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78" r:id="rId4"/>
    <p:sldId id="279" r:id="rId5"/>
    <p:sldId id="280" r:id="rId6"/>
    <p:sldId id="281" r:id="rId7"/>
    <p:sldId id="282" r:id="rId8"/>
    <p:sldId id="284" r:id="rId9"/>
    <p:sldId id="285" r:id="rId10"/>
    <p:sldId id="286" r:id="rId11"/>
    <p:sldId id="290" r:id="rId12"/>
    <p:sldId id="289" r:id="rId13"/>
    <p:sldId id="292" r:id="rId14"/>
    <p:sldId id="287" r:id="rId15"/>
    <p:sldId id="29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  <a:srgbClr val="BDD076"/>
    <a:srgbClr val="9C9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9" autoAdjust="0"/>
    <p:restoredTop sz="94660"/>
  </p:normalViewPr>
  <p:slideViewPr>
    <p:cSldViewPr snapToGrid="0">
      <p:cViewPr>
        <p:scale>
          <a:sx n="84" d="100"/>
          <a:sy n="84" d="100"/>
        </p:scale>
        <p:origin x="701" y="1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A8B66-1AB3-4149-B75C-2860D6C79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E7DC6-C821-4029-B42C-9EE205431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99F32-8FE8-46D6-A7A8-B4D23ED51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0B2A2-C6E7-4918-84AC-1BA3DDEB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26A2E-2485-4A85-9F32-718490778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7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6C75F-F3FD-4F46-A302-22649571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AA31B-7FA7-4CA8-8937-5428A9DE1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25151-7226-4B54-B7E7-DCFA99CD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9546F-1B29-4F8C-8785-1652F710F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34BAE-15D7-47B5-A883-5482D906D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6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B51CCE-83E5-4625-995B-D6FB4C061E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4E449-A6FE-4DB2-AB4F-0716F6DDB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25EF2-6257-4939-A58F-D4544EEA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14D73-3310-42EC-B92B-0DDAB41BD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5E3C-88D4-4E5E-A74C-099C5755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8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F74F5-2B17-49A4-8A10-EBF18EC9F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442B1-3B27-4CA3-9BB4-F20AC89E8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5DCFE-647F-4B41-8D3D-3F6A02D64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DA3FB-888A-4357-8C1C-A0366EF8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98A7E-337D-46F9-B01F-D3B778AF7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3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3340-9457-4A1B-A4D9-1A27603D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E2E21-F5BB-4941-A441-947C22A26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66E77-A30D-4515-A22D-79769BD4E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929B3-A749-4FCF-9070-DDCCEDDB8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DA169-6ED2-4EDC-BFC3-59475F02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8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BAE9F-8DEB-4C56-8F1B-9152F61D7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BA76E-009F-4DA8-A886-73601B524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915DC7-755F-4972-A51C-4F4BB67D7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53676-0003-4B65-94B1-56863576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098C0-6977-4560-991A-08F778A1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18F8B-CF84-49DC-BB72-DE41B8498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3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7A5FB-C89D-4D80-ACA6-DC39B3233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A6C89-8CB7-4858-A7BA-875AAF673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B2171-E3C3-43AB-8890-1514E4D4A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02D4CE-6214-48A2-A75E-5AD4100B1D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B1EDB4-0422-418D-BAB8-794F19C9A9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B2F079-FC90-4428-84B9-52E4AB52D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EE406-5BF2-47F7-B8FE-A35EEBAF9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87BF66-C381-418B-95FB-381CF6D3D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4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EC822-E749-4537-8519-A89DAF181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FA0D30-AF9D-49FD-A34F-CA5D3367E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F4455-4DEB-4D84-9258-8E8364F7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219A3-98CE-4F0A-8C56-08EB7F3A8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0241EE-CC9F-4AD5-8D2F-9BF810CF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85850-44E2-408A-B193-4D500E56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40053-DC3E-407A-886F-56DBFBD0F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1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C827B-C885-4242-88F2-5310D1297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7642C-7FFB-4379-8B18-27045584E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F5AAE-1B0D-47DE-BBEB-447D135AE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18810-6A4E-453F-964B-834EC101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B841C-36D2-4C4D-A4E0-A0F1A59B7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FBFA0-BB55-429C-9F5A-3FC0C874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5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77A07-B2F8-4C5F-8C66-94A0CB131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87DDD5-26CD-4FC3-A7ED-9F7BE7B14F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B56E2-1C2C-495F-A60C-6AEC144A6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F5735-370D-410E-94F0-93DA63BF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A905D-A9DD-4BB1-891B-6FA34B574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C57B4-7333-4CFF-BE74-EB6A3C9B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9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2ED3C3-704C-43A4-BD9C-09D4A0D3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031DE-FC2E-42D0-A161-940F89C73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92658-C788-415E-B9E7-FBAA4FB24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0358F-2BCA-4C63-9FCF-7DB89E6F271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85A86-F6B5-43F3-A0D3-C3FAAE53D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E20E4-843A-4CDF-848F-F4E3DA9EA3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A523F-A439-4354-80A9-D559FF845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8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B3D08-1057-4AAE-AD65-89D724F6A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Quick Sort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092DF9-98D8-43D3-A9C0-A3A4D8C2C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endParaRPr lang="en-US" sz="2000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6800BA27-64A1-4E33-A2BC-11037BA096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424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2352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6612" y="228600"/>
            <a:ext cx="9338389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solidFill>
                  <a:srgbClr val="33CC33"/>
                </a:solidFill>
              </a:rPr>
              <a:t>Algorithm Analysis!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idx="1"/>
          </p:nvPr>
        </p:nvSpPr>
        <p:spPr>
          <a:xfrm>
            <a:off x="186612" y="1371600"/>
            <a:ext cx="8423988" cy="5029200"/>
          </a:xfrm>
        </p:spPr>
        <p:txBody>
          <a:bodyPr rtlCol="0"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altLang="en-US" sz="2400" b="1" dirty="0"/>
              <a:t>Average</a:t>
            </a:r>
            <a:r>
              <a:rPr lang="en-US" altLang="en-US" sz="2400" dirty="0"/>
              <a:t> case for Quicksort is</a:t>
            </a:r>
            <a:r>
              <a:rPr lang="en-US" altLang="en-US" sz="2400" dirty="0">
                <a:solidFill>
                  <a:srgbClr val="FF0000"/>
                </a:solidFill>
              </a:rPr>
              <a:t> O(n log n)</a:t>
            </a:r>
          </a:p>
          <a:p>
            <a:pPr lvl="1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2200" dirty="0"/>
              <a:t>We partition log n times</a:t>
            </a:r>
          </a:p>
          <a:p>
            <a:pPr lvl="1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2200" dirty="0"/>
              <a:t>We compare n values each time (and flip some of them)</a:t>
            </a:r>
          </a:p>
          <a:p>
            <a:pPr lvl="2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800" dirty="0"/>
              <a:t>This all happens when we always pick an awesome pivot value!</a:t>
            </a:r>
          </a:p>
          <a:p>
            <a:pPr lvl="2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800" dirty="0"/>
              <a:t>SO almost exactly half the values in the subarray end up BEFORE the pivot and</a:t>
            </a:r>
            <a:br>
              <a:rPr lang="en-US" altLang="en-US" sz="1800" dirty="0"/>
            </a:br>
            <a:r>
              <a:rPr lang="en-US" altLang="en-US" sz="1800" dirty="0"/>
              <a:t>almost half the values in the subarray end up after the pivot</a:t>
            </a:r>
          </a:p>
          <a:p>
            <a:pPr lvl="2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800" dirty="0"/>
              <a:t>DIVIDING THE WORKLOAD!!!</a:t>
            </a:r>
          </a:p>
          <a:p>
            <a:pPr lvl="3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600" dirty="0"/>
              <a:t>Because none of the values before the pivot EVER need to be compared to the values after the pivot again!  </a:t>
            </a:r>
          </a:p>
          <a:p>
            <a:pPr lvl="4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600" dirty="0"/>
              <a:t>We know the values on the left are ALL less than the pivot and </a:t>
            </a:r>
            <a:br>
              <a:rPr lang="en-US" altLang="en-US" sz="1600" dirty="0"/>
            </a:br>
            <a:r>
              <a:rPr lang="en-US" altLang="en-US" sz="1600" dirty="0"/>
              <a:t>ALL the values to the right of the pivot are greater than the pivot</a:t>
            </a:r>
          </a:p>
          <a:p>
            <a:pPr lvl="4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600" dirty="0"/>
              <a:t>Hence in future comparisons, we only have to compare half the values</a:t>
            </a:r>
          </a:p>
          <a:p>
            <a:pPr lvl="4">
              <a:lnSpc>
                <a:spcPct val="80000"/>
              </a:lnSpc>
              <a:spcBef>
                <a:spcPts val="1300"/>
              </a:spcBef>
              <a:defRPr/>
            </a:pPr>
            <a:r>
              <a:rPr lang="en-US" altLang="en-US" sz="1600" dirty="0"/>
              <a:t>AND (this is where it becomes n log n) you only have to divide the remaining data into 2 subarrays log n times!)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5196B6-9CC4-434D-9E0D-A4ECFF88A684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 descr="A cat looking up&#10;&#10;Description automatically generated with medium confidence">
            <a:extLst>
              <a:ext uri="{FF2B5EF4-FFF2-40B4-BE49-F238E27FC236}">
                <a16:creationId xmlns:a16="http://schemas.microsoft.com/office/drawing/2014/main" id="{EA376FEB-D8FF-4D90-B8BA-71A45CEB52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09046" y="1243304"/>
            <a:ext cx="3582954" cy="47169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F73F2B-A7F4-47E8-A0C9-F5D234F5ACEF}"/>
              </a:ext>
            </a:extLst>
          </p:cNvPr>
          <p:cNvSpPr txBox="1"/>
          <p:nvPr/>
        </p:nvSpPr>
        <p:spPr>
          <a:xfrm>
            <a:off x="8971384" y="1291803"/>
            <a:ext cx="2964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Ink Free" panose="03080402000500000000" pitchFamily="66" charset="0"/>
              </a:rPr>
              <a:t>I see the end!</a:t>
            </a:r>
          </a:p>
        </p:txBody>
      </p:sp>
    </p:spTree>
    <p:extLst>
      <p:ext uri="{BB962C8B-B14F-4D97-AF65-F5344CB8AC3E}">
        <p14:creationId xmlns:p14="http://schemas.microsoft.com/office/powerpoint/2010/main" val="3954126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2F467-D813-461C-B2A5-97BEC924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87" y="358563"/>
            <a:ext cx="10515600" cy="1325563"/>
          </a:xfrm>
        </p:spPr>
        <p:txBody>
          <a:bodyPr>
            <a:normAutofit/>
          </a:bodyPr>
          <a:lstStyle/>
          <a:p>
            <a:r>
              <a:rPr lang="en-US" sz="6400" b="1" dirty="0">
                <a:solidFill>
                  <a:schemeClr val="accent6">
                    <a:lumMod val="75000"/>
                  </a:schemeClr>
                </a:solidFill>
                <a:latin typeface="Chiller" panose="04020404031007020602" pitchFamily="82" charset="0"/>
              </a:rPr>
              <a:t>Algorithm Analysis (cont.!)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725D0E-0F96-4BE7-BB22-BDF92A6446BE}"/>
              </a:ext>
            </a:extLst>
          </p:cNvPr>
          <p:cNvSpPr/>
          <p:nvPr/>
        </p:nvSpPr>
        <p:spPr>
          <a:xfrm>
            <a:off x="20693" y="1593201"/>
            <a:ext cx="12150613" cy="2201279"/>
          </a:xfrm>
          <a:prstGeom prst="rect">
            <a:avLst/>
          </a:prstGeom>
          <a:solidFill>
            <a:srgbClr val="9C95C9"/>
          </a:solidFill>
          <a:ln>
            <a:solidFill>
              <a:srgbClr val="9C95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CD032E-F39E-4FE8-BD90-0C51EFDB8FBC}"/>
              </a:ext>
            </a:extLst>
          </p:cNvPr>
          <p:cNvSpPr/>
          <p:nvPr/>
        </p:nvSpPr>
        <p:spPr>
          <a:xfrm>
            <a:off x="0" y="4077478"/>
            <a:ext cx="12171306" cy="2477277"/>
          </a:xfrm>
          <a:prstGeom prst="rect">
            <a:avLst/>
          </a:prstGeom>
          <a:solidFill>
            <a:srgbClr val="BDD076"/>
          </a:solidFill>
          <a:ln>
            <a:solidFill>
              <a:srgbClr val="BDD0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2DF3A-856F-45F3-A170-33C6A0779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396" y="1825625"/>
            <a:ext cx="9282404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Stability??</a:t>
            </a:r>
          </a:p>
          <a:p>
            <a:pPr lvl="1"/>
            <a:r>
              <a:rPr lang="en-US" dirty="0"/>
              <a:t>Nope!</a:t>
            </a:r>
          </a:p>
          <a:p>
            <a:pPr lvl="2"/>
            <a:r>
              <a:rPr lang="en-US" dirty="0"/>
              <a:t>Could end up swapping a value later in the array in front of the same value earlier in the array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In Place??</a:t>
            </a:r>
          </a:p>
          <a:p>
            <a:pPr lvl="1"/>
            <a:r>
              <a:rPr lang="en-US" dirty="0"/>
              <a:t>Yep!!</a:t>
            </a:r>
          </a:p>
          <a:p>
            <a:pPr lvl="1"/>
            <a:r>
              <a:rPr lang="en-US" dirty="0"/>
              <a:t>You only need the array and a temp value for swapping!</a:t>
            </a:r>
          </a:p>
          <a:p>
            <a:pPr lvl="2"/>
            <a:r>
              <a:rPr lang="en-US" dirty="0"/>
              <a:t>This makes it very fast (hence the name…)</a:t>
            </a:r>
          </a:p>
          <a:p>
            <a:pPr lvl="2"/>
            <a:endParaRPr lang="en-US" dirty="0"/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3535A362-6A36-471D-B259-EC2C6B120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7" y="1614196"/>
            <a:ext cx="1999343" cy="2159291"/>
          </a:xfrm>
          <a:prstGeom prst="rect">
            <a:avLst/>
          </a:prstGeo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3F67F80-1F7F-4F43-92D5-6634A4DF3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06" y="4159282"/>
            <a:ext cx="1794845" cy="236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896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310819-D011-4F4E-B3D1-2F7221EDF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024" y="147504"/>
            <a:ext cx="4707671" cy="666285"/>
          </a:xfrm>
        </p:spPr>
        <p:txBody>
          <a:bodyPr anchor="b">
            <a:norm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Worst case!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FDD69-A46E-40F6-967B-E3FA27538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7078"/>
            <a:ext cx="6452117" cy="5887616"/>
          </a:xfrm>
          <a:solidFill>
            <a:srgbClr val="0D0D0D"/>
          </a:solidFill>
        </p:spPr>
        <p:txBody>
          <a:bodyPr>
            <a:normAutofit fontScale="92500" lnSpcReduction="10000"/>
          </a:bodyPr>
          <a:lstStyle/>
          <a:p>
            <a:pPr lvl="1">
              <a:defRPr/>
            </a:pPr>
            <a:r>
              <a:rPr lang="en-US" altLang="en-US" sz="2000" dirty="0">
                <a:solidFill>
                  <a:schemeClr val="bg1"/>
                </a:solidFill>
              </a:rPr>
              <a:t>Worst case is </a:t>
            </a:r>
            <a:r>
              <a:rPr lang="en-US" altLang="en-US" sz="2000" dirty="0">
                <a:solidFill>
                  <a:srgbClr val="FF0000"/>
                </a:solidFill>
              </a:rPr>
              <a:t>O(n</a:t>
            </a:r>
            <a:r>
              <a:rPr lang="en-US" altLang="en-US" sz="2000" baseline="30000" dirty="0">
                <a:solidFill>
                  <a:srgbClr val="FF0000"/>
                </a:solidFill>
              </a:rPr>
              <a:t>2</a:t>
            </a:r>
            <a:r>
              <a:rPr lang="en-US" altLang="en-US" sz="2000" dirty="0">
                <a:solidFill>
                  <a:srgbClr val="FF0000"/>
                </a:solidFill>
              </a:rPr>
              <a:t>) </a:t>
            </a:r>
          </a:p>
          <a:p>
            <a:pPr lvl="2">
              <a:defRPr/>
            </a:pPr>
            <a:r>
              <a:rPr lang="en-US" altLang="en-US" dirty="0">
                <a:solidFill>
                  <a:schemeClr val="bg1"/>
                </a:solidFill>
              </a:rPr>
              <a:t>What would make the worst case happen?</a:t>
            </a:r>
          </a:p>
          <a:p>
            <a:pPr lvl="3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When the pivot chosen always ended up with all values on one side of the pivot</a:t>
            </a:r>
          </a:p>
          <a:p>
            <a:pPr lvl="3">
              <a:defRPr/>
            </a:pPr>
            <a:endParaRPr lang="en-US" altLang="en-US" sz="2000" dirty="0">
              <a:solidFill>
                <a:schemeClr val="bg1"/>
              </a:solidFill>
            </a:endParaRPr>
          </a:p>
          <a:p>
            <a:pPr lvl="2">
              <a:defRPr/>
            </a:pPr>
            <a:r>
              <a:rPr lang="en-US" altLang="en-US" dirty="0">
                <a:solidFill>
                  <a:schemeClr val="bg1"/>
                </a:solidFill>
              </a:rPr>
              <a:t>When would this happen?</a:t>
            </a:r>
          </a:p>
          <a:p>
            <a:pPr lvl="3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Sorted list </a:t>
            </a:r>
          </a:p>
          <a:p>
            <a:pPr lvl="3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(Let me reiterate – quicksort’s worst case time analysis is when it sorts a sorted list)</a:t>
            </a:r>
          </a:p>
          <a:p>
            <a:pPr lvl="3">
              <a:defRPr/>
            </a:pPr>
            <a:r>
              <a:rPr lang="en-US" altLang="en-US" sz="1900" i="1" dirty="0">
                <a:solidFill>
                  <a:srgbClr val="FFC000"/>
                </a:solidFill>
              </a:rPr>
              <a:t>(brain just exploded!!)</a:t>
            </a:r>
          </a:p>
          <a:p>
            <a:pPr marL="1371600" lvl="3" indent="0">
              <a:buNone/>
              <a:defRPr/>
            </a:pPr>
            <a:endParaRPr lang="en-US" altLang="en-US" sz="2000" dirty="0">
              <a:solidFill>
                <a:schemeClr val="bg1"/>
              </a:solidFill>
            </a:endParaRPr>
          </a:p>
          <a:p>
            <a:pPr lvl="3">
              <a:defRPr/>
            </a:pPr>
            <a:endParaRPr lang="en-US" altLang="en-US" sz="2000" dirty="0">
              <a:solidFill>
                <a:schemeClr val="bg1"/>
              </a:solidFill>
            </a:endParaRPr>
          </a:p>
          <a:p>
            <a:pPr lvl="2">
              <a:defRPr/>
            </a:pPr>
            <a:r>
              <a:rPr lang="en-US" altLang="en-US" sz="2200" dirty="0">
                <a:solidFill>
                  <a:schemeClr val="bg1"/>
                </a:solidFill>
              </a:rPr>
              <a:t>Why?</a:t>
            </a:r>
          </a:p>
          <a:p>
            <a:pPr lvl="3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The pivot would be the first number in the array.</a:t>
            </a:r>
          </a:p>
          <a:p>
            <a:pPr lvl="3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If the list is already sorted, this would be the SMALLEST number in the array</a:t>
            </a:r>
          </a:p>
          <a:p>
            <a:pPr lvl="3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So if partitioning around this pivot, ALL the other numbers would be AFTER the pivot</a:t>
            </a:r>
          </a:p>
          <a:p>
            <a:pPr lvl="4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We didn’t just divide the array into two equal parts!</a:t>
            </a:r>
          </a:p>
          <a:p>
            <a:pPr lvl="4">
              <a:defRPr/>
            </a:pPr>
            <a:r>
              <a:rPr lang="en-US" altLang="en-US" sz="1900" dirty="0">
                <a:solidFill>
                  <a:schemeClr val="bg1"/>
                </a:solidFill>
              </a:rPr>
              <a:t>UGH!!!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" name="Picture 4" descr="A picture containing text, indoor, person&#10;&#10;Description automatically generated">
            <a:extLst>
              <a:ext uri="{FF2B5EF4-FFF2-40B4-BE49-F238E27FC236}">
                <a16:creationId xmlns:a16="http://schemas.microsoft.com/office/drawing/2014/main" id="{64C5BC5A-6CA4-4E27-85F9-C6C2326318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77" r="20528"/>
          <a:stretch/>
        </p:blipFill>
        <p:spPr>
          <a:xfrm>
            <a:off x="6525453" y="10"/>
            <a:ext cx="5666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05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543" y="172923"/>
            <a:ext cx="9462448" cy="1152490"/>
          </a:xfrm>
        </p:spPr>
        <p:txBody>
          <a:bodyPr rtlCol="0" anchor="b">
            <a:normAutofit/>
          </a:bodyPr>
          <a:lstStyle/>
          <a:p>
            <a:pPr>
              <a:defRPr/>
            </a:pPr>
            <a:r>
              <a:rPr lang="en-US" altLang="en-US" sz="3200" dirty="0">
                <a:solidFill>
                  <a:schemeClr val="bg1"/>
                </a:solidFill>
              </a:rPr>
              <a:t>Possible Solutions </a:t>
            </a:r>
            <a:br>
              <a:rPr lang="en-US" altLang="en-US" sz="3200" dirty="0">
                <a:solidFill>
                  <a:schemeClr val="bg1"/>
                </a:solidFill>
              </a:rPr>
            </a:br>
            <a:r>
              <a:rPr lang="en-US" altLang="en-US" sz="3200" dirty="0">
                <a:solidFill>
                  <a:schemeClr val="bg1"/>
                </a:solidFill>
              </a:rPr>
              <a:t>(to make quicksort time closer to O(n log n):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750627" y="1909191"/>
            <a:ext cx="5500048" cy="4655379"/>
          </a:xfrm>
          <a:solidFill>
            <a:srgbClr val="0D0D0D"/>
          </a:solidFill>
        </p:spPr>
        <p:txBody>
          <a:bodyPr>
            <a:normAutofit/>
          </a:bodyPr>
          <a:lstStyle/>
          <a:p>
            <a:pPr>
              <a:spcBef>
                <a:spcPts val="1900"/>
              </a:spcBef>
            </a:pPr>
            <a:r>
              <a:rPr lang="en-US" altLang="en-US" sz="2400" dirty="0">
                <a:solidFill>
                  <a:schemeClr val="bg1"/>
                </a:solidFill>
              </a:rPr>
              <a:t>The worst case occurs when list is sorted or almost sorted </a:t>
            </a:r>
          </a:p>
          <a:p>
            <a:pPr>
              <a:spcBef>
                <a:spcPts val="1900"/>
              </a:spcBef>
            </a:pPr>
            <a:r>
              <a:rPr lang="en-US" altLang="en-US" sz="2400" dirty="0">
                <a:solidFill>
                  <a:schemeClr val="bg1"/>
                </a:solidFill>
              </a:rPr>
              <a:t>First solution</a:t>
            </a:r>
            <a:r>
              <a:rPr lang="en-US" altLang="en-US" sz="2000" dirty="0">
                <a:solidFill>
                  <a:schemeClr val="bg1"/>
                </a:solidFill>
              </a:rPr>
              <a:t>:</a:t>
            </a:r>
          </a:p>
          <a:p>
            <a:pPr lvl="1">
              <a:spcBef>
                <a:spcPts val="1900"/>
              </a:spcBef>
            </a:pPr>
            <a:r>
              <a:rPr lang="en-US" altLang="en-US" sz="1600" dirty="0">
                <a:solidFill>
                  <a:schemeClr val="bg1"/>
                </a:solidFill>
              </a:rPr>
              <a:t>Scramble the array before you use quicksort.</a:t>
            </a:r>
          </a:p>
          <a:p>
            <a:pPr lvl="1">
              <a:spcBef>
                <a:spcPts val="1900"/>
              </a:spcBef>
            </a:pPr>
            <a:r>
              <a:rPr lang="en-US" altLang="en-US" sz="1600" dirty="0">
                <a:solidFill>
                  <a:schemeClr val="bg1"/>
                </a:solidFill>
              </a:rPr>
              <a:t>Yep, I just told you to UNSORT an ALREADY SORTED array in order to make quicksort more efficient</a:t>
            </a:r>
          </a:p>
          <a:p>
            <a:pPr lvl="1">
              <a:spcBef>
                <a:spcPts val="1900"/>
              </a:spcBef>
            </a:pPr>
            <a:r>
              <a:rPr lang="en-US" altLang="en-US" sz="1600" dirty="0">
                <a:solidFill>
                  <a:schemeClr val="bg1"/>
                </a:solidFill>
              </a:rPr>
              <a:t>Your brain just exploded again, didn’t it.</a:t>
            </a:r>
          </a:p>
          <a:p>
            <a:pPr eaLnBrk="1" hangingPunct="1"/>
            <a:endParaRPr lang="en-US" altLang="en-US" sz="1700" dirty="0">
              <a:solidFill>
                <a:schemeClr val="bg1"/>
              </a:solidFill>
            </a:endParaRPr>
          </a:p>
          <a:p>
            <a:pPr eaLnBrk="1" hangingPunct="1"/>
            <a:endParaRPr lang="en-US" altLang="en-US" sz="1700" dirty="0">
              <a:solidFill>
                <a:schemeClr val="bg1"/>
              </a:solidFill>
            </a:endParaRPr>
          </a:p>
        </p:txBody>
      </p:sp>
      <p:pic>
        <p:nvPicPr>
          <p:cNvPr id="4" name="Picture 3" descr="A person wearing sunglasses&#10;&#10;Description automatically generated with low confidence">
            <a:extLst>
              <a:ext uri="{FF2B5EF4-FFF2-40B4-BE49-F238E27FC236}">
                <a16:creationId xmlns:a16="http://schemas.microsoft.com/office/drawing/2014/main" id="{1E813384-12B3-43B5-9997-FEF82FB1D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453" y="1452792"/>
            <a:ext cx="5666547" cy="3952416"/>
          </a:xfrm>
          <a:prstGeom prst="rect">
            <a:avLst/>
          </a:prstGeom>
        </p:spPr>
      </p:pic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303026" y="6356350"/>
            <a:ext cx="2050774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67F6053E-1E71-49AA-9BA9-256EAFDFBB89}" type="slidenum"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13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338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627" y="228600"/>
            <a:ext cx="11250303" cy="1213513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400" b="1" dirty="0">
                <a:solidFill>
                  <a:schemeClr val="accent5">
                    <a:lumMod val="75000"/>
                  </a:schemeClr>
                </a:solidFill>
              </a:rPr>
              <a:t>Possible Solutions </a:t>
            </a:r>
            <a:br>
              <a:rPr lang="en-US" altLang="en-US" sz="4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4400" b="1" dirty="0">
                <a:solidFill>
                  <a:schemeClr val="accent5">
                    <a:lumMod val="75000"/>
                  </a:schemeClr>
                </a:solidFill>
              </a:rPr>
              <a:t>(to make quicksort time closer to O(n log n):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750627" y="1524000"/>
            <a:ext cx="11041039" cy="49495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n-US" sz="2400" dirty="0"/>
              <a:t>The worst case occurs when list is sorted or almost sorted </a:t>
            </a:r>
          </a:p>
          <a:p>
            <a:pPr>
              <a:lnSpc>
                <a:spcPct val="120000"/>
              </a:lnSpc>
            </a:pPr>
            <a:r>
              <a:rPr lang="en-US" altLang="en-US" sz="2400" dirty="0"/>
              <a:t>Solution that won’t make your brain explode):</a:t>
            </a:r>
            <a:r>
              <a:rPr lang="en-US" altLang="en-US" sz="2000" dirty="0"/>
              <a:t>   </a:t>
            </a:r>
            <a:r>
              <a:rPr lang="en-US" altLang="en-US" sz="2400" b="1" i="1" dirty="0"/>
              <a:t>Pick a better pivot: </a:t>
            </a:r>
          </a:p>
          <a:p>
            <a:pPr marL="457200" lvl="1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altLang="en-US" sz="2400" b="1" dirty="0"/>
              <a:t>Method 1: </a:t>
            </a:r>
            <a:r>
              <a:rPr lang="en-US" altLang="en-US" sz="2400" dirty="0"/>
              <a:t>Use the middle element of the subarray as pivot.</a:t>
            </a:r>
          </a:p>
          <a:p>
            <a:pPr marL="457200" lvl="1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altLang="en-US" sz="2400" b="1" dirty="0"/>
              <a:t>Method 2: </a:t>
            </a:r>
            <a:r>
              <a:rPr lang="en-US" altLang="en-US" sz="2400" dirty="0"/>
              <a:t>Use a </a:t>
            </a:r>
            <a:r>
              <a:rPr lang="en-US" altLang="en-US" sz="2400" i="1" dirty="0"/>
              <a:t>random</a:t>
            </a:r>
            <a:r>
              <a:rPr lang="en-US" altLang="en-US" sz="2400" dirty="0"/>
              <a:t> element of the array as the pivot.</a:t>
            </a:r>
          </a:p>
          <a:p>
            <a:pPr marL="457200" lvl="1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altLang="en-US" sz="2400" b="1" dirty="0"/>
              <a:t>Method 3: </a:t>
            </a:r>
            <a:r>
              <a:rPr lang="en-US" altLang="en-US" sz="2400" dirty="0"/>
              <a:t>Perhaps best: take the median of three elements as the pivot. </a:t>
            </a:r>
          </a:p>
          <a:p>
            <a:pPr marL="1314450" lvl="2" indent="-457200">
              <a:lnSpc>
                <a:spcPct val="120000"/>
              </a:lnSpc>
              <a:spcBef>
                <a:spcPts val="1000"/>
              </a:spcBef>
            </a:pPr>
            <a:r>
              <a:rPr lang="en-US" altLang="en-US" sz="2200" dirty="0"/>
              <a:t>Use three “marker” elements: first, middle, last</a:t>
            </a:r>
          </a:p>
          <a:p>
            <a:pPr marL="1314450" lvl="2" indent="-457200">
              <a:lnSpc>
                <a:spcPct val="120000"/>
              </a:lnSpc>
              <a:spcBef>
                <a:spcPts val="1000"/>
              </a:spcBef>
            </a:pPr>
            <a:r>
              <a:rPr lang="en-US" altLang="en-US" sz="2400" dirty="0"/>
              <a:t>Let pivot be one whose value is between the others</a:t>
            </a:r>
          </a:p>
          <a:p>
            <a:pPr marL="1314450" lvl="2" indent="-457200">
              <a:lnSpc>
                <a:spcPct val="120000"/>
              </a:lnSpc>
              <a:spcBef>
                <a:spcPts val="1000"/>
              </a:spcBef>
            </a:pPr>
            <a:endParaRPr lang="en-US" altLang="en-US" sz="2400" dirty="0"/>
          </a:p>
          <a:p>
            <a:pPr marL="857250" lvl="1" indent="-457200">
              <a:lnSpc>
                <a:spcPct val="120000"/>
              </a:lnSpc>
              <a:spcBef>
                <a:spcPts val="1000"/>
              </a:spcBef>
            </a:pPr>
            <a:r>
              <a:rPr lang="en-US" altLang="en-US" sz="2800" dirty="0"/>
              <a:t>With any of the above methods, the odds of choosing as a pivot either the smallest or largest value in the array are small</a:t>
            </a:r>
          </a:p>
          <a:p>
            <a:pPr marL="1314450" lvl="2" indent="-457200">
              <a:lnSpc>
                <a:spcPct val="120000"/>
              </a:lnSpc>
              <a:spcBef>
                <a:spcPts val="1000"/>
              </a:spcBef>
            </a:pPr>
            <a:r>
              <a:rPr lang="en-US" altLang="en-US" sz="2400" dirty="0"/>
              <a:t>Especially every time!</a:t>
            </a:r>
          </a:p>
          <a:p>
            <a:pPr marL="857250" lvl="1" indent="-457200">
              <a:lnSpc>
                <a:spcPct val="120000"/>
              </a:lnSpc>
              <a:spcBef>
                <a:spcPts val="1000"/>
              </a:spcBef>
            </a:pPr>
            <a:r>
              <a:rPr lang="en-US" altLang="en-US" sz="2800" dirty="0"/>
              <a:t>This makes it more likely that the running time will be </a:t>
            </a:r>
            <a:r>
              <a:rPr lang="en-US" altLang="en-US" sz="2800" dirty="0">
                <a:solidFill>
                  <a:srgbClr val="FF0000"/>
                </a:solidFill>
              </a:rPr>
              <a:t>O(n log n)</a:t>
            </a:r>
          </a:p>
          <a:p>
            <a:pPr marL="1314450" lvl="2" indent="-457200">
              <a:lnSpc>
                <a:spcPct val="120000"/>
              </a:lnSpc>
              <a:spcBef>
                <a:spcPts val="1000"/>
              </a:spcBef>
            </a:pPr>
            <a:r>
              <a:rPr lang="en-US" altLang="en-US" sz="2400" dirty="0"/>
              <a:t>Even though the worst case will always be </a:t>
            </a:r>
            <a:r>
              <a:rPr lang="en-US" altLang="en-US" sz="2400" dirty="0">
                <a:solidFill>
                  <a:srgbClr val="FF0000"/>
                </a:solidFill>
              </a:rPr>
              <a:t>O( n</a:t>
            </a:r>
            <a:r>
              <a:rPr lang="en-US" altLang="en-US" sz="2400" baseline="30000" dirty="0">
                <a:solidFill>
                  <a:srgbClr val="FF0000"/>
                </a:solidFill>
              </a:rPr>
              <a:t>2</a:t>
            </a:r>
            <a:r>
              <a:rPr lang="en-US" altLang="en-US" sz="2400" dirty="0">
                <a:solidFill>
                  <a:srgbClr val="FF0000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F6053E-1E71-49AA-9BA9-256EAFDFBB89}" type="slidenum">
              <a:rPr lang="en-US" altLang="en-US" smtClean="0">
                <a:solidFill>
                  <a:schemeClr val="accent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D1E1E59-FA7B-4B3B-B7A6-7D76E161AA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684" y="1442113"/>
            <a:ext cx="2882166" cy="288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83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F92765-07E2-4237-BF13-37131B908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3" y="448253"/>
            <a:ext cx="10821441" cy="1325563"/>
          </a:xfrm>
        </p:spPr>
        <p:txBody>
          <a:bodyPr>
            <a:normAutofit/>
          </a:bodyPr>
          <a:lstStyle/>
          <a:p>
            <a:r>
              <a:rPr lang="en-US" dirty="0" err="1"/>
              <a:t>TakeAways</a:t>
            </a:r>
            <a:r>
              <a:rPr lang="en-US" dirty="0"/>
              <a:t>: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4F684-05E8-49E5-B692-823C46148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263" y="2147249"/>
            <a:ext cx="5531891" cy="4262498"/>
          </a:xfrm>
        </p:spPr>
        <p:txBody>
          <a:bodyPr>
            <a:normAutofit/>
          </a:bodyPr>
          <a:lstStyle/>
          <a:p>
            <a:r>
              <a:rPr lang="en-US" sz="1700" dirty="0" err="1"/>
              <a:t>QuickSort</a:t>
            </a:r>
            <a:r>
              <a:rPr lang="en-US" sz="1700" dirty="0"/>
              <a:t>: Divide and Conquer Algorithm</a:t>
            </a:r>
          </a:p>
          <a:p>
            <a:pPr lvl="1"/>
            <a:r>
              <a:rPr lang="en-US" sz="1700" dirty="0"/>
              <a:t>Pick a pivot</a:t>
            </a:r>
          </a:p>
          <a:p>
            <a:pPr lvl="2"/>
            <a:r>
              <a:rPr lang="en-US" sz="1700" dirty="0"/>
              <a:t>All values less than pivot moved to left</a:t>
            </a:r>
          </a:p>
          <a:p>
            <a:pPr lvl="2"/>
            <a:r>
              <a:rPr lang="en-US" sz="1700" dirty="0"/>
              <a:t>All values greater than pivot moved to right</a:t>
            </a:r>
          </a:p>
          <a:p>
            <a:pPr lvl="1"/>
            <a:r>
              <a:rPr lang="en-US" sz="1700" dirty="0"/>
              <a:t>Recursively call quicksort on the left and on the right sides</a:t>
            </a:r>
          </a:p>
          <a:p>
            <a:r>
              <a:rPr lang="en-US" sz="1700" dirty="0"/>
              <a:t>IS NOT stable </a:t>
            </a:r>
          </a:p>
          <a:p>
            <a:r>
              <a:rPr lang="en-US" sz="1700" dirty="0"/>
              <a:t>Is in-place</a:t>
            </a:r>
          </a:p>
          <a:p>
            <a:r>
              <a:rPr lang="en-US" sz="1700" dirty="0"/>
              <a:t>Average running time is </a:t>
            </a:r>
            <a:r>
              <a:rPr lang="en-US" sz="1700" dirty="0">
                <a:solidFill>
                  <a:srgbClr val="FFC000"/>
                </a:solidFill>
              </a:rPr>
              <a:t>O( n log n)</a:t>
            </a:r>
          </a:p>
          <a:p>
            <a:pPr lvl="1"/>
            <a:r>
              <a:rPr lang="en-US" sz="1700" dirty="0"/>
              <a:t>And we can pick a pivot wisely to help make it more likely the running time will be n log n</a:t>
            </a:r>
          </a:p>
          <a:p>
            <a:r>
              <a:rPr lang="en-US" sz="1700" dirty="0"/>
              <a:t>But worst case will be </a:t>
            </a:r>
            <a:r>
              <a:rPr lang="en-US" sz="1700" dirty="0">
                <a:solidFill>
                  <a:srgbClr val="FFC000"/>
                </a:solidFill>
              </a:rPr>
              <a:t>O (n</a:t>
            </a:r>
            <a:r>
              <a:rPr lang="en-US" sz="1700" baseline="30000" dirty="0">
                <a:solidFill>
                  <a:srgbClr val="FFC000"/>
                </a:solidFill>
              </a:rPr>
              <a:t>2</a:t>
            </a:r>
            <a:r>
              <a:rPr lang="en-US" sz="1700" dirty="0">
                <a:solidFill>
                  <a:srgbClr val="FFC000"/>
                </a:solidFill>
              </a:rPr>
              <a:t>)</a:t>
            </a:r>
          </a:p>
        </p:txBody>
      </p:sp>
      <p:pic>
        <p:nvPicPr>
          <p:cNvPr id="5" name="Picture 4" descr="A cat lying on a blue surface&#10;&#10;Description automatically generated with low confidence">
            <a:extLst>
              <a:ext uri="{FF2B5EF4-FFF2-40B4-BE49-F238E27FC236}">
                <a16:creationId xmlns:a16="http://schemas.microsoft.com/office/drawing/2014/main" id="{62EC5B26-A899-4C44-A9F6-4B3FA791C0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734" y="2527052"/>
            <a:ext cx="4935970" cy="331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318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4DEB5-BF44-4CBA-BA9F-A9C0D2378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en-US" dirty="0"/>
              <a:t>Divide and Conquer Algorithms!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DC78-7C71-4AFF-B23D-44AEE7468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en-US" sz="1500" dirty="0"/>
              <a:t>Idea:</a:t>
            </a:r>
          </a:p>
          <a:p>
            <a:pPr lvl="1"/>
            <a:r>
              <a:rPr lang="en-US" sz="1500" dirty="0"/>
              <a:t>Divide workload in half each time</a:t>
            </a:r>
          </a:p>
          <a:p>
            <a:pPr lvl="2"/>
            <a:r>
              <a:rPr lang="en-US" sz="1500" dirty="0"/>
              <a:t>So you’re working with half the data, then ¼ of the data/ then 1/8</a:t>
            </a:r>
            <a:r>
              <a:rPr lang="en-US" sz="1500" baseline="30000" dirty="0"/>
              <a:t>th</a:t>
            </a:r>
            <a:r>
              <a:rPr lang="en-US" sz="1500" dirty="0"/>
              <a:t> of the data, etc.  </a:t>
            </a:r>
          </a:p>
          <a:p>
            <a:pPr lvl="2"/>
            <a:r>
              <a:rPr lang="en-US" sz="1500" dirty="0"/>
              <a:t>Usually more efficient way of sorting</a:t>
            </a:r>
          </a:p>
          <a:p>
            <a:pPr lvl="3"/>
            <a:r>
              <a:rPr lang="en-US" sz="1500" dirty="0"/>
              <a:t>USUALLY O(n log</a:t>
            </a:r>
            <a:r>
              <a:rPr lang="en-US" sz="1500" baseline="-25000" dirty="0"/>
              <a:t>2</a:t>
            </a:r>
            <a:r>
              <a:rPr lang="en-US" sz="1500" dirty="0"/>
              <a:t> n)!!! </a:t>
            </a:r>
          </a:p>
          <a:p>
            <a:pPr lvl="1"/>
            <a:endParaRPr lang="en-US" sz="1500" dirty="0"/>
          </a:p>
          <a:p>
            <a:pPr lvl="1"/>
            <a:r>
              <a:rPr lang="en-US" sz="1500" dirty="0"/>
              <a:t>There are a number of Divide and Conquer Sorting Algorithms:</a:t>
            </a:r>
          </a:p>
          <a:p>
            <a:pPr lvl="2"/>
            <a:r>
              <a:rPr lang="en-US" sz="1500" dirty="0"/>
              <a:t>Most notably:</a:t>
            </a:r>
          </a:p>
          <a:p>
            <a:pPr lvl="3"/>
            <a:r>
              <a:rPr lang="en-US" sz="1500" dirty="0"/>
              <a:t>Quicksort</a:t>
            </a:r>
          </a:p>
          <a:p>
            <a:pPr lvl="3"/>
            <a:r>
              <a:rPr lang="en-US" sz="1500" dirty="0" err="1"/>
              <a:t>Mergesort</a:t>
            </a:r>
            <a:endParaRPr lang="en-US" sz="15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picture containing text, blackboard&#10;&#10;Description automatically generated">
            <a:extLst>
              <a:ext uri="{FF2B5EF4-FFF2-40B4-BE49-F238E27FC236}">
                <a16:creationId xmlns:a16="http://schemas.microsoft.com/office/drawing/2014/main" id="{98BEEA72-0DD4-4D4D-9BBD-C7F92E382A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2" r="18394" b="1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22190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88495" y="395866"/>
            <a:ext cx="6348413" cy="7969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33CC33"/>
                </a:solidFill>
              </a:rPr>
              <a:t>Quicksort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38201" y="1143001"/>
            <a:ext cx="9906000" cy="5439832"/>
          </a:xfrm>
        </p:spPr>
        <p:txBody>
          <a:bodyPr>
            <a:normAutofit fontScale="77500" lnSpcReduction="20000"/>
          </a:bodyPr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Developed in 1962 by C. A. R. Hoare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Given a </a:t>
            </a:r>
            <a:r>
              <a:rPr lang="en-US" altLang="en-US" i="1" u="sng" dirty="0"/>
              <a:t>pivot value (a number in the array):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Rearranges array into two parts:</a:t>
            </a:r>
          </a:p>
          <a:p>
            <a:pPr lvl="2" eaLnBrk="1" hangingPunct="1"/>
            <a:r>
              <a:rPr lang="en-US" altLang="en-US" dirty="0"/>
              <a:t>All numbers in the left part </a:t>
            </a:r>
            <a:r>
              <a:rPr lang="en-US" altLang="en-US" dirty="0">
                <a:sym typeface="Symbol" panose="05050102010706020507" pitchFamily="18" charset="2"/>
              </a:rPr>
              <a:t> pivot value</a:t>
            </a:r>
          </a:p>
          <a:p>
            <a:pPr lvl="2" eaLnBrk="1" hangingPunct="1"/>
            <a:r>
              <a:rPr lang="en-US" altLang="en-US" dirty="0">
                <a:sym typeface="Symbol" panose="05050102010706020507" pitchFamily="18" charset="2"/>
              </a:rPr>
              <a:t>All numbers in the right part &gt; pivot value</a:t>
            </a:r>
          </a:p>
          <a:p>
            <a:pPr lvl="2" eaLnBrk="1" hangingPunct="1"/>
            <a:endParaRPr lang="en-US" alt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e.g.,  12, 8, 18, 4, 10, 13, 6, 21, 42</a:t>
            </a:r>
          </a:p>
          <a:p>
            <a:pPr marL="0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	if 12 was the pivot:</a:t>
            </a:r>
          </a:p>
          <a:p>
            <a:pPr marL="0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	8, 4, 10, 6    </a:t>
            </a:r>
            <a:r>
              <a:rPr lang="en-US" altLang="en-US" dirty="0">
                <a:solidFill>
                  <a:srgbClr val="FF0000"/>
                </a:solidFill>
                <a:sym typeface="Symbol" panose="05050102010706020507" pitchFamily="18" charset="2"/>
              </a:rPr>
              <a:t>12 </a:t>
            </a:r>
            <a:r>
              <a:rPr lang="en-US" altLang="en-US" dirty="0">
                <a:sym typeface="Symbol" panose="05050102010706020507" pitchFamily="18" charset="2"/>
              </a:rPr>
              <a:t>    18, 13, 21, 42</a:t>
            </a:r>
          </a:p>
          <a:p>
            <a:pPr marL="0" indent="0">
              <a:buNone/>
            </a:pPr>
            <a:endParaRPr lang="en-US" alt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Now repeat as if you only have to sort the left set of numbers.</a:t>
            </a:r>
          </a:p>
          <a:p>
            <a:pPr marL="0" indent="0">
              <a:buNone/>
            </a:pPr>
            <a:r>
              <a:rPr lang="en-US" altLang="en-US" dirty="0">
                <a:sym typeface="Symbol" panose="05050102010706020507" pitchFamily="18" charset="2"/>
              </a:rPr>
              <a:t>Then repeat as if you only have to sort the right set of numbers</a:t>
            </a:r>
          </a:p>
          <a:p>
            <a:pPr marL="0" indent="0">
              <a:buNone/>
            </a:pPr>
            <a:endParaRPr lang="en-US" alt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b="1" i="1" dirty="0">
                <a:sym typeface="Symbol" panose="05050102010706020507" pitchFamily="18" charset="2"/>
              </a:rPr>
              <a:t>This is so insanely recursive!!!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A758F1-1391-4C40-988C-4BDDA3D7F971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A picture containing clipart&#10;&#10;Description automatically generated">
            <a:extLst>
              <a:ext uri="{FF2B5EF4-FFF2-40B4-BE49-F238E27FC236}">
                <a16:creationId xmlns:a16="http://schemas.microsoft.com/office/drawing/2014/main" id="{F59B13A9-2AD6-4881-8F4D-84F4FA797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809" y="0"/>
            <a:ext cx="2743199" cy="45566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B9D9FF3-9CE1-465E-9D76-E09416D62ECF}"/>
              </a:ext>
            </a:extLst>
          </p:cNvPr>
          <p:cNvSpPr txBox="1"/>
          <p:nvPr/>
        </p:nvSpPr>
        <p:spPr>
          <a:xfrm>
            <a:off x="9536414" y="4563066"/>
            <a:ext cx="27174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hiller" panose="04020404031007020602" pitchFamily="82" charset="0"/>
              </a:rPr>
              <a:t>Students at the </a:t>
            </a:r>
            <a:b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hiller" panose="04020404031007020602" pitchFamily="82" charset="0"/>
              </a:rPr>
            </a:b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hiller" panose="04020404031007020602" pitchFamily="82" charset="0"/>
              </a:rPr>
              <a:t>end of semester </a:t>
            </a:r>
          </a:p>
        </p:txBody>
      </p:sp>
    </p:spTree>
    <p:extLst>
      <p:ext uri="{BB962C8B-B14F-4D97-AF65-F5344CB8AC3E}">
        <p14:creationId xmlns:p14="http://schemas.microsoft.com/office/powerpoint/2010/main" val="78970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308" y="821871"/>
            <a:ext cx="8464543" cy="52201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058" y="291645"/>
            <a:ext cx="8235950" cy="5302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dirty="0">
                <a:solidFill>
                  <a:srgbClr val="33CC33"/>
                </a:solidFill>
              </a:rPr>
              <a:t>Trace of Algorithm for Partitioning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B71AE0-6F40-4272-8889-74CA6379E010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6869" name="Picture 7" descr="KWC10_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419" y="972119"/>
            <a:ext cx="8240713" cy="48196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DD9F35C-1432-42E0-8E48-DBF5A2D48B3E}"/>
              </a:ext>
            </a:extLst>
          </p:cNvPr>
          <p:cNvSpPr txBox="1"/>
          <p:nvPr/>
        </p:nvSpPr>
        <p:spPr>
          <a:xfrm>
            <a:off x="8632243" y="765999"/>
            <a:ext cx="3559757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300" dirty="0"/>
              <a:t>There’s a pivot, an up index, and a down index.</a:t>
            </a:r>
          </a:p>
          <a:p>
            <a:pPr marL="173038" indent="-17303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300" dirty="0"/>
              <a:t>The up index keeps increasing until the value at that index is GREATER than the pivot</a:t>
            </a:r>
          </a:p>
          <a:p>
            <a:pPr marL="173038" indent="-17303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300" dirty="0"/>
              <a:t>The down index keeps decreasing until the value at that index is LESS than the pivot</a:t>
            </a:r>
          </a:p>
          <a:p>
            <a:pPr>
              <a:spcBef>
                <a:spcPts val="1200"/>
              </a:spcBef>
            </a:pPr>
            <a:r>
              <a:rPr lang="en-US" sz="1300" b="1" dirty="0"/>
              <a:t>Swap</a:t>
            </a:r>
            <a:r>
              <a:rPr lang="en-US" sz="1300" dirty="0"/>
              <a:t> the value at the up index and the down index.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Repeat process until up index is greater than down index (NOT the values, the index itself!)</a:t>
            </a:r>
          </a:p>
          <a:p>
            <a:pPr>
              <a:spcBef>
                <a:spcPts val="1200"/>
              </a:spcBef>
            </a:pPr>
            <a:r>
              <a:rPr lang="en-US" sz="1300" b="1" dirty="0"/>
              <a:t>Then swap the down index with the pivot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Now all values on the left are less than the pivot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All values on the right are greater than the pivot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But these 2 sections are not necessarily in order!!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We have to repeat this whole process with </a:t>
            </a:r>
            <a:r>
              <a:rPr lang="en-US" sz="1300" b="1" dirty="0"/>
              <a:t>JUST THE VALUES ON THE LEFT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And then repeat with </a:t>
            </a:r>
            <a:r>
              <a:rPr lang="en-US" sz="1300" b="1" dirty="0"/>
              <a:t>JUST THE VALUES ON THE RIGHT!</a:t>
            </a:r>
          </a:p>
          <a:p>
            <a:pPr>
              <a:spcBef>
                <a:spcPts val="1200"/>
              </a:spcBef>
            </a:pPr>
            <a:r>
              <a:rPr lang="en-US" sz="1300" dirty="0"/>
              <a:t>The values on the left NEVER need to be compared with the values on the right again!</a:t>
            </a:r>
          </a:p>
          <a:p>
            <a:pPr>
              <a:spcBef>
                <a:spcPts val="1200"/>
              </a:spcBef>
            </a:pPr>
            <a:r>
              <a:rPr lang="en-US" sz="1400" b="1" i="1" dirty="0"/>
              <a:t>So we’ve divided the workload!</a:t>
            </a:r>
          </a:p>
        </p:txBody>
      </p:sp>
    </p:spTree>
    <p:extLst>
      <p:ext uri="{BB962C8B-B14F-4D97-AF65-F5344CB8AC3E}">
        <p14:creationId xmlns:p14="http://schemas.microsoft.com/office/powerpoint/2010/main" val="1841350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1" y="228600"/>
            <a:ext cx="6348413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solidFill>
                  <a:srgbClr val="33CC33"/>
                </a:solidFill>
              </a:rPr>
              <a:t>Quicksort</a:t>
            </a:r>
            <a:r>
              <a:rPr lang="en-US" altLang="en-US"/>
              <a:t> </a:t>
            </a:r>
            <a:r>
              <a:rPr lang="en-US" altLang="en-US">
                <a:solidFill>
                  <a:srgbClr val="33CC33"/>
                </a:solidFill>
              </a:rPr>
              <a:t>Example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4618A4-2897-43AD-BD72-E27848F78BD3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67001" y="1371601"/>
          <a:ext cx="6095997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44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 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64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667001" y="2057401"/>
          <a:ext cx="6095997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44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64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22827"/>
              </p:ext>
            </p:extLst>
          </p:nvPr>
        </p:nvGraphicFramePr>
        <p:xfrm>
          <a:off x="2667001" y="2743201"/>
          <a:ext cx="6095997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23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44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64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667000" y="3429001"/>
          <a:ext cx="27432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23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56313" y="3429001"/>
          <a:ext cx="27432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64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667000" y="4035426"/>
          <a:ext cx="27432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23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667000" y="4657726"/>
          <a:ext cx="27432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23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096000" y="4114801"/>
          <a:ext cx="27432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55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64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  <a:r>
                        <a:rPr lang="en-US" sz="1800" baseline="0" dirty="0"/>
                        <a:t> </a:t>
                      </a:r>
                      <a:endParaRPr lang="en-US" sz="1800" dirty="0"/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038600" y="5257801"/>
          <a:ext cx="13716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33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43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539038" y="5257801"/>
          <a:ext cx="13716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marT="45798" marB="4579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539038" y="5856289"/>
          <a:ext cx="13716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77</a:t>
                      </a:r>
                    </a:p>
                  </a:txBody>
                  <a:tcPr marT="45798" marB="45798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46FB3CB-B76E-4A52-BCAB-89A25137730E}"/>
              </a:ext>
            </a:extLst>
          </p:cNvPr>
          <p:cNvSpPr txBox="1"/>
          <p:nvPr/>
        </p:nvSpPr>
        <p:spPr>
          <a:xfrm>
            <a:off x="9013371" y="3429000"/>
            <a:ext cx="291535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Now we have 2 subarrays:</a:t>
            </a:r>
          </a:p>
          <a:p>
            <a:r>
              <a:rPr lang="en-US" sz="1600" dirty="0"/>
              <a:t>Repeat whole process with each </a:t>
            </a:r>
          </a:p>
          <a:p>
            <a:r>
              <a:rPr lang="en-US" sz="1600" dirty="0"/>
              <a:t>subarray separately!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0772BD4-2F59-4CBC-ADB1-744B5F215A2E}"/>
              </a:ext>
            </a:extLst>
          </p:cNvPr>
          <p:cNvCxnSpPr>
            <a:stCxn id="3" idx="1"/>
            <a:endCxn id="9" idx="3"/>
          </p:cNvCxnSpPr>
          <p:nvPr/>
        </p:nvCxnSpPr>
        <p:spPr>
          <a:xfrm flipH="1" flipV="1">
            <a:off x="8799513" y="3614738"/>
            <a:ext cx="213858" cy="229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76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27180" y="-47494"/>
            <a:ext cx="6348412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In English: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180" y="627063"/>
            <a:ext cx="9531220" cy="6094412"/>
          </a:xfrm>
        </p:spPr>
        <p:txBody>
          <a:bodyPr rtlCol="0">
            <a:normAutofit/>
          </a:bodyPr>
          <a:lstStyle/>
          <a:p>
            <a:pPr>
              <a:spcBef>
                <a:spcPts val="1300"/>
              </a:spcBef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Pick a pivot (we picked the first value in each subarray)</a:t>
            </a:r>
          </a:p>
          <a:p>
            <a:pPr>
              <a:spcBef>
                <a:spcPts val="1300"/>
              </a:spcBef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 holds index at the first value in the subarray (after the pivot)</a:t>
            </a:r>
          </a:p>
          <a:p>
            <a:pPr>
              <a:spcBef>
                <a:spcPts val="1300"/>
              </a:spcBef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down holds index at the last value in the subarray</a:t>
            </a:r>
          </a:p>
          <a:p>
            <a:pPr>
              <a:spcBef>
                <a:spcPts val="1300"/>
              </a:spcBef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While the up is less than the down:</a:t>
            </a:r>
          </a:p>
          <a:p>
            <a:pPr lvl="1">
              <a:spcBef>
                <a:spcPts val="1300"/>
              </a:spcBef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While up is less than down And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subarr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[up]  is less than pivot:</a:t>
            </a:r>
          </a:p>
          <a:p>
            <a:pPr lvl="3">
              <a:spcBef>
                <a:spcPts val="1300"/>
              </a:spcBef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 up to the next value in the array</a:t>
            </a:r>
          </a:p>
          <a:p>
            <a:pPr lvl="1">
              <a:spcBef>
                <a:spcPts val="1300"/>
              </a:spcBef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While down is greater than up And the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subarr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[down] is greater than the pivot</a:t>
            </a:r>
          </a:p>
          <a:p>
            <a:pPr lvl="3">
              <a:spcBef>
                <a:spcPts val="1300"/>
              </a:spcBef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decrement down to the previous value in the array</a:t>
            </a:r>
          </a:p>
          <a:p>
            <a:pPr lvl="1">
              <a:spcBef>
                <a:spcPts val="1300"/>
              </a:spcBef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up &lt; down, switch the values in the subarray at up and down</a:t>
            </a:r>
          </a:p>
          <a:p>
            <a:pPr>
              <a:spcBef>
                <a:spcPts val="1300"/>
              </a:spcBef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Switch the values at the pivot and the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subarr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[down]</a:t>
            </a:r>
          </a:p>
          <a:p>
            <a:pPr>
              <a:spcBef>
                <a:spcPts val="1300"/>
              </a:spcBef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Now the pivot is in place</a:t>
            </a:r>
          </a:p>
          <a:p>
            <a:pPr lvl="1">
              <a:spcBef>
                <a:spcPts val="1300"/>
              </a:spcBef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values before the pivot become a new subarray and all the values after the pivot become a new subarray</a:t>
            </a:r>
          </a:p>
          <a:p>
            <a:pPr lvl="1">
              <a:spcBef>
                <a:spcPts val="1300"/>
              </a:spcBef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Repeat until subarrays are of length 1 or 2.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178D18-0D64-4B46-A0DA-C6CF7E6CD55F}" type="slidenum">
              <a:rPr lang="en-US" altLang="en-US" smtClean="0">
                <a:solidFill>
                  <a:schemeClr val="accent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 descr="A squirrel on a blanket&#10;&#10;Description automatically generated with low confidence">
            <a:extLst>
              <a:ext uri="{FF2B5EF4-FFF2-40B4-BE49-F238E27FC236}">
                <a16:creationId xmlns:a16="http://schemas.microsoft.com/office/drawing/2014/main" id="{6CA3FCC8-0C72-4FBF-9362-55B6DC86A7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286" y="0"/>
            <a:ext cx="4027714" cy="270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3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CC33"/>
                </a:solidFill>
              </a:rPr>
              <a:t>Algorithm for Quicksort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7535BC-184E-4B76-B00A-1FA5F785426F}" type="slidenum">
              <a:rPr lang="en-US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ED75719D-24E8-4A24-B522-C862BBDB5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2" y="2536147"/>
            <a:ext cx="4600676" cy="4310447"/>
          </a:xfrm>
          <a:prstGeom prst="rect">
            <a:avLst/>
          </a:prstGeom>
        </p:spPr>
      </p:pic>
      <p:sp>
        <p:nvSpPr>
          <p:cNvPr id="36867" name="Rectangle 7"/>
          <p:cNvSpPr>
            <a:spLocks noGrp="1" noChangeArrowheads="1"/>
          </p:cNvSpPr>
          <p:nvPr>
            <p:ph idx="1"/>
          </p:nvPr>
        </p:nvSpPr>
        <p:spPr>
          <a:xfrm>
            <a:off x="880188" y="1873219"/>
            <a:ext cx="8147179" cy="4525963"/>
          </a:xfrm>
        </p:spPr>
        <p:txBody>
          <a:bodyPr/>
          <a:lstStyle/>
          <a:p>
            <a:pPr marL="533400" indent="-533400">
              <a:buNone/>
            </a:pPr>
            <a:r>
              <a:rPr lang="en-US" altLang="en-US" b="1" dirty="0"/>
              <a:t>First </a:t>
            </a:r>
            <a:r>
              <a:rPr lang="en-US" altLang="en-US" dirty="0"/>
              <a:t>and </a:t>
            </a:r>
            <a:r>
              <a:rPr lang="en-US" altLang="en-US" b="1" dirty="0"/>
              <a:t>last</a:t>
            </a:r>
            <a:r>
              <a:rPr lang="en-US" altLang="en-US" dirty="0"/>
              <a:t> are end points of subarray region to sort</a:t>
            </a:r>
          </a:p>
          <a:p>
            <a:pPr marL="533400" indent="-533400"/>
            <a:r>
              <a:rPr lang="en-US" altLang="en-US" sz="2400" dirty="0"/>
              <a:t>if </a:t>
            </a:r>
            <a:r>
              <a:rPr lang="en-US" altLang="en-US" sz="2400" b="1" dirty="0"/>
              <a:t>first</a:t>
            </a:r>
            <a:r>
              <a:rPr lang="en-US" altLang="en-US" sz="2400" dirty="0"/>
              <a:t> &lt; </a:t>
            </a:r>
            <a:r>
              <a:rPr lang="en-US" altLang="en-US" sz="2400" b="1" dirty="0"/>
              <a:t>last</a:t>
            </a:r>
            <a:endParaRPr lang="en-US" altLang="en-US" sz="2400" dirty="0"/>
          </a:p>
          <a:p>
            <a:pPr marL="533400" indent="-533400"/>
            <a:r>
              <a:rPr lang="en-US" altLang="en-US" sz="2400" dirty="0"/>
              <a:t>      Partition using </a:t>
            </a:r>
            <a:r>
              <a:rPr lang="en-US" altLang="en-US" sz="2400" b="1" dirty="0"/>
              <a:t>pivot</a:t>
            </a:r>
            <a:r>
              <a:rPr lang="en-US" altLang="en-US" sz="2400" dirty="0"/>
              <a:t>, which is found at </a:t>
            </a:r>
            <a:r>
              <a:rPr lang="en-US" altLang="en-US" sz="2400" b="1" dirty="0" err="1"/>
              <a:t>piv_index</a:t>
            </a:r>
            <a:endParaRPr lang="en-US" altLang="en-US" sz="2400" b="1" dirty="0"/>
          </a:p>
          <a:p>
            <a:pPr marL="533400" indent="-533400"/>
            <a:r>
              <a:rPr lang="en-US" altLang="en-US" sz="2400" dirty="0"/>
              <a:t>      Apply Quicksort recursively to left subarray</a:t>
            </a:r>
          </a:p>
          <a:p>
            <a:pPr marL="533400" indent="-533400"/>
            <a:r>
              <a:rPr lang="en-US" altLang="en-US" sz="2400" dirty="0"/>
              <a:t>      Apply Quicksort recursively to right subar</a:t>
            </a:r>
            <a:r>
              <a:rPr lang="en-US" altLang="en-US" dirty="0"/>
              <a:t>ray</a:t>
            </a:r>
          </a:p>
          <a:p>
            <a:pPr marL="0" indent="0">
              <a:buNone/>
            </a:pPr>
            <a:endParaRPr lang="en-US" altLang="en-US" i="1" dirty="0"/>
          </a:p>
          <a:p>
            <a:pPr marL="0" indent="0">
              <a:buNone/>
            </a:pPr>
            <a:endParaRPr lang="en-US" altLang="en-US" i="1" dirty="0"/>
          </a:p>
          <a:p>
            <a:pPr marL="0" indent="0">
              <a:buNone/>
            </a:pPr>
            <a:r>
              <a:rPr lang="en-US" altLang="en-US" i="1" dirty="0"/>
              <a:t>(told </a:t>
            </a:r>
            <a:r>
              <a:rPr lang="en-US" altLang="en-US" i="1" dirty="0" err="1"/>
              <a:t>ya</a:t>
            </a:r>
            <a:r>
              <a:rPr lang="en-US" altLang="en-US" i="1" dirty="0"/>
              <a:t> it was recursive!!!)</a:t>
            </a:r>
          </a:p>
          <a:p>
            <a:pPr marL="533400" indent="-533400"/>
            <a:endParaRPr lang="en-US" altLang="en-US" dirty="0"/>
          </a:p>
          <a:p>
            <a:pPr marL="533400" indent="-533400">
              <a:buNone/>
            </a:pPr>
            <a:endParaRPr lang="en-US" alt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E5F6266-F25C-47FF-BF71-D371639AAD30}"/>
              </a:ext>
            </a:extLst>
          </p:cNvPr>
          <p:cNvCxnSpPr/>
          <p:nvPr/>
        </p:nvCxnSpPr>
        <p:spPr>
          <a:xfrm flipH="1">
            <a:off x="10375641" y="1516224"/>
            <a:ext cx="363894" cy="975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63FA139-0064-4A23-A7A9-795D121C9034}"/>
              </a:ext>
            </a:extLst>
          </p:cNvPr>
          <p:cNvSpPr txBox="1"/>
          <p:nvPr/>
        </p:nvSpPr>
        <p:spPr>
          <a:xfrm>
            <a:off x="10328988" y="956388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Just </a:t>
            </a:r>
            <a:r>
              <a:rPr lang="en-US" dirty="0" err="1"/>
              <a:t>‘cause</a:t>
            </a:r>
            <a:r>
              <a:rPr lang="en-US" dirty="0"/>
              <a:t> it suited my mood</a:t>
            </a:r>
          </a:p>
        </p:txBody>
      </p:sp>
    </p:spTree>
    <p:extLst>
      <p:ext uri="{BB962C8B-B14F-4D97-AF65-F5344CB8AC3E}">
        <p14:creationId xmlns:p14="http://schemas.microsoft.com/office/powerpoint/2010/main" val="289333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n-US" altLang="en-US" sz="3800">
                <a:solidFill>
                  <a:schemeClr val="bg1"/>
                </a:solidFill>
              </a:rPr>
              <a:t>Quicksort Code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97769" y="1909192"/>
            <a:ext cx="5627684" cy="364771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quick_sort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(int first, int last int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[]) {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if (last - first &gt; 1) {  // There is data to be sorted.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// Partition the table.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int pivot = partition(first, last,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 eaLnBrk="1" hangingPunct="1">
              <a:buNone/>
            </a:pPr>
            <a:endParaRPr lang="en-US" altLang="en-US" sz="1400" dirty="0">
              <a:solidFill>
                <a:srgbClr val="FFC000"/>
              </a:solidFill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// Sort the left half.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quick_sort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(first, pivot-1,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 eaLnBrk="1" hangingPunct="1">
              <a:buNone/>
            </a:pPr>
            <a:endParaRPr lang="en-US" altLang="en-US" sz="1400" dirty="0">
              <a:solidFill>
                <a:srgbClr val="FFC000"/>
              </a:solidFill>
              <a:latin typeface="Consolas" panose="020B06090202040302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// Sort the right half.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quick_sort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(pivot + 1,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last,arr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}</a:t>
            </a:r>
          </a:p>
          <a:p>
            <a:pPr marL="0" indent="0" eaLnBrk="1" hangingPunct="1"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</a:pPr>
            <a:endParaRPr lang="en-US" altLang="en-US" sz="1100" dirty="0">
              <a:solidFill>
                <a:schemeClr val="bg1"/>
              </a:solidFill>
              <a:latin typeface="Lucida Sans Typewriter" panose="020B0509030504030204" pitchFamily="49" charset="0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cat lying on a wood floor&#10;&#10;Description automatically generated with medium confidence">
            <a:extLst>
              <a:ext uri="{FF2B5EF4-FFF2-40B4-BE49-F238E27FC236}">
                <a16:creationId xmlns:a16="http://schemas.microsoft.com/office/drawing/2014/main" id="{148A7D7E-CEEC-47D6-86E5-EAF3302FC2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9" r="7231"/>
          <a:stretch/>
        </p:blipFill>
        <p:spPr>
          <a:xfrm>
            <a:off x="6525453" y="10"/>
            <a:ext cx="5666547" cy="6857990"/>
          </a:xfrm>
          <a:prstGeom prst="rect">
            <a:avLst/>
          </a:prstGeom>
        </p:spPr>
      </p:pic>
      <p:sp>
        <p:nvSpPr>
          <p:cNvPr id="3891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303026" y="6356350"/>
            <a:ext cx="2050774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D9B8CB29-B1FB-4DD4-A5C7-30CECF2ED061}" type="slidenum"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8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41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Partitioning Code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18782" y="1542197"/>
            <a:ext cx="10635017" cy="5179278"/>
          </a:xfrm>
        </p:spPr>
        <p:txBody>
          <a:bodyPr>
            <a:norm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int partition(int first, int last, int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[])  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int  p = first;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int pivot =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[first];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int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= first+1, j = last;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int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tmp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while (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&lt;= j)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while (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] &lt; pivot)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++;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while (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[j] &gt; pivot)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j--;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if (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&lt;= j)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tmp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];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] =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[j];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arr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[j] =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tmp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</a:t>
            </a:r>
            <a:r>
              <a:rPr lang="en-US" altLang="en-US" sz="1400" dirty="0" err="1">
                <a:solidFill>
                  <a:srgbClr val="FFC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++;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      j--;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      }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}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      return p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en-US" sz="1400" dirty="0">
                <a:solidFill>
                  <a:srgbClr val="FFC000"/>
                </a:solidFill>
                <a:latin typeface="Consolas" panose="020B0609020204030204" pitchFamily="49" charset="0"/>
              </a:rPr>
              <a:t>};</a:t>
            </a:r>
          </a:p>
          <a:p>
            <a:pPr>
              <a:spcBef>
                <a:spcPts val="300"/>
              </a:spcBef>
              <a:buNone/>
            </a:pPr>
            <a:endParaRPr lang="en-US" altLang="en-US" sz="1100" dirty="0">
              <a:solidFill>
                <a:srgbClr val="FFFFFF"/>
              </a:solidFill>
              <a:latin typeface="Lucida Sans Typewriter" panose="020B050903050403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altLang="en-US" sz="1600" b="1" dirty="0">
                <a:solidFill>
                  <a:srgbClr val="FFFFFF"/>
                </a:solidFill>
              </a:rPr>
              <a:t>Analysis?  Does this preserve stability? What happens with a sorted list?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="ctr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B440F6E1-A292-4656-B031-A43827F0D79E}" type="slidenum">
              <a:rPr lang="en-US" altLang="en-US">
                <a:solidFill>
                  <a:srgbClr val="FFFFFF">
                    <a:alpha val="80000"/>
                  </a:srgbClr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9</a:t>
            </a:fld>
            <a:endParaRPr lang="en-US" altLang="en-US">
              <a:solidFill>
                <a:srgbClr val="FFFFFF">
                  <a:alpha val="80000"/>
                </a:srgbClr>
              </a:solidFill>
              <a:latin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2EB1A4C-C13A-48BD-8260-AABB3EB44D45}"/>
              </a:ext>
            </a:extLst>
          </p:cNvPr>
          <p:cNvGrpSpPr/>
          <p:nvPr/>
        </p:nvGrpSpPr>
        <p:grpSpPr>
          <a:xfrm>
            <a:off x="6901501" y="2088890"/>
            <a:ext cx="4160121" cy="2758341"/>
            <a:chOff x="6305549" y="1574824"/>
            <a:chExt cx="4160121" cy="2758341"/>
          </a:xfrm>
        </p:grpSpPr>
        <p:pic>
          <p:nvPicPr>
            <p:cNvPr id="5" name="Picture 4" descr="A picture containing grass, tree, outdoor, person&#10;&#10;Description automatically generated">
              <a:extLst>
                <a:ext uri="{FF2B5EF4-FFF2-40B4-BE49-F238E27FC236}">
                  <a16:creationId xmlns:a16="http://schemas.microsoft.com/office/drawing/2014/main" id="{A914E0E5-C8FA-4A53-95EE-98C71C3033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5549" y="1574824"/>
              <a:ext cx="4160121" cy="2758341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062E1C-49F7-49FE-BF39-819319BB8BDF}"/>
                </a:ext>
              </a:extLst>
            </p:cNvPr>
            <p:cNvSpPr txBox="1"/>
            <p:nvPr/>
          </p:nvSpPr>
          <p:spPr>
            <a:xfrm>
              <a:off x="9658066" y="2524633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71DEAA-571F-4A1F-B496-3F6435172A31}"/>
                </a:ext>
              </a:extLst>
            </p:cNvPr>
            <p:cNvSpPr txBox="1"/>
            <p:nvPr/>
          </p:nvSpPr>
          <p:spPr>
            <a:xfrm>
              <a:off x="6589594" y="3806587"/>
              <a:ext cx="1700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End of semester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2452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1567</Words>
  <Application>Microsoft Office PowerPoint</Application>
  <PresentationFormat>Widescreen</PresentationFormat>
  <Paragraphs>245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Chiller</vt:lpstr>
      <vt:lpstr>Consolas</vt:lpstr>
      <vt:lpstr>Ink Free</vt:lpstr>
      <vt:lpstr>Lucida Sans Typewriter</vt:lpstr>
      <vt:lpstr>Office Theme</vt:lpstr>
      <vt:lpstr>Quick Sort</vt:lpstr>
      <vt:lpstr>Divide and Conquer Algorithms!</vt:lpstr>
      <vt:lpstr>Quicksort</vt:lpstr>
      <vt:lpstr>Trace of Algorithm for Partitioning</vt:lpstr>
      <vt:lpstr>Quicksort Example</vt:lpstr>
      <vt:lpstr>In English:</vt:lpstr>
      <vt:lpstr>Algorithm for Quicksort</vt:lpstr>
      <vt:lpstr>Quicksort Code</vt:lpstr>
      <vt:lpstr>Partitioning Code</vt:lpstr>
      <vt:lpstr>Algorithm Analysis!</vt:lpstr>
      <vt:lpstr>Algorithm Analysis (cont.!)</vt:lpstr>
      <vt:lpstr>Worst case!</vt:lpstr>
      <vt:lpstr>Possible Solutions  (to make quicksort time closer to O(n log n):</vt:lpstr>
      <vt:lpstr>Possible Solutions  (to make quicksort time closer to O(n log n):</vt:lpstr>
      <vt:lpstr>TakeAways: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Sort</dc:title>
  <dc:creator>Yarrington, Debra</dc:creator>
  <cp:lastModifiedBy>Yarrington, Debra</cp:lastModifiedBy>
  <cp:revision>22</cp:revision>
  <dcterms:created xsi:type="dcterms:W3CDTF">2021-05-06T16:09:07Z</dcterms:created>
  <dcterms:modified xsi:type="dcterms:W3CDTF">2021-05-07T03:28:48Z</dcterms:modified>
</cp:coreProperties>
</file>