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67" r:id="rId3"/>
    <p:sldId id="268" r:id="rId4"/>
    <p:sldId id="269" r:id="rId5"/>
    <p:sldId id="273" r:id="rId6"/>
    <p:sldId id="274" r:id="rId7"/>
    <p:sldId id="275" r:id="rId8"/>
    <p:sldId id="27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" y="5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36A0-9F24-45BF-B389-F6478DB45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8700"/>
            <a:ext cx="9144000" cy="2481263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 spc="7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D85EF-076F-4C35-862A-BAFF685DD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4376"/>
            <a:ext cx="9144000" cy="143342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221EC-BF54-4DDD-8900-F2027CDAD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13A3-10E9-421F-81BE-56E0786AB515}" type="datetime2">
              <a:rPr lang="en-US" smtClean="0"/>
              <a:t>Sunday, August 30,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5AB69-7069-48FB-8925-F2BA84129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9C32A-F7A5-4E3B-A28F-09C82341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3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A997B-D473-47DE-8B7B-22AB6F31E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26035-4B81-4537-A22D-92C2E0DBB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2A44D-F637-4017-BAA2-77756A386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ABC0-2199-478F-BA77-33A651B6CB89}" type="datetime2">
              <a:rPr lang="en-US" smtClean="0"/>
              <a:t>Sunday, August 30,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1DCE6-ED7D-417C-ABD4-41D61570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AF19A-FDAE-446A-A6B6-128F7F96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5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6D838-45E9-4D61-AA4E-92A32B579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2628900" cy="5719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183D0-4392-4364-8A2D-C47A2AF7A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57199"/>
            <a:ext cx="7734300" cy="5719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36C9-28D5-4820-84F1-E4B9F4E5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30C6-DF61-47F4-B8C5-1B70E884BF06}" type="datetime2">
              <a:rPr lang="en-US" smtClean="0"/>
              <a:t>Sunday, August 30,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7EDC8-558D-4646-86D9-A5424CF2A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B7537-E67A-411A-BBA4-061521D3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33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99D7-1EE5-4262-9359-A0E2B733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3080"/>
            <a:ext cx="10240903" cy="12334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DA1C5-272A-45C2-A11A-E7769A27D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4939"/>
            <a:ext cx="10240903" cy="395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3DA15-1EAB-4524-9BB7-8A7DA82A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B50C-7EEE-46CD-BAF7-BBC4026D959A}" type="datetime2">
              <a:rPr lang="en-US" smtClean="0"/>
              <a:t>Sunday, August 30,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B93B9-7818-489D-AFFB-B6EAD27FF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28D36-894E-4FCB-B8BB-84DE89949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23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64F1-5687-421F-B3DF-BA3C8DADC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930" y="1709738"/>
            <a:ext cx="9966519" cy="2852737"/>
          </a:xfrm>
        </p:spPr>
        <p:txBody>
          <a:bodyPr anchor="b">
            <a:normAutofit/>
          </a:bodyPr>
          <a:lstStyle>
            <a:lvl1pPr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BB876-5FD9-4964-BD37-6F05DAEBE32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0930" y="4976327"/>
            <a:ext cx="9966520" cy="1113323"/>
          </a:xfrm>
        </p:spPr>
        <p:txBody>
          <a:bodyPr>
            <a:normAutofit/>
          </a:bodyPr>
          <a:lstStyle>
            <a:lvl1pPr marL="0" indent="0">
              <a:buNone/>
              <a:defRPr sz="1200" spc="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EA80A-FCDD-4009-9A1F-8B5481786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11C4-AE09-4254-A5E3-6DA9B099C971}" type="datetime2">
              <a:rPr lang="en-US" smtClean="0"/>
              <a:t>Sunday, August 30,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A3422-56D9-4942-BC63-831AED91F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4B42A-AC2C-4FD8-AD0D-BECDD384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34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FDAF1-8359-4A0F-91B3-03E77C670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54" y="457200"/>
            <a:ext cx="10309745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1E3D3-6B33-4CA0-B06B-A8BB05CAB3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4054" y="1996141"/>
            <a:ext cx="4975746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9C334-815D-47FD-A9B5-E871E2864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96141"/>
            <a:ext cx="5181600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975F2-7A90-4820-B90F-D28E31A3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2C3-E082-4760-93B2-E209268DD00C}" type="datetime2">
              <a:rPr lang="en-US" smtClean="0"/>
              <a:t>Sunday, August 30,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CFAD5-8AF8-4610-8324-85AA062E2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08CC8-C46E-4A10-8A83-7A251067E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0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E82B8-F9D9-4F53-A4A6-F12EB5F12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490" y="457200"/>
            <a:ext cx="9986898" cy="12334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070CA-85E9-47C7-8564-FFA1AE34B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8490" y="1681163"/>
            <a:ext cx="462908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8D4B1-41B3-4BF5-9076-A16984A81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68490" y="2505075"/>
            <a:ext cx="46290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6A38DC-A016-4CFD-AC19-F24A9E062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4816" y="1681163"/>
            <a:ext cx="501057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F930FA-8C00-42AB-B2D1-FE4E4BDB3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4814" y="2505075"/>
            <a:ext cx="501057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8B698E-FAE5-4F2C-AE0E-4FD281E8F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C950-F824-48B9-B984-CAEE265865E5}" type="datetime2">
              <a:rPr lang="en-US" smtClean="0"/>
              <a:t>Sunday, August 30, 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C4BB6C-CAA4-4EA8-8EA1-65ADE056F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BB6A12-0532-47CA-B070-232141CC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15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8FA1-831E-4AD6-B0D1-BA85E67A5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457200"/>
            <a:ext cx="9982199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94142-C469-4B0E-8C01-C64BA28F5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3A0F-68E7-4D17-BB84-ED1BA4F6AC6B}" type="datetime2">
              <a:rPr lang="en-US" smtClean="0"/>
              <a:t>Sunday, August 30,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AFCE6-5C7E-438F-8D4A-21E155681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CFD88-63EA-427F-978C-B7844D1A5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3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82A4F0-76A5-4852-982B-32B3B685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BC4F-EDA1-4BA2-BFF3-FE5B31CCB58B}" type="datetime2">
              <a:rPr lang="en-US" smtClean="0"/>
              <a:t>Sunday, August 30,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50CFAE-4BEB-4272-A2E6-FDD9D6A03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B71B7-74B7-4CF1-8FE0-F4863CD7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432BE-C4E5-4F12-AB53-EBEF2B76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755" y="457200"/>
            <a:ext cx="3932237" cy="192143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E7F57-4ABF-4BA4-A892-38857A02F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130" y="987425"/>
            <a:ext cx="5707257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2E444-E5BD-443F-AB83-84D7CE0AB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8755" y="2799184"/>
            <a:ext cx="3932237" cy="30698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998A4-FD2F-4126-99C5-E2063AE0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694C-1394-4838-A564-7380835C2E77}" type="datetime2">
              <a:rPr lang="en-US" smtClean="0"/>
              <a:t>Sunday, August 30,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457D3-F808-4DB2-9C9C-B185E71F2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1BC9B-21D1-4D2D-B02E-C887A02C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28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3EC2-2D8C-4E8D-8CC7-96764801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966" y="68113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66AF89-5FBD-43DD-958D-A5C608AE2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34742" y="858417"/>
            <a:ext cx="5520645" cy="50026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0A545-2CE6-48C4-A725-EF68A3F1B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8966" y="228133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466B2-6FE6-4352-BBF9-84BCD946C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4B19-1A00-4EDB-8425-E1827A377364}" type="datetime2">
              <a:rPr lang="en-US" smtClean="0"/>
              <a:t>Sunday, August 30,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991BC-29A5-4182-BD83-9D99D288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1C78F-6633-4604-8832-8E9D2DC7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1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</a:extLst>
          </p:cNvPr>
          <p:cNvSpPr/>
          <p:nvPr/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44F520-2598-460E-9F91-B02F60830CA2}"/>
              </a:ext>
            </a:extLst>
          </p:cNvPr>
          <p:cNvSpPr/>
          <p:nvPr/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478F2F-4F04-4604-9005-BF0CB114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1666"/>
            <a:ext cx="9810376" cy="1659404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A17D2-52AF-4B40-80A8-3E0DB855F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810376" cy="38578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2E0AA-D5B3-4BCF-BA69-209D9B335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10111" y="6409170"/>
            <a:ext cx="370239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chemeClr val="bg1"/>
                </a:solidFill>
              </a:defRPr>
            </a:lvl1pPr>
          </a:lstStyle>
          <a:p>
            <a:fld id="{10076A27-8146-4F75-9851-A83577C6FD8A}" type="datetime2">
              <a:rPr lang="en-US" smtClean="0"/>
              <a:t>Sunday, August 30,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A637-D86F-4FA1-985D-2D8245651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1" y="1912217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2FA4D-A931-46BA-B767-29A6FD5AA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9678" y="6408742"/>
            <a:ext cx="43865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2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2" r:id="rId6"/>
    <p:sldLayoutId id="2147483708" r:id="rId7"/>
    <p:sldLayoutId id="2147483709" r:id="rId8"/>
    <p:sldLayoutId id="2147483710" r:id="rId9"/>
    <p:sldLayoutId id="2147483711" r:id="rId10"/>
    <p:sldLayoutId id="2147483713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6F292AA-C8DB-4CAA-97C9-456CF8540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93B5FE-A919-4B36-8801-7AAA4B84DA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818" r="25854"/>
          <a:stretch/>
        </p:blipFill>
        <p:spPr>
          <a:xfrm>
            <a:off x="-1" y="10"/>
            <a:ext cx="458790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16">
            <a:extLst>
              <a:ext uri="{FF2B5EF4-FFF2-40B4-BE49-F238E27FC236}">
                <a16:creationId xmlns:a16="http://schemas.microsoft.com/office/drawing/2014/main" id="{2256CF5B-1DAD-4912-86B9-FCA73369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1AF13D-0FB5-4185-99AC-7A8DBFEE6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81862" y="768485"/>
            <a:ext cx="6627219" cy="3169674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3: C++ Functions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(STILL Review)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D0954E-973D-4C30-BAEA-6E5750BAB3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62918" y="4793128"/>
            <a:ext cx="5462494" cy="1141157"/>
          </a:xfrm>
        </p:spPr>
        <p:txBody>
          <a:bodyPr>
            <a:normAutofit/>
          </a:bodyPr>
          <a:lstStyle/>
          <a:p>
            <a:pPr algn="r"/>
            <a:endParaRPr 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621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948" y="1724952"/>
            <a:ext cx="3545530" cy="1178960"/>
          </a:xfrm>
        </p:spPr>
        <p:txBody>
          <a:bodyPr>
            <a:normAutofit/>
          </a:bodyPr>
          <a:lstStyle/>
          <a:p>
            <a:r>
              <a:rPr lang="en-US" dirty="0"/>
              <a:t>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3360" y="604058"/>
            <a:ext cx="8240684" cy="5264728"/>
          </a:xfrm>
        </p:spPr>
        <p:txBody>
          <a:bodyPr>
            <a:normAutofit fontScale="85000" lnSpcReduction="10000"/>
          </a:bodyPr>
          <a:lstStyle/>
          <a:p>
            <a:pPr marL="400050" lvl="1" indent="0">
              <a:spcBef>
                <a:spcPts val="2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#include &lt;iostream&gt;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#include &lt;</a:t>
            </a:r>
            <a:r>
              <a:rPr lang="en-US" dirty="0" err="1">
                <a:solidFill>
                  <a:srgbClr val="FF0000"/>
                </a:solidFill>
              </a:rPr>
              <a:t>stdlib.h</a:t>
            </a:r>
            <a:r>
              <a:rPr lang="en-US" dirty="0">
                <a:solidFill>
                  <a:srgbClr val="FF0000"/>
                </a:solidFill>
              </a:rPr>
              <a:t>&gt;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using namespace </a:t>
            </a:r>
            <a:r>
              <a:rPr lang="en-US" dirty="0" err="1">
                <a:solidFill>
                  <a:srgbClr val="FF0000"/>
                </a:solidFill>
              </a:rPr>
              <a:t>std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400050" lvl="1" indent="0">
              <a:spcBef>
                <a:spcPts val="20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00050" lvl="1" indent="0">
              <a:spcBef>
                <a:spcPts val="200"/>
              </a:spcBef>
              <a:buNone/>
            </a:pPr>
            <a:r>
              <a:rPr lang="fr-FR" b="1" dirty="0" err="1">
                <a:solidFill>
                  <a:srgbClr val="00B0F0"/>
                </a:solidFill>
              </a:rPr>
              <a:t>int</a:t>
            </a:r>
            <a:r>
              <a:rPr lang="fr-FR" b="1" dirty="0">
                <a:solidFill>
                  <a:srgbClr val="00B0F0"/>
                </a:solidFill>
              </a:rPr>
              <a:t> max3(</a:t>
            </a:r>
            <a:r>
              <a:rPr lang="fr-FR" b="1" dirty="0" err="1">
                <a:solidFill>
                  <a:srgbClr val="00B0F0"/>
                </a:solidFill>
              </a:rPr>
              <a:t>int</a:t>
            </a:r>
            <a:r>
              <a:rPr lang="fr-FR" b="1" dirty="0">
                <a:solidFill>
                  <a:srgbClr val="00B0F0"/>
                </a:solidFill>
              </a:rPr>
              <a:t> k, </a:t>
            </a:r>
            <a:r>
              <a:rPr lang="fr-FR" b="1" dirty="0" err="1">
                <a:solidFill>
                  <a:srgbClr val="00B0F0"/>
                </a:solidFill>
              </a:rPr>
              <a:t>int</a:t>
            </a:r>
            <a:r>
              <a:rPr lang="fr-FR" b="1" dirty="0">
                <a:solidFill>
                  <a:srgbClr val="00B0F0"/>
                </a:solidFill>
              </a:rPr>
              <a:t> m, </a:t>
            </a:r>
            <a:r>
              <a:rPr lang="fr-FR" b="1" dirty="0" err="1">
                <a:solidFill>
                  <a:srgbClr val="00B0F0"/>
                </a:solidFill>
              </a:rPr>
              <a:t>int</a:t>
            </a:r>
            <a:r>
              <a:rPr lang="fr-FR" b="1" dirty="0">
                <a:solidFill>
                  <a:srgbClr val="00B0F0"/>
                </a:solidFill>
              </a:rPr>
              <a:t> n);  </a:t>
            </a:r>
            <a:r>
              <a:rPr lang="fr-FR" b="1" dirty="0">
                <a:solidFill>
                  <a:srgbClr val="FF0000"/>
                </a:solidFill>
              </a:rPr>
              <a:t>// </a:t>
            </a:r>
            <a:r>
              <a:rPr lang="fr-FR" b="1" dirty="0" err="1">
                <a:solidFill>
                  <a:srgbClr val="FF0000"/>
                </a:solidFill>
              </a:rPr>
              <a:t>Here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is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our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function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declaration</a:t>
            </a:r>
            <a:endParaRPr lang="fr-FR" b="1" dirty="0">
              <a:solidFill>
                <a:srgbClr val="FF0000"/>
              </a:solidFill>
            </a:endParaRPr>
          </a:p>
          <a:p>
            <a:pPr marL="400050" lvl="1" indent="0">
              <a:spcBef>
                <a:spcPts val="20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00050" lvl="1" indent="0">
              <a:spcBef>
                <a:spcPts val="200"/>
              </a:spcBef>
              <a:buNone/>
            </a:pP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main() {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  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x = </a:t>
            </a:r>
            <a:r>
              <a:rPr lang="en-US" dirty="0">
                <a:solidFill>
                  <a:srgbClr val="00B0F0"/>
                </a:solidFill>
              </a:rPr>
              <a:t>max3(4,7,3)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   </a:t>
            </a:r>
            <a:r>
              <a:rPr lang="en-US" dirty="0" err="1">
                <a:solidFill>
                  <a:srgbClr val="FF0000"/>
                </a:solidFill>
              </a:rPr>
              <a:t>cout</a:t>
            </a:r>
            <a:r>
              <a:rPr lang="en-US" dirty="0">
                <a:solidFill>
                  <a:srgbClr val="FF0000"/>
                </a:solidFill>
              </a:rPr>
              <a:t> &lt;&lt; x &lt;&lt; </a:t>
            </a:r>
            <a:r>
              <a:rPr lang="en-US" dirty="0" err="1">
                <a:solidFill>
                  <a:srgbClr val="FF0000"/>
                </a:solidFill>
              </a:rPr>
              <a:t>endl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   return 0;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} //main</a:t>
            </a:r>
          </a:p>
          <a:p>
            <a:pPr marL="400050" lvl="1" indent="0">
              <a:spcBef>
                <a:spcPts val="20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00050" lvl="1" indent="0">
              <a:spcBef>
                <a:spcPts val="20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en-US" dirty="0" err="1">
                <a:solidFill>
                  <a:srgbClr val="00B0F0"/>
                </a:solidFill>
              </a:rPr>
              <a:t>int</a:t>
            </a:r>
            <a:r>
              <a:rPr lang="en-US" dirty="0">
                <a:solidFill>
                  <a:srgbClr val="00B0F0"/>
                </a:solidFill>
              </a:rPr>
              <a:t> max3(</a:t>
            </a:r>
            <a:r>
              <a:rPr lang="en-US" dirty="0" err="1">
                <a:solidFill>
                  <a:srgbClr val="00B0F0"/>
                </a:solidFill>
              </a:rPr>
              <a:t>int</a:t>
            </a:r>
            <a:r>
              <a:rPr lang="en-US" dirty="0">
                <a:solidFill>
                  <a:srgbClr val="00B0F0"/>
                </a:solidFill>
              </a:rPr>
              <a:t> num1, </a:t>
            </a:r>
            <a:r>
              <a:rPr lang="en-US" dirty="0" err="1">
                <a:solidFill>
                  <a:srgbClr val="00B0F0"/>
                </a:solidFill>
              </a:rPr>
              <a:t>int</a:t>
            </a:r>
            <a:r>
              <a:rPr lang="en-US" dirty="0">
                <a:solidFill>
                  <a:srgbClr val="00B0F0"/>
                </a:solidFill>
              </a:rPr>
              <a:t> num2, </a:t>
            </a:r>
            <a:r>
              <a:rPr lang="en-US" dirty="0" err="1">
                <a:solidFill>
                  <a:srgbClr val="00B0F0"/>
                </a:solidFill>
              </a:rPr>
              <a:t>int</a:t>
            </a:r>
            <a:r>
              <a:rPr lang="en-US" dirty="0">
                <a:solidFill>
                  <a:srgbClr val="00B0F0"/>
                </a:solidFill>
              </a:rPr>
              <a:t> num3)   </a:t>
            </a:r>
            <a:r>
              <a:rPr lang="en-US" b="1" dirty="0">
                <a:solidFill>
                  <a:srgbClr val="FF0000"/>
                </a:solidFill>
              </a:rPr>
              <a:t>// Here is the function definition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dirty="0">
                <a:solidFill>
                  <a:srgbClr val="00B0F0"/>
                </a:solidFill>
              </a:rPr>
              <a:t>{	</a:t>
            </a:r>
            <a:r>
              <a:rPr lang="en-US" dirty="0" err="1">
                <a:solidFill>
                  <a:srgbClr val="00B0F0"/>
                </a:solidFill>
              </a:rPr>
              <a:t>int</a:t>
            </a:r>
            <a:r>
              <a:rPr lang="en-US" dirty="0">
                <a:solidFill>
                  <a:srgbClr val="00B0F0"/>
                </a:solidFill>
              </a:rPr>
              <a:t> result=max(max(num1,num2),num3);</a:t>
            </a:r>
          </a:p>
          <a:p>
            <a:pPr marL="85725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B0F0"/>
                </a:solidFill>
              </a:rPr>
              <a:t>return result;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dirty="0">
                <a:solidFill>
                  <a:srgbClr val="00B0F0"/>
                </a:solidFill>
              </a:rPr>
              <a:t>} </a:t>
            </a:r>
            <a:r>
              <a:rPr lang="en-US" dirty="0">
                <a:solidFill>
                  <a:srgbClr val="FF0000"/>
                </a:solidFill>
              </a:rPr>
              <a:t>//max3</a:t>
            </a:r>
          </a:p>
        </p:txBody>
      </p:sp>
    </p:spTree>
    <p:extLst>
      <p:ext uri="{BB962C8B-B14F-4D97-AF65-F5344CB8AC3E}">
        <p14:creationId xmlns:p14="http://schemas.microsoft.com/office/powerpoint/2010/main" val="3122165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D2806-C99B-4F74-9BD6-E197213FA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174" y="64467"/>
            <a:ext cx="10240903" cy="1233488"/>
          </a:xfrm>
        </p:spPr>
        <p:txBody>
          <a:bodyPr/>
          <a:lstStyle/>
          <a:p>
            <a:r>
              <a:rPr lang="en-US" dirty="0"/>
              <a:t>Functions: </a:t>
            </a:r>
            <a:br>
              <a:rPr lang="en-US" dirty="0"/>
            </a:br>
            <a:r>
              <a:rPr lang="en-US" dirty="0"/>
              <a:t>Declarations vs Definitions: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FDFAA-BA22-4815-80E7-DC17CCC91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174" y="1435331"/>
            <a:ext cx="6428510" cy="4445319"/>
          </a:xfrm>
          <a:solidFill>
            <a:schemeClr val="bg2"/>
          </a:solidFill>
          <a:ln w="57150"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  Function Declaration: </a:t>
            </a:r>
            <a:r>
              <a:rPr lang="en-US" dirty="0"/>
              <a:t>Just input types and number, </a:t>
            </a:r>
            <a:br>
              <a:rPr lang="en-US" dirty="0"/>
            </a:br>
            <a:r>
              <a:rPr lang="en-US" dirty="0"/>
              <a:t>  output type, and name of function.</a:t>
            </a:r>
          </a:p>
          <a:p>
            <a:r>
              <a:rPr lang="en-US" dirty="0"/>
              <a:t>E.g.,</a:t>
            </a:r>
          </a:p>
          <a:p>
            <a:pPr lvl="1"/>
            <a:r>
              <a:rPr lang="fr-FR" b="1" dirty="0" err="1">
                <a:solidFill>
                  <a:srgbClr val="FF0000"/>
                </a:solidFill>
              </a:rPr>
              <a:t>int</a:t>
            </a:r>
            <a:r>
              <a:rPr lang="fr-FR" b="1" dirty="0">
                <a:solidFill>
                  <a:srgbClr val="FF0000"/>
                </a:solidFill>
              </a:rPr>
              <a:t> max3(</a:t>
            </a:r>
            <a:r>
              <a:rPr lang="fr-FR" b="1" dirty="0" err="1">
                <a:solidFill>
                  <a:srgbClr val="FF0000"/>
                </a:solidFill>
              </a:rPr>
              <a:t>int</a:t>
            </a:r>
            <a:r>
              <a:rPr lang="fr-FR" b="1" dirty="0">
                <a:solidFill>
                  <a:srgbClr val="FF0000"/>
                </a:solidFill>
              </a:rPr>
              <a:t> k, </a:t>
            </a:r>
            <a:r>
              <a:rPr lang="fr-FR" b="1" dirty="0" err="1">
                <a:solidFill>
                  <a:srgbClr val="FF0000"/>
                </a:solidFill>
              </a:rPr>
              <a:t>int</a:t>
            </a:r>
            <a:r>
              <a:rPr lang="fr-FR" b="1" dirty="0">
                <a:solidFill>
                  <a:srgbClr val="FF0000"/>
                </a:solidFill>
              </a:rPr>
              <a:t> m, </a:t>
            </a:r>
            <a:r>
              <a:rPr lang="fr-FR" b="1" dirty="0" err="1">
                <a:solidFill>
                  <a:srgbClr val="FF0000"/>
                </a:solidFill>
              </a:rPr>
              <a:t>int</a:t>
            </a:r>
            <a:r>
              <a:rPr lang="fr-FR" b="1" dirty="0">
                <a:solidFill>
                  <a:srgbClr val="FF0000"/>
                </a:solidFill>
              </a:rPr>
              <a:t> n);  </a:t>
            </a:r>
            <a:br>
              <a:rPr lang="fr-FR" b="1" dirty="0">
                <a:solidFill>
                  <a:srgbClr val="FF0000"/>
                </a:solidFill>
              </a:rPr>
            </a:br>
            <a:r>
              <a:rPr lang="fr-FR" b="1" dirty="0">
                <a:solidFill>
                  <a:srgbClr val="FF0000"/>
                </a:solidFill>
              </a:rPr>
              <a:t>// </a:t>
            </a:r>
            <a:r>
              <a:rPr lang="fr-FR" b="1" dirty="0" err="1">
                <a:solidFill>
                  <a:srgbClr val="FF0000"/>
                </a:solidFill>
              </a:rPr>
              <a:t>Here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is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our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function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declaration</a:t>
            </a:r>
            <a:endParaRPr lang="fr-FR" b="1" dirty="0">
              <a:solidFill>
                <a:srgbClr val="FF0000"/>
              </a:solidFill>
            </a:endParaRPr>
          </a:p>
          <a:p>
            <a:pPr lvl="1"/>
            <a:r>
              <a:rPr lang="fr-FR" dirty="0">
                <a:solidFill>
                  <a:schemeClr val="tx1"/>
                </a:solidFill>
              </a:rPr>
              <a:t>Just the info the compiler </a:t>
            </a:r>
            <a:r>
              <a:rPr lang="fr-FR" dirty="0" err="1">
                <a:solidFill>
                  <a:schemeClr val="tx1"/>
                </a:solidFill>
              </a:rPr>
              <a:t>needs</a:t>
            </a:r>
            <a:r>
              <a:rPr lang="fr-FR" dirty="0">
                <a:solidFill>
                  <a:schemeClr val="tx1"/>
                </a:solidFill>
              </a:rPr>
              <a:t>:</a:t>
            </a:r>
          </a:p>
          <a:p>
            <a:pPr lvl="2"/>
            <a:r>
              <a:rPr lang="fr-FR" dirty="0" err="1">
                <a:solidFill>
                  <a:schemeClr val="tx1"/>
                </a:solidFill>
              </a:rPr>
              <a:t>doesn’t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need</a:t>
            </a:r>
            <a:r>
              <a:rPr lang="fr-FR" dirty="0">
                <a:solidFill>
                  <a:schemeClr val="tx1"/>
                </a:solidFill>
              </a:rPr>
              <a:t> to know how a </a:t>
            </a:r>
            <a:r>
              <a:rPr lang="fr-FR" dirty="0" err="1">
                <a:solidFill>
                  <a:schemeClr val="tx1"/>
                </a:solidFill>
              </a:rPr>
              <a:t>function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works</a:t>
            </a:r>
            <a:r>
              <a:rPr lang="fr-FR" dirty="0">
                <a:solidFill>
                  <a:schemeClr val="tx1"/>
                </a:solidFill>
              </a:rPr>
              <a:t>, but </a:t>
            </a:r>
            <a:br>
              <a:rPr lang="fr-FR" dirty="0">
                <a:solidFill>
                  <a:schemeClr val="tx1"/>
                </a:solidFill>
              </a:rPr>
            </a:br>
            <a:r>
              <a:rPr lang="fr-FR" dirty="0" err="1">
                <a:solidFill>
                  <a:schemeClr val="tx1"/>
                </a:solidFill>
              </a:rPr>
              <a:t>does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need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what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is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going</a:t>
            </a:r>
            <a:r>
              <a:rPr lang="fr-FR" dirty="0">
                <a:solidFill>
                  <a:schemeClr val="tx1"/>
                </a:solidFill>
              </a:rPr>
              <a:t> in and </a:t>
            </a:r>
            <a:r>
              <a:rPr lang="fr-FR" dirty="0" err="1">
                <a:solidFill>
                  <a:schemeClr val="tx1"/>
                </a:solidFill>
              </a:rPr>
              <a:t>what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is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coming</a:t>
            </a:r>
            <a:r>
              <a:rPr lang="fr-FR" dirty="0">
                <a:solidFill>
                  <a:schemeClr val="tx1"/>
                </a:solidFill>
              </a:rPr>
              <a:t> </a:t>
            </a:r>
            <a:br>
              <a:rPr lang="fr-FR" dirty="0">
                <a:solidFill>
                  <a:schemeClr val="tx1"/>
                </a:solidFill>
              </a:rPr>
            </a:br>
            <a:r>
              <a:rPr lang="fr-FR" dirty="0">
                <a:solidFill>
                  <a:schemeClr val="tx1"/>
                </a:solidFill>
              </a:rPr>
              <a:t>out</a:t>
            </a:r>
          </a:p>
          <a:p>
            <a:pPr lvl="1"/>
            <a:r>
              <a:rPr lang="fr-FR" b="1" i="1" dirty="0">
                <a:solidFill>
                  <a:schemeClr val="tx1"/>
                </a:solidFill>
              </a:rPr>
              <a:t>YOU MUST DECLARE A FUNCTION BEFORE IT </a:t>
            </a:r>
            <a:br>
              <a:rPr lang="fr-FR" b="1" i="1" dirty="0">
                <a:solidFill>
                  <a:schemeClr val="tx1"/>
                </a:solidFill>
              </a:rPr>
            </a:br>
            <a:r>
              <a:rPr lang="fr-FR" b="1" i="1" dirty="0">
                <a:solidFill>
                  <a:schemeClr val="tx1"/>
                </a:solidFill>
              </a:rPr>
              <a:t>IS USED!!! </a:t>
            </a:r>
          </a:p>
          <a:p>
            <a:pPr lvl="2"/>
            <a:r>
              <a:rPr lang="fr-FR" dirty="0">
                <a:solidFill>
                  <a:schemeClr val="tx1"/>
                </a:solidFill>
              </a:rPr>
              <a:t>At the top of a file, in a </a:t>
            </a:r>
            <a:r>
              <a:rPr lang="fr-FR" dirty="0" err="1">
                <a:solidFill>
                  <a:schemeClr val="tx1"/>
                </a:solidFill>
              </a:rPr>
              <a:t>separate</a:t>
            </a:r>
            <a:r>
              <a:rPr lang="fr-FR" dirty="0">
                <a:solidFill>
                  <a:schemeClr val="tx1"/>
                </a:solidFill>
              </a:rPr>
              <a:t> file </a:t>
            </a:r>
            <a:r>
              <a:rPr lang="fr-FR" dirty="0" err="1">
                <a:solidFill>
                  <a:schemeClr val="tx1"/>
                </a:solidFill>
              </a:rPr>
              <a:t>that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is</a:t>
            </a:r>
            <a:r>
              <a:rPr lang="fr-FR" dirty="0">
                <a:solidFill>
                  <a:schemeClr val="tx1"/>
                </a:solidFill>
              </a:rPr>
              <a:t> </a:t>
            </a:r>
            <a:br>
              <a:rPr lang="fr-FR" dirty="0">
                <a:solidFill>
                  <a:schemeClr val="tx1"/>
                </a:solidFill>
              </a:rPr>
            </a:br>
            <a:r>
              <a:rPr lang="fr-FR" dirty="0" err="1">
                <a:solidFill>
                  <a:schemeClr val="tx1"/>
                </a:solidFill>
              </a:rPr>
              <a:t>included</a:t>
            </a:r>
            <a:r>
              <a:rPr lang="fr-FR" dirty="0">
                <a:solidFill>
                  <a:schemeClr val="tx1"/>
                </a:solidFill>
              </a:rPr>
              <a:t> at the top of a file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ED736AC-1C90-4867-A786-C7F1510A6807}"/>
              </a:ext>
            </a:extLst>
          </p:cNvPr>
          <p:cNvSpPr txBox="1">
            <a:spLocks/>
          </p:cNvSpPr>
          <p:nvPr/>
        </p:nvSpPr>
        <p:spPr>
          <a:xfrm>
            <a:off x="6323215" y="2139143"/>
            <a:ext cx="5724698" cy="41341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b="1" dirty="0">
                <a:solidFill>
                  <a:srgbClr val="0070C0"/>
                </a:solidFill>
              </a:rPr>
              <a:t>Function Definition: </a:t>
            </a:r>
            <a:r>
              <a:rPr lang="en-US" dirty="0"/>
              <a:t>the code for how a function works.</a:t>
            </a:r>
          </a:p>
          <a:p>
            <a:r>
              <a:rPr lang="en-US" dirty="0"/>
              <a:t>E.g.,</a:t>
            </a:r>
          </a:p>
          <a:p>
            <a:pPr marL="40005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int max3(int num1, int num2, int num3)</a:t>
            </a:r>
            <a:endParaRPr lang="en-US" b="1" dirty="0">
              <a:solidFill>
                <a:srgbClr val="FF0000"/>
              </a:solidFill>
            </a:endParaRPr>
          </a:p>
          <a:p>
            <a:pPr marL="400050" lvl="1" indent="0">
              <a:spcBef>
                <a:spcPts val="2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{	int result=max(max(num1,num2),num3);</a:t>
            </a:r>
          </a:p>
          <a:p>
            <a:pPr marL="85725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return result;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} //max3</a:t>
            </a:r>
          </a:p>
          <a:p>
            <a:r>
              <a:rPr lang="en-US" dirty="0"/>
              <a:t>This defines how a function calculates whatever the function is supposed to be calculating.  </a:t>
            </a:r>
          </a:p>
          <a:p>
            <a:r>
              <a:rPr lang="en-US" dirty="0"/>
              <a:t>In </a:t>
            </a:r>
            <a:r>
              <a:rPr lang="en-US" dirty="0" err="1"/>
              <a:t>c++</a:t>
            </a:r>
            <a:r>
              <a:rPr lang="en-US" dirty="0"/>
              <a:t> it is good practice to separate function declarations and function definitions</a:t>
            </a:r>
          </a:p>
        </p:txBody>
      </p:sp>
    </p:spTree>
    <p:extLst>
      <p:ext uri="{BB962C8B-B14F-4D97-AF65-F5344CB8AC3E}">
        <p14:creationId xmlns:p14="http://schemas.microsoft.com/office/powerpoint/2010/main" val="646189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51076"/>
            <a:ext cx="8596668" cy="652006"/>
          </a:xfrm>
        </p:spPr>
        <p:txBody>
          <a:bodyPr>
            <a:normAutofit/>
          </a:bodyPr>
          <a:lstStyle/>
          <a:p>
            <a:r>
              <a:rPr lang="en-US" dirty="0"/>
              <a:t>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390" y="864044"/>
            <a:ext cx="9985649" cy="65200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dirty="0" err="1">
                <a:solidFill>
                  <a:schemeClr val="tx1"/>
                </a:solidFill>
              </a:rPr>
              <a:t>c++</a:t>
            </a:r>
            <a:r>
              <a:rPr lang="en-US" sz="1600" dirty="0">
                <a:solidFill>
                  <a:schemeClr val="tx1"/>
                </a:solidFill>
              </a:rPr>
              <a:t> compiler must be made aware of functions before you can use them. </a:t>
            </a:r>
            <a:endParaRPr lang="en-US" sz="1600" dirty="0"/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sz="1600" dirty="0"/>
              <a:t>You must </a:t>
            </a:r>
            <a:r>
              <a:rPr lang="en-US" sz="1600" b="1" dirty="0"/>
              <a:t>declare</a:t>
            </a:r>
            <a:r>
              <a:rPr lang="en-US" sz="1600" dirty="0"/>
              <a:t> a function before calling it.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AE471DB-08D3-43FF-BC16-092A629B29E7}"/>
              </a:ext>
            </a:extLst>
          </p:cNvPr>
          <p:cNvSpPr txBox="1">
            <a:spLocks/>
          </p:cNvSpPr>
          <p:nvPr/>
        </p:nvSpPr>
        <p:spPr>
          <a:xfrm>
            <a:off x="621390" y="5275811"/>
            <a:ext cx="11437606" cy="1030778"/>
          </a:xfrm>
          <a:prstGeom prst="rect">
            <a:avLst/>
          </a:prstGeom>
        </p:spPr>
        <p:txBody>
          <a:bodyPr vert="horz" lIns="0" tIns="0" rIns="0" bIns="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Declaration: </a:t>
            </a:r>
            <a:r>
              <a:rPr lang="en-US" dirty="0"/>
              <a:t>The compiler can now handle most uses of the function without needing to know how the function works. </a:t>
            </a:r>
          </a:p>
          <a:p>
            <a:r>
              <a:rPr lang="en-US" dirty="0"/>
              <a:t>Declaring a function lets you write code the compiler can understand without all of the details. </a:t>
            </a:r>
          </a:p>
          <a:p>
            <a:pPr lvl="1"/>
            <a:r>
              <a:rPr lang="en-US" dirty="0"/>
              <a:t>Especially useful when one file is using functions in another file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4F4F467-5128-4594-B9CC-40669E7EBDD8}"/>
              </a:ext>
            </a:extLst>
          </p:cNvPr>
          <p:cNvSpPr txBox="1">
            <a:spLocks/>
          </p:cNvSpPr>
          <p:nvPr/>
        </p:nvSpPr>
        <p:spPr>
          <a:xfrm>
            <a:off x="621390" y="1516050"/>
            <a:ext cx="8278770" cy="3663201"/>
          </a:xfrm>
          <a:prstGeom prst="rect">
            <a:avLst/>
          </a:prstGeom>
          <a:solidFill>
            <a:schemeClr val="bg2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vert="horz" lIns="0" tIns="0" rIns="0" bIns="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#include &lt;iostream&gt;</a:t>
            </a:r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#include &lt;</a:t>
            </a:r>
            <a:r>
              <a:rPr lang="en-US" dirty="0" err="1">
                <a:solidFill>
                  <a:srgbClr val="FF0000"/>
                </a:solidFill>
              </a:rPr>
              <a:t>stdlib.h</a:t>
            </a:r>
            <a:r>
              <a:rPr lang="en-US" dirty="0">
                <a:solidFill>
                  <a:srgbClr val="FF0000"/>
                </a:solidFill>
              </a:rPr>
              <a:t>&gt;</a:t>
            </a:r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using namespace std;</a:t>
            </a:r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fr-FR" b="1" dirty="0" err="1">
                <a:solidFill>
                  <a:srgbClr val="FF0000"/>
                </a:solidFill>
              </a:rPr>
              <a:t>int</a:t>
            </a:r>
            <a:r>
              <a:rPr lang="fr-FR" b="1" dirty="0">
                <a:solidFill>
                  <a:srgbClr val="FF0000"/>
                </a:solidFill>
              </a:rPr>
              <a:t> max3(</a:t>
            </a:r>
            <a:r>
              <a:rPr lang="fr-FR" b="1" dirty="0" err="1">
                <a:solidFill>
                  <a:srgbClr val="FF0000"/>
                </a:solidFill>
              </a:rPr>
              <a:t>int</a:t>
            </a:r>
            <a:r>
              <a:rPr lang="fr-FR" b="1" dirty="0">
                <a:solidFill>
                  <a:srgbClr val="FF0000"/>
                </a:solidFill>
              </a:rPr>
              <a:t> k, </a:t>
            </a:r>
            <a:r>
              <a:rPr lang="fr-FR" b="1" dirty="0" err="1">
                <a:solidFill>
                  <a:srgbClr val="FF0000"/>
                </a:solidFill>
              </a:rPr>
              <a:t>int</a:t>
            </a:r>
            <a:r>
              <a:rPr lang="fr-FR" b="1" dirty="0">
                <a:solidFill>
                  <a:srgbClr val="FF0000"/>
                </a:solidFill>
              </a:rPr>
              <a:t> m, </a:t>
            </a:r>
            <a:r>
              <a:rPr lang="fr-FR" b="1" dirty="0" err="1">
                <a:solidFill>
                  <a:srgbClr val="FF0000"/>
                </a:solidFill>
              </a:rPr>
              <a:t>int</a:t>
            </a:r>
            <a:r>
              <a:rPr lang="fr-FR" b="1" dirty="0">
                <a:solidFill>
                  <a:srgbClr val="FF0000"/>
                </a:solidFill>
              </a:rPr>
              <a:t> n);  // </a:t>
            </a:r>
            <a:r>
              <a:rPr lang="fr-FR" b="1" dirty="0" err="1">
                <a:solidFill>
                  <a:srgbClr val="FF0000"/>
                </a:solidFill>
              </a:rPr>
              <a:t>Here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is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our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function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declaration</a:t>
            </a:r>
            <a:endParaRPr lang="fr-FR" b="1" dirty="0">
              <a:solidFill>
                <a:srgbClr val="FF0000"/>
              </a:solidFill>
            </a:endParaRPr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int main() {</a:t>
            </a:r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	   int x = max3(4,7,3);</a:t>
            </a:r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	   </a:t>
            </a:r>
            <a:r>
              <a:rPr lang="en-US" dirty="0" err="1">
                <a:solidFill>
                  <a:srgbClr val="FF0000"/>
                </a:solidFill>
              </a:rPr>
              <a:t>cout</a:t>
            </a:r>
            <a:r>
              <a:rPr lang="en-US" dirty="0">
                <a:solidFill>
                  <a:srgbClr val="FF0000"/>
                </a:solidFill>
              </a:rPr>
              <a:t> &lt;&lt; x &lt;&lt; </a:t>
            </a:r>
            <a:r>
              <a:rPr lang="en-US" dirty="0" err="1">
                <a:solidFill>
                  <a:srgbClr val="FF0000"/>
                </a:solidFill>
              </a:rPr>
              <a:t>endl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	   return 0;</a:t>
            </a:r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} //main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int max3(int num1, int num2, int num3)   </a:t>
            </a:r>
            <a:r>
              <a:rPr lang="en-US" b="1" dirty="0">
                <a:solidFill>
                  <a:srgbClr val="FF0000"/>
                </a:solidFill>
              </a:rPr>
              <a:t>// Here is the function definition</a:t>
            </a:r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{	int result=max(max(num1,num2),num3);</a:t>
            </a:r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	return result;</a:t>
            </a:r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} //max3</a:t>
            </a:r>
          </a:p>
        </p:txBody>
      </p:sp>
    </p:spTree>
    <p:extLst>
      <p:ext uri="{BB962C8B-B14F-4D97-AF65-F5344CB8AC3E}">
        <p14:creationId xmlns:p14="http://schemas.microsoft.com/office/powerpoint/2010/main" val="978308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265" y="281106"/>
            <a:ext cx="8596668" cy="787400"/>
          </a:xfrm>
        </p:spPr>
        <p:txBody>
          <a:bodyPr/>
          <a:lstStyle/>
          <a:p>
            <a:r>
              <a:rPr lang="en-US" dirty="0"/>
              <a:t>Given the following: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D6A35F-7EAC-4835-BC99-8A2DE6168255}"/>
              </a:ext>
            </a:extLst>
          </p:cNvPr>
          <p:cNvSpPr/>
          <p:nvPr/>
        </p:nvSpPr>
        <p:spPr>
          <a:xfrm>
            <a:off x="565265" y="1112520"/>
            <a:ext cx="11393979" cy="50998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39521"/>
            <a:ext cx="8596668" cy="4801842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void </a:t>
            </a:r>
            <a:r>
              <a:rPr lang="en-US" b="1" dirty="0" err="1">
                <a:solidFill>
                  <a:srgbClr val="FF0000"/>
                </a:solidFill>
              </a:rPr>
              <a:t>whaddayathink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 err="1">
                <a:solidFill>
                  <a:srgbClr val="FF0000"/>
                </a:solidFill>
              </a:rPr>
              <a:t>int</a:t>
            </a:r>
            <a:r>
              <a:rPr lang="en-US" b="1" dirty="0">
                <a:solidFill>
                  <a:srgbClr val="FF0000"/>
                </a:solidFill>
              </a:rPr>
              <a:t> x);</a:t>
            </a:r>
          </a:p>
          <a:p>
            <a:pPr marL="0" indent="0">
              <a:spcBef>
                <a:spcPts val="20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b="1" dirty="0" err="1">
                <a:solidFill>
                  <a:srgbClr val="FF0000"/>
                </a:solidFill>
              </a:rPr>
              <a:t>int</a:t>
            </a:r>
            <a:r>
              <a:rPr lang="en-US" b="1" dirty="0">
                <a:solidFill>
                  <a:srgbClr val="FF0000"/>
                </a:solidFill>
              </a:rPr>
              <a:t> main() {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b="1" dirty="0" err="1">
                <a:solidFill>
                  <a:srgbClr val="FF0000"/>
                </a:solidFill>
              </a:rPr>
              <a:t>int</a:t>
            </a:r>
            <a:r>
              <a:rPr lang="en-US" b="1" dirty="0">
                <a:solidFill>
                  <a:srgbClr val="FF0000"/>
                </a:solidFill>
              </a:rPr>
              <a:t> x = 42;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dirty="0" err="1">
                <a:solidFill>
                  <a:srgbClr val="FF0000"/>
                </a:solidFill>
              </a:rPr>
              <a:t>cout</a:t>
            </a:r>
            <a:r>
              <a:rPr lang="en-US" dirty="0">
                <a:solidFill>
                  <a:srgbClr val="FF0000"/>
                </a:solidFill>
              </a:rPr>
              <a:t> &lt;&lt; "x is " &lt;&lt; x &lt;&lt; </a:t>
            </a:r>
            <a:r>
              <a:rPr lang="en-US" b="1" dirty="0" err="1">
                <a:solidFill>
                  <a:srgbClr val="FF0000"/>
                </a:solidFill>
              </a:rPr>
              <a:t>endl</a:t>
            </a:r>
            <a:r>
              <a:rPr lang="en-US" b="1" dirty="0">
                <a:solidFill>
                  <a:srgbClr val="FF0000"/>
                </a:solidFill>
              </a:rPr>
              <a:t>;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dirty="0" err="1">
                <a:solidFill>
                  <a:srgbClr val="FF0000"/>
                </a:solidFill>
              </a:rPr>
              <a:t>whaddayathink</a:t>
            </a:r>
            <a:r>
              <a:rPr lang="en-US" dirty="0">
                <a:solidFill>
                  <a:srgbClr val="FF0000"/>
                </a:solidFill>
              </a:rPr>
              <a:t>(x);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dirty="0" err="1">
                <a:solidFill>
                  <a:srgbClr val="FF0000"/>
                </a:solidFill>
              </a:rPr>
              <a:t>cout</a:t>
            </a:r>
            <a:r>
              <a:rPr lang="en-US" dirty="0">
                <a:solidFill>
                  <a:srgbClr val="FF0000"/>
                </a:solidFill>
              </a:rPr>
              <a:t> &lt;&lt; "x is " &lt;&lt; x &lt;&lt; </a:t>
            </a:r>
            <a:r>
              <a:rPr lang="en-US" b="1" dirty="0" err="1">
                <a:solidFill>
                  <a:srgbClr val="FF0000"/>
                </a:solidFill>
              </a:rPr>
              <a:t>endl</a:t>
            </a:r>
            <a:r>
              <a:rPr lang="en-US" b="1" dirty="0">
                <a:solidFill>
                  <a:srgbClr val="FF0000"/>
                </a:solidFill>
              </a:rPr>
              <a:t>;     </a:t>
            </a:r>
            <a:r>
              <a:rPr lang="en-US" b="1" dirty="0">
                <a:solidFill>
                  <a:srgbClr val="00B0F0"/>
                </a:solidFill>
              </a:rPr>
              <a:t>// WHAT IS PRINTED HERE?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return 0;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}</a:t>
            </a:r>
          </a:p>
          <a:p>
            <a:pPr marL="0" indent="0">
              <a:spcBef>
                <a:spcPts val="20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void </a:t>
            </a:r>
            <a:r>
              <a:rPr lang="en-US" b="1" dirty="0" err="1">
                <a:solidFill>
                  <a:srgbClr val="FF0000"/>
                </a:solidFill>
              </a:rPr>
              <a:t>whaddayathink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 err="1">
                <a:solidFill>
                  <a:srgbClr val="FF0000"/>
                </a:solidFill>
              </a:rPr>
              <a:t>int</a:t>
            </a:r>
            <a:r>
              <a:rPr lang="en-US" b="1" dirty="0">
                <a:solidFill>
                  <a:srgbClr val="FF0000"/>
                </a:solidFill>
              </a:rPr>
              <a:t> x) {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x = x + 2;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dirty="0" err="1">
                <a:solidFill>
                  <a:srgbClr val="FF0000"/>
                </a:solidFill>
              </a:rPr>
              <a:t>cout</a:t>
            </a:r>
            <a:r>
              <a:rPr lang="en-US" dirty="0">
                <a:solidFill>
                  <a:srgbClr val="FF0000"/>
                </a:solidFill>
              </a:rPr>
              <a:t> &lt;&lt; "x in </a:t>
            </a:r>
            <a:r>
              <a:rPr lang="en-US" dirty="0" err="1">
                <a:solidFill>
                  <a:srgbClr val="FF0000"/>
                </a:solidFill>
              </a:rPr>
              <a:t>whaddayathink</a:t>
            </a:r>
            <a:r>
              <a:rPr lang="en-US" dirty="0">
                <a:solidFill>
                  <a:srgbClr val="FF0000"/>
                </a:solidFill>
              </a:rPr>
              <a:t>: " &lt;&lt; x &lt;&lt; </a:t>
            </a:r>
            <a:r>
              <a:rPr lang="en-US" b="1" dirty="0" err="1">
                <a:solidFill>
                  <a:srgbClr val="FF0000"/>
                </a:solidFill>
              </a:rPr>
              <a:t>endl</a:t>
            </a:r>
            <a:r>
              <a:rPr lang="en-US" b="1" dirty="0">
                <a:solidFill>
                  <a:srgbClr val="FF0000"/>
                </a:solidFill>
              </a:rPr>
              <a:t>;  </a:t>
            </a:r>
            <a:r>
              <a:rPr lang="en-US" b="1" dirty="0">
                <a:solidFill>
                  <a:srgbClr val="00B0F0"/>
                </a:solidFill>
              </a:rPr>
              <a:t>// WHAT IS PRINTED HERE?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return;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64257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626" y="110936"/>
            <a:ext cx="8596668" cy="787400"/>
          </a:xfrm>
        </p:spPr>
        <p:txBody>
          <a:bodyPr/>
          <a:lstStyle/>
          <a:p>
            <a:r>
              <a:rPr lang="en-US" dirty="0"/>
              <a:t>Call by Value Explained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005" y="1001683"/>
            <a:ext cx="5159432" cy="5238404"/>
          </a:xfr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  </a:t>
            </a:r>
            <a:r>
              <a:rPr lang="en-US" sz="1900" b="1" dirty="0">
                <a:solidFill>
                  <a:srgbClr val="FF0000"/>
                </a:solidFill>
              </a:rPr>
              <a:t>void </a:t>
            </a:r>
            <a:r>
              <a:rPr lang="en-US" sz="1900" b="1" dirty="0" err="1">
                <a:solidFill>
                  <a:srgbClr val="FF0000"/>
                </a:solidFill>
              </a:rPr>
              <a:t>whaddayathink</a:t>
            </a:r>
            <a:r>
              <a:rPr lang="en-US" sz="1900" b="1" dirty="0">
                <a:solidFill>
                  <a:srgbClr val="FF0000"/>
                </a:solidFill>
              </a:rPr>
              <a:t>(int x);</a:t>
            </a:r>
          </a:p>
          <a:p>
            <a:pPr marL="0" indent="0">
              <a:spcBef>
                <a:spcPts val="200"/>
              </a:spcBef>
              <a:buNone/>
            </a:pPr>
            <a:endParaRPr lang="en-US" sz="1900" dirty="0">
              <a:solidFill>
                <a:srgbClr val="FF0000"/>
              </a:solidFill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900" b="1" dirty="0">
                <a:solidFill>
                  <a:srgbClr val="FF0000"/>
                </a:solidFill>
              </a:rPr>
              <a:t>  int main() {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sz="1900" b="1" dirty="0" err="1">
                <a:solidFill>
                  <a:srgbClr val="FF0000"/>
                </a:solidFill>
              </a:rPr>
              <a:t>int</a:t>
            </a:r>
            <a:r>
              <a:rPr lang="en-US" sz="1900" b="1" dirty="0">
                <a:solidFill>
                  <a:srgbClr val="FF0000"/>
                </a:solidFill>
              </a:rPr>
              <a:t> x = 42;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sz="1900" dirty="0" err="1">
                <a:solidFill>
                  <a:srgbClr val="FF0000"/>
                </a:solidFill>
              </a:rPr>
              <a:t>cout</a:t>
            </a:r>
            <a:r>
              <a:rPr lang="en-US" sz="1900" dirty="0">
                <a:solidFill>
                  <a:srgbClr val="FF0000"/>
                </a:solidFill>
              </a:rPr>
              <a:t> &lt;&lt; "x is " &lt;&lt; x &lt;&lt; </a:t>
            </a:r>
            <a:r>
              <a:rPr lang="en-US" sz="1900" b="1" dirty="0" err="1">
                <a:solidFill>
                  <a:srgbClr val="FF0000"/>
                </a:solidFill>
              </a:rPr>
              <a:t>endl</a:t>
            </a:r>
            <a:r>
              <a:rPr lang="en-US" sz="1900" b="1" dirty="0">
                <a:solidFill>
                  <a:srgbClr val="FF0000"/>
                </a:solidFill>
              </a:rPr>
              <a:t>;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sz="1900" dirty="0" err="1">
                <a:solidFill>
                  <a:srgbClr val="FF0000"/>
                </a:solidFill>
              </a:rPr>
              <a:t>whaddayathink</a:t>
            </a:r>
            <a:r>
              <a:rPr lang="en-US" sz="1900" dirty="0">
                <a:solidFill>
                  <a:srgbClr val="FF0000"/>
                </a:solidFill>
              </a:rPr>
              <a:t>(x);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sz="1900" dirty="0" err="1">
                <a:solidFill>
                  <a:srgbClr val="FF0000"/>
                </a:solidFill>
              </a:rPr>
              <a:t>cout</a:t>
            </a:r>
            <a:r>
              <a:rPr lang="en-US" sz="1900" dirty="0">
                <a:solidFill>
                  <a:srgbClr val="FF0000"/>
                </a:solidFill>
              </a:rPr>
              <a:t> &lt;&lt; "x is " &lt;&lt; x &lt;&lt; </a:t>
            </a:r>
            <a:r>
              <a:rPr lang="en-US" sz="1900" b="1" dirty="0" err="1">
                <a:solidFill>
                  <a:srgbClr val="FF0000"/>
                </a:solidFill>
              </a:rPr>
              <a:t>endl</a:t>
            </a:r>
            <a:r>
              <a:rPr lang="en-US" sz="1900" b="1" dirty="0">
                <a:solidFill>
                  <a:srgbClr val="FF0000"/>
                </a:solidFill>
              </a:rPr>
              <a:t>;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sz="1900" b="1" dirty="0">
                <a:solidFill>
                  <a:srgbClr val="FF0000"/>
                </a:solidFill>
              </a:rPr>
              <a:t>return 0;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900" dirty="0">
                <a:solidFill>
                  <a:srgbClr val="FF0000"/>
                </a:solidFill>
              </a:rPr>
              <a:t>  }</a:t>
            </a:r>
          </a:p>
          <a:p>
            <a:pPr marL="0" indent="0">
              <a:spcBef>
                <a:spcPts val="200"/>
              </a:spcBef>
              <a:buNone/>
            </a:pPr>
            <a:endParaRPr lang="en-US" sz="1900" dirty="0">
              <a:solidFill>
                <a:srgbClr val="FF0000"/>
              </a:solidFill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900" b="1" dirty="0">
                <a:solidFill>
                  <a:srgbClr val="FF0000"/>
                </a:solidFill>
              </a:rPr>
              <a:t>  void </a:t>
            </a:r>
            <a:r>
              <a:rPr lang="en-US" sz="1900" b="1" dirty="0" err="1">
                <a:solidFill>
                  <a:srgbClr val="FF0000"/>
                </a:solidFill>
              </a:rPr>
              <a:t>whaddayathink</a:t>
            </a:r>
            <a:r>
              <a:rPr lang="en-US" sz="1900" b="1" dirty="0">
                <a:solidFill>
                  <a:srgbClr val="FF0000"/>
                </a:solidFill>
              </a:rPr>
              <a:t>(int x) {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sz="1900" dirty="0">
                <a:solidFill>
                  <a:srgbClr val="FF0000"/>
                </a:solidFill>
              </a:rPr>
              <a:t>x = x + 2;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sz="1900" dirty="0" err="1">
                <a:solidFill>
                  <a:srgbClr val="FF0000"/>
                </a:solidFill>
              </a:rPr>
              <a:t>cout</a:t>
            </a:r>
            <a:r>
              <a:rPr lang="en-US" sz="1900" dirty="0">
                <a:solidFill>
                  <a:srgbClr val="FF0000"/>
                </a:solidFill>
              </a:rPr>
              <a:t> &lt;&lt; "x in </a:t>
            </a:r>
            <a:r>
              <a:rPr lang="en-US" sz="1900" dirty="0" err="1">
                <a:solidFill>
                  <a:srgbClr val="FF0000"/>
                </a:solidFill>
              </a:rPr>
              <a:t>whaddayathink</a:t>
            </a:r>
            <a:r>
              <a:rPr lang="en-US" sz="1900" dirty="0">
                <a:solidFill>
                  <a:srgbClr val="FF0000"/>
                </a:solidFill>
              </a:rPr>
              <a:t>: " &lt;&lt; x &lt;&lt; </a:t>
            </a:r>
            <a:r>
              <a:rPr lang="en-US" sz="1900" b="1" dirty="0" err="1">
                <a:solidFill>
                  <a:srgbClr val="FF0000"/>
                </a:solidFill>
              </a:rPr>
              <a:t>endl</a:t>
            </a:r>
            <a:r>
              <a:rPr lang="en-US" sz="1900" b="1" dirty="0">
                <a:solidFill>
                  <a:srgbClr val="FF0000"/>
                </a:solidFill>
              </a:rPr>
              <a:t>;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sz="1900" b="1" dirty="0">
                <a:solidFill>
                  <a:srgbClr val="FF0000"/>
                </a:solidFill>
              </a:rPr>
              <a:t>return;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900" dirty="0">
                <a:solidFill>
                  <a:srgbClr val="FF0000"/>
                </a:solidFill>
              </a:rPr>
              <a:t>  }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063606B-8568-4FA4-8F20-BB008D137453}"/>
              </a:ext>
            </a:extLst>
          </p:cNvPr>
          <p:cNvGrpSpPr/>
          <p:nvPr/>
        </p:nvGrpSpPr>
        <p:grpSpPr>
          <a:xfrm>
            <a:off x="7017127" y="941708"/>
            <a:ext cx="5062765" cy="5543653"/>
            <a:chOff x="5462807" y="1001683"/>
            <a:chExt cx="5062765" cy="554365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DAAB4D4-6FE2-4F8C-8F13-4106F48A8040}"/>
                </a:ext>
              </a:extLst>
            </p:cNvPr>
            <p:cNvSpPr/>
            <p:nvPr/>
          </p:nvSpPr>
          <p:spPr>
            <a:xfrm>
              <a:off x="5462807" y="1001683"/>
              <a:ext cx="5062765" cy="5238404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Content Placeholder 2"/>
            <p:cNvSpPr txBox="1">
              <a:spLocks/>
            </p:cNvSpPr>
            <p:nvPr/>
          </p:nvSpPr>
          <p:spPr>
            <a:xfrm>
              <a:off x="5546248" y="1001683"/>
              <a:ext cx="4855745" cy="5543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200"/>
                </a:spcBef>
                <a:spcAft>
                  <a:spcPts val="1000"/>
                </a:spcAft>
                <a:buFont typeface="Wingdings 3" charset="2"/>
                <a:buNone/>
              </a:pPr>
              <a:r>
                <a:rPr lang="en-US" b="1" dirty="0">
                  <a:solidFill>
                    <a:schemeClr val="tx1"/>
                  </a:solidFill>
                </a:rPr>
                <a:t>Why doesn’t the value in x change after the call to </a:t>
              </a:r>
              <a:r>
                <a:rPr lang="en-US" b="1" dirty="0" err="1">
                  <a:solidFill>
                    <a:schemeClr val="tx1"/>
                  </a:solidFill>
                </a:rPr>
                <a:t>waddayathink</a:t>
              </a:r>
              <a:r>
                <a:rPr lang="en-US" b="1" dirty="0">
                  <a:solidFill>
                    <a:schemeClr val="tx1"/>
                  </a:solidFill>
                </a:rPr>
                <a:t>?</a:t>
              </a:r>
            </a:p>
            <a:p>
              <a:pPr>
                <a:spcBef>
                  <a:spcPts val="200"/>
                </a:spcBef>
              </a:pPr>
              <a:r>
                <a:rPr lang="en-US" b="1" dirty="0">
                  <a:solidFill>
                    <a:schemeClr val="tx1"/>
                  </a:solidFill>
                </a:rPr>
                <a:t>The x in main is at a location in memory (0x32ef11 &lt;- that’s an address in memory!)</a:t>
              </a:r>
            </a:p>
            <a:p>
              <a:pPr lvl="1">
                <a:spcBef>
                  <a:spcPts val="200"/>
                </a:spcBef>
                <a:spcAft>
                  <a:spcPts val="1000"/>
                </a:spcAft>
              </a:pPr>
              <a:r>
                <a:rPr lang="en-US" b="1" dirty="0">
                  <a:solidFill>
                    <a:schemeClr val="tx1"/>
                  </a:solidFill>
                </a:rPr>
                <a:t>It holds the value 42.</a:t>
              </a:r>
            </a:p>
            <a:p>
              <a:pPr>
                <a:spcBef>
                  <a:spcPts val="200"/>
                </a:spcBef>
              </a:pPr>
              <a:r>
                <a:rPr lang="en-US" b="1" dirty="0">
                  <a:solidFill>
                    <a:schemeClr val="tx1"/>
                  </a:solidFill>
                </a:rPr>
                <a:t>When a function is called, a brand new parameter is created, with its own location in memory (0x4102cc)</a:t>
              </a:r>
            </a:p>
            <a:p>
              <a:pPr lvl="1">
                <a:spcBef>
                  <a:spcPts val="200"/>
                </a:spcBef>
              </a:pPr>
              <a:r>
                <a:rPr lang="en-US" b="1" dirty="0">
                  <a:solidFill>
                    <a:schemeClr val="tx1"/>
                  </a:solidFill>
                </a:rPr>
                <a:t>A copy of the value of 42 is placed inside that parameter at location 0x4102cc</a:t>
              </a:r>
            </a:p>
            <a:p>
              <a:pPr lvl="1">
                <a:spcBef>
                  <a:spcPts val="200"/>
                </a:spcBef>
                <a:spcAft>
                  <a:spcPts val="1000"/>
                </a:spcAft>
              </a:pPr>
              <a:r>
                <a:rPr lang="en-US" b="1" dirty="0">
                  <a:solidFill>
                    <a:schemeClr val="tx1"/>
                  </a:solidFill>
                </a:rPr>
                <a:t>That value is changed to 44 (so 0x4102cc holds the value 44)</a:t>
              </a:r>
            </a:p>
            <a:p>
              <a:pPr>
                <a:spcBef>
                  <a:spcPts val="200"/>
                </a:spcBef>
              </a:pPr>
              <a:r>
                <a:rPr lang="en-US" b="1" dirty="0">
                  <a:solidFill>
                    <a:schemeClr val="tx1"/>
                  </a:solidFill>
                </a:rPr>
                <a:t>But the value inside 0x32ef11 is never changed.</a:t>
              </a:r>
            </a:p>
            <a:p>
              <a:pPr marL="0" indent="0">
                <a:spcBef>
                  <a:spcPts val="200"/>
                </a:spcBef>
                <a:buFont typeface="Wingdings 3" charset="2"/>
                <a:buNone/>
              </a:pPr>
              <a:endParaRPr lang="en-US" b="1" dirty="0">
                <a:solidFill>
                  <a:schemeClr val="tx1"/>
                </a:solidFill>
              </a:endParaRPr>
            </a:p>
            <a:p>
              <a:pPr marL="0" indent="0">
                <a:spcBef>
                  <a:spcPts val="200"/>
                </a:spcBef>
                <a:buFont typeface="Wingdings 3" charset="2"/>
                <a:buNone/>
              </a:pPr>
              <a:r>
                <a:rPr lang="en-US" b="1" dirty="0">
                  <a:solidFill>
                    <a:srgbClr val="C00000"/>
                  </a:solidFill>
                  <a:latin typeface="+mj-lt"/>
                </a:rPr>
                <a:t>CALL BY VALUE</a:t>
              </a:r>
              <a:endParaRPr lang="en-US" dirty="0">
                <a:solidFill>
                  <a:srgbClr val="C00000"/>
                </a:solidFill>
                <a:latin typeface="+mj-lt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FD8A640-AEC5-48F4-9E27-18332A01D072}"/>
              </a:ext>
            </a:extLst>
          </p:cNvPr>
          <p:cNvGrpSpPr/>
          <p:nvPr/>
        </p:nvGrpSpPr>
        <p:grpSpPr>
          <a:xfrm>
            <a:off x="5274806" y="941708"/>
            <a:ext cx="1742144" cy="4805840"/>
            <a:chOff x="10483001" y="1107963"/>
            <a:chExt cx="1742144" cy="480584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4BB7F0E-30E8-409B-BD7A-A452DBAEF218}"/>
                </a:ext>
              </a:extLst>
            </p:cNvPr>
            <p:cNvSpPr/>
            <p:nvPr/>
          </p:nvSpPr>
          <p:spPr>
            <a:xfrm>
              <a:off x="10655804" y="1699952"/>
              <a:ext cx="1396538" cy="455815"/>
            </a:xfrm>
            <a:prstGeom prst="rect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42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F0886A-FF30-4386-B0EA-9666EA807BB8}"/>
                </a:ext>
              </a:extLst>
            </p:cNvPr>
            <p:cNvSpPr txBox="1"/>
            <p:nvPr/>
          </p:nvSpPr>
          <p:spPr>
            <a:xfrm>
              <a:off x="10747557" y="1107963"/>
              <a:ext cx="11996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MEMORY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8245328-7634-4EA4-A9D9-624071C5891B}"/>
                </a:ext>
              </a:extLst>
            </p:cNvPr>
            <p:cNvSpPr txBox="1"/>
            <p:nvPr/>
          </p:nvSpPr>
          <p:spPr>
            <a:xfrm>
              <a:off x="10830684" y="2145266"/>
              <a:ext cx="11576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0x32ef11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4E15FA5-1DE5-4140-851E-3BC02470EFC0}"/>
                </a:ext>
              </a:extLst>
            </p:cNvPr>
            <p:cNvSpPr/>
            <p:nvPr/>
          </p:nvSpPr>
          <p:spPr>
            <a:xfrm>
              <a:off x="10662457" y="3974869"/>
              <a:ext cx="1396538" cy="45581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44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C974BBF-CEB8-4DC8-BA90-F79617F56F9B}"/>
                </a:ext>
              </a:extLst>
            </p:cNvPr>
            <p:cNvSpPr txBox="1"/>
            <p:nvPr/>
          </p:nvSpPr>
          <p:spPr>
            <a:xfrm>
              <a:off x="10837337" y="4420183"/>
              <a:ext cx="11865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0x4102cc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0AF43696-A057-480F-8E7C-432F560D050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766716" y="2210891"/>
              <a:ext cx="63968" cy="5988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EB53A9D-B282-46B3-AB01-863D144ADD70}"/>
                </a:ext>
              </a:extLst>
            </p:cNvPr>
            <p:cNvSpPr txBox="1"/>
            <p:nvPr/>
          </p:nvSpPr>
          <p:spPr>
            <a:xfrm>
              <a:off x="10483001" y="4990473"/>
              <a:ext cx="174214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This is x in </a:t>
              </a:r>
              <a:br>
                <a:rPr lang="en-US" i="1" dirty="0"/>
              </a:br>
              <a:r>
                <a:rPr lang="en-US" i="1" dirty="0" err="1"/>
                <a:t>whaddayathink</a:t>
              </a:r>
              <a:endParaRPr lang="en-US" i="1" dirty="0"/>
            </a:p>
            <a:p>
              <a:r>
                <a:rPr lang="en-US" i="1" dirty="0"/>
                <a:t>(a different x)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AB0494BE-4784-41EE-9B8A-2865EC57070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778267" y="4490109"/>
              <a:ext cx="63968" cy="5988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5D472F9-D8BB-4DD5-89D5-2BD44FEE562E}"/>
                </a:ext>
              </a:extLst>
            </p:cNvPr>
            <p:cNvSpPr txBox="1"/>
            <p:nvPr/>
          </p:nvSpPr>
          <p:spPr>
            <a:xfrm>
              <a:off x="10660610" y="2687494"/>
              <a:ext cx="12865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This is x in </a:t>
              </a:r>
              <a:br>
                <a:rPr lang="en-US" i="1" dirty="0"/>
              </a:br>
              <a:r>
                <a:rPr lang="en-US" i="1" dirty="0"/>
                <a:t>main</a:t>
              </a:r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2F8AFD6-F536-47C0-A8E0-EEB914984138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610833" y="1761605"/>
            <a:ext cx="3836776" cy="364908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2A0E9108-F556-4A44-A02F-0A058DE232EF}"/>
              </a:ext>
            </a:extLst>
          </p:cNvPr>
          <p:cNvCxnSpPr>
            <a:endCxn id="9" idx="1"/>
          </p:cNvCxnSpPr>
          <p:nvPr/>
        </p:nvCxnSpPr>
        <p:spPr>
          <a:xfrm flipV="1">
            <a:off x="2684721" y="4036522"/>
            <a:ext cx="2769541" cy="287332"/>
          </a:xfrm>
          <a:prstGeom prst="bentConnector3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0126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489" y="0"/>
            <a:ext cx="8298500" cy="710317"/>
          </a:xfrm>
        </p:spPr>
        <p:txBody>
          <a:bodyPr/>
          <a:lstStyle/>
          <a:p>
            <a:r>
              <a:rPr lang="en-US" dirty="0"/>
              <a:t>Function Arguments: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CA3BA2-2F13-41C5-A3A6-D476ECD24272}"/>
              </a:ext>
            </a:extLst>
          </p:cNvPr>
          <p:cNvSpPr/>
          <p:nvPr/>
        </p:nvSpPr>
        <p:spPr>
          <a:xfrm>
            <a:off x="725978" y="1287085"/>
            <a:ext cx="10102735" cy="48934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6A5E1B9-5E68-4878-9EEB-08395432CB24}"/>
              </a:ext>
            </a:extLst>
          </p:cNvPr>
          <p:cNvSpPr txBox="1">
            <a:spLocks/>
          </p:cNvSpPr>
          <p:nvPr/>
        </p:nvSpPr>
        <p:spPr>
          <a:xfrm>
            <a:off x="725978" y="1377139"/>
            <a:ext cx="8398513" cy="4713317"/>
          </a:xfrm>
          <a:prstGeom prst="rect">
            <a:avLst/>
          </a:prstGeom>
        </p:spPr>
        <p:txBody>
          <a:bodyPr vert="horz" lIns="0" tIns="0" rIns="0" bIns="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.      </a:t>
            </a:r>
            <a:r>
              <a:rPr lang="en-US" dirty="0">
                <a:solidFill>
                  <a:srgbClr val="FF0000"/>
                </a:solidFill>
              </a:rPr>
              <a:t>void </a:t>
            </a:r>
            <a:r>
              <a:rPr lang="en-US" dirty="0" err="1">
                <a:solidFill>
                  <a:srgbClr val="FF0000"/>
                </a:solidFill>
              </a:rPr>
              <a:t>changefunc</a:t>
            </a:r>
            <a:r>
              <a:rPr lang="en-US" dirty="0">
                <a:solidFill>
                  <a:srgbClr val="FF0000"/>
                </a:solidFill>
              </a:rPr>
              <a:t> (int j, int k);</a:t>
            </a:r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int main() {</a:t>
            </a:r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	int x = 7;</a:t>
            </a:r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 	int y = 3;</a:t>
            </a:r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 	</a:t>
            </a:r>
            <a:r>
              <a:rPr lang="en-US" dirty="0" err="1">
                <a:solidFill>
                  <a:srgbClr val="FF0000"/>
                </a:solidFill>
              </a:rPr>
              <a:t>changefunc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en-US" dirty="0" err="1">
                <a:solidFill>
                  <a:srgbClr val="FF0000"/>
                </a:solidFill>
              </a:rPr>
              <a:t>x,y</a:t>
            </a:r>
            <a:r>
              <a:rPr lang="en-US" dirty="0">
                <a:solidFill>
                  <a:srgbClr val="FF0000"/>
                </a:solidFill>
              </a:rPr>
              <a:t>);</a:t>
            </a:r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cout</a:t>
            </a:r>
            <a:r>
              <a:rPr lang="en-US" dirty="0">
                <a:solidFill>
                  <a:srgbClr val="FF0000"/>
                </a:solidFill>
              </a:rPr>
              <a:t> &lt;&lt; x &lt;&lt; </a:t>
            </a:r>
            <a:r>
              <a:rPr lang="en-US" dirty="0" err="1">
                <a:solidFill>
                  <a:srgbClr val="FF0000"/>
                </a:solidFill>
              </a:rPr>
              <a:t>endl</a:t>
            </a:r>
            <a:r>
              <a:rPr lang="en-US" dirty="0">
                <a:solidFill>
                  <a:srgbClr val="FF0000"/>
                </a:solidFill>
              </a:rPr>
              <a:t>;  //what gets printed?</a:t>
            </a:r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 	</a:t>
            </a:r>
            <a:r>
              <a:rPr lang="en-US" dirty="0" err="1">
                <a:solidFill>
                  <a:srgbClr val="FF0000"/>
                </a:solidFill>
              </a:rPr>
              <a:t>cout</a:t>
            </a:r>
            <a:r>
              <a:rPr lang="en-US" dirty="0">
                <a:solidFill>
                  <a:srgbClr val="FF0000"/>
                </a:solidFill>
              </a:rPr>
              <a:t> &lt;&lt; y &lt;&lt; </a:t>
            </a:r>
            <a:r>
              <a:rPr lang="en-US" dirty="0" err="1">
                <a:solidFill>
                  <a:srgbClr val="FF0000"/>
                </a:solidFill>
              </a:rPr>
              <a:t>endl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	return 0;</a:t>
            </a:r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} //main</a:t>
            </a:r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void </a:t>
            </a:r>
            <a:r>
              <a:rPr lang="en-US" dirty="0" err="1">
                <a:solidFill>
                  <a:srgbClr val="FF0000"/>
                </a:solidFill>
              </a:rPr>
              <a:t>changefunc</a:t>
            </a:r>
            <a:r>
              <a:rPr lang="en-US" dirty="0">
                <a:solidFill>
                  <a:srgbClr val="FF0000"/>
                </a:solidFill>
              </a:rPr>
              <a:t> (int num1, int num2) {	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	num1 = num1 * 10;</a:t>
            </a:r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	num2 = num2 + 10;</a:t>
            </a:r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cout</a:t>
            </a:r>
            <a:r>
              <a:rPr lang="en-US" dirty="0">
                <a:solidFill>
                  <a:srgbClr val="FF0000"/>
                </a:solidFill>
              </a:rPr>
              <a:t> &lt;&lt; num1 &lt;&lt; </a:t>
            </a:r>
            <a:r>
              <a:rPr lang="en-US" dirty="0" err="1">
                <a:solidFill>
                  <a:srgbClr val="FF0000"/>
                </a:solidFill>
              </a:rPr>
              <a:t>endl</a:t>
            </a:r>
            <a:r>
              <a:rPr lang="en-US" dirty="0">
                <a:solidFill>
                  <a:srgbClr val="FF0000"/>
                </a:solidFill>
              </a:rPr>
              <a:t>;   //what gets printed?</a:t>
            </a:r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cout</a:t>
            </a:r>
            <a:r>
              <a:rPr lang="en-US" dirty="0">
                <a:solidFill>
                  <a:srgbClr val="FF0000"/>
                </a:solidFill>
              </a:rPr>
              <a:t> &lt;&lt; num2 &lt;&lt; </a:t>
            </a:r>
            <a:r>
              <a:rPr lang="en-US" dirty="0" err="1">
                <a:solidFill>
                  <a:srgbClr val="FF0000"/>
                </a:solidFill>
              </a:rPr>
              <a:t>endl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	return;</a:t>
            </a:r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} //</a:t>
            </a:r>
            <a:r>
              <a:rPr lang="en-US" dirty="0" err="1">
                <a:solidFill>
                  <a:srgbClr val="FF0000"/>
                </a:solidFill>
              </a:rPr>
              <a:t>changefunc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4107" y="936567"/>
            <a:ext cx="6525260" cy="1296785"/>
          </a:xfrm>
          <a:solidFill>
            <a:schemeClr val="accent2">
              <a:lumMod val="5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endParaRPr lang="en-US" sz="4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Default is call by value for primitive types (including strings)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This means that </a:t>
            </a:r>
            <a:r>
              <a:rPr lang="en-US" b="1" dirty="0">
                <a:solidFill>
                  <a:srgbClr val="FFFF00"/>
                </a:solidFill>
              </a:rPr>
              <a:t>a copy </a:t>
            </a:r>
            <a:r>
              <a:rPr lang="en-US" dirty="0">
                <a:solidFill>
                  <a:schemeClr val="bg1"/>
                </a:solidFill>
              </a:rPr>
              <a:t>of the value is placed in the parameter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 marL="400050" lvl="1" indent="0">
              <a:spcBef>
                <a:spcPts val="20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373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F285B-3CD3-4F85-B9B0-5C1598594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SUMMARY:</a:t>
            </a:r>
            <a:br>
              <a:rPr lang="en-US"/>
            </a:br>
            <a:r>
              <a:rPr lang="en-US"/>
              <a:t>CALL </a:t>
            </a:r>
            <a:r>
              <a:rPr lang="en-US" dirty="0"/>
              <a:t>BY VALUE: DEFAULT!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D7A76-FF88-453A-9B1E-D5548782A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 parameters hold COPIES of values that are passed into the function</a:t>
            </a:r>
          </a:p>
          <a:p>
            <a:r>
              <a:rPr lang="en-US" dirty="0"/>
              <a:t>So if changes are made to the parameter inside a function, those changes only affect the copy, NOT THE ORIGINAL</a:t>
            </a:r>
          </a:p>
          <a:p>
            <a:r>
              <a:rPr lang="en-US" dirty="0"/>
              <a:t>The original value remains unchanged</a:t>
            </a:r>
          </a:p>
        </p:txBody>
      </p:sp>
    </p:spTree>
    <p:extLst>
      <p:ext uri="{BB962C8B-B14F-4D97-AF65-F5344CB8AC3E}">
        <p14:creationId xmlns:p14="http://schemas.microsoft.com/office/powerpoint/2010/main" val="469287209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LightSeed_2SEEDS">
      <a:dk1>
        <a:srgbClr val="000000"/>
      </a:dk1>
      <a:lt1>
        <a:srgbClr val="FFFFFF"/>
      </a:lt1>
      <a:dk2>
        <a:srgbClr val="242A41"/>
      </a:dk2>
      <a:lt2>
        <a:srgbClr val="E8E7E2"/>
      </a:lt2>
      <a:accent1>
        <a:srgbClr val="7F8BBA"/>
      </a:accent1>
      <a:accent2>
        <a:srgbClr val="86A8BE"/>
      </a:accent2>
      <a:accent3>
        <a:srgbClr val="A196C6"/>
      </a:accent3>
      <a:accent4>
        <a:srgbClr val="BA8B7F"/>
      </a:accent4>
      <a:accent5>
        <a:srgbClr val="B5A17E"/>
      </a:accent5>
      <a:accent6>
        <a:srgbClr val="A5A772"/>
      </a:accent6>
      <a:hlink>
        <a:srgbClr val="8E8256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2845</TotalTime>
  <Words>963</Words>
  <Application>Microsoft Office PowerPoint</Application>
  <PresentationFormat>Widescreen</PresentationFormat>
  <Paragraphs>130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Avenir Next LT Pro</vt:lpstr>
      <vt:lpstr>Avenir Next LT Pro Light</vt:lpstr>
      <vt:lpstr>Wingdings 3</vt:lpstr>
      <vt:lpstr>GradientRiseVTI</vt:lpstr>
      <vt:lpstr>3: C++ Functions  (STILL Review)</vt:lpstr>
      <vt:lpstr>Functions</vt:lpstr>
      <vt:lpstr>Functions:  Declarations vs Definitions:</vt:lpstr>
      <vt:lpstr>Functions</vt:lpstr>
      <vt:lpstr>Given the following:</vt:lpstr>
      <vt:lpstr>Call by Value Explained</vt:lpstr>
      <vt:lpstr>Function Arguments:</vt:lpstr>
      <vt:lpstr>SUMMARY: CALL BY VALUE: DEFAULT!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Basics  (Mostly Review)</dc:title>
  <dc:creator>Yarrington, Debra</dc:creator>
  <cp:lastModifiedBy>Yarrington, Debra</cp:lastModifiedBy>
  <cp:revision>24</cp:revision>
  <dcterms:created xsi:type="dcterms:W3CDTF">2020-07-10T22:50:37Z</dcterms:created>
  <dcterms:modified xsi:type="dcterms:W3CDTF">2020-08-31T03:16:59Z</dcterms:modified>
</cp:coreProperties>
</file>