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7" r:id="rId3"/>
    <p:sldId id="268" r:id="rId4"/>
    <p:sldId id="269" r:id="rId5"/>
    <p:sldId id="273" r:id="rId6"/>
    <p:sldId id="274" r:id="rId7"/>
    <p:sldId id="275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3: C++ Functions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(STILL Review)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endParaRPr lang="en-US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948" y="1724952"/>
            <a:ext cx="3545530" cy="1178960"/>
          </a:xfrm>
        </p:spPr>
        <p:txBody>
          <a:bodyPr>
            <a:normAutofit/>
          </a:bodyPr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3360" y="604058"/>
            <a:ext cx="8240684" cy="5264728"/>
          </a:xfrm>
        </p:spPr>
        <p:txBody>
          <a:bodyPr>
            <a:normAutofit fontScale="85000" lnSpcReduction="10000"/>
          </a:bodyPr>
          <a:lstStyle/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#include &lt;iostream&gt;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#include &lt;</a:t>
            </a:r>
            <a:r>
              <a:rPr lang="en-US" dirty="0" err="1">
                <a:solidFill>
                  <a:srgbClr val="FF0000"/>
                </a:solidFill>
              </a:rPr>
              <a:t>stdlib.h</a:t>
            </a:r>
            <a:r>
              <a:rPr lang="en-US" dirty="0">
                <a:solidFill>
                  <a:srgbClr val="FF0000"/>
                </a:solidFill>
              </a:rPr>
              <a:t>&gt;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using namespace </a:t>
            </a:r>
            <a:r>
              <a:rPr lang="en-US" dirty="0" err="1">
                <a:solidFill>
                  <a:srgbClr val="FF0000"/>
                </a:solidFill>
              </a:rPr>
              <a:t>std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r>
              <a:rPr lang="fr-FR" b="1" dirty="0" err="1">
                <a:solidFill>
                  <a:srgbClr val="00B0F0"/>
                </a:solidFill>
              </a:rPr>
              <a:t>int</a:t>
            </a:r>
            <a:r>
              <a:rPr lang="fr-FR" b="1" dirty="0">
                <a:solidFill>
                  <a:srgbClr val="00B0F0"/>
                </a:solidFill>
              </a:rPr>
              <a:t> max3(</a:t>
            </a:r>
            <a:r>
              <a:rPr lang="fr-FR" b="1" dirty="0" err="1">
                <a:solidFill>
                  <a:srgbClr val="00B0F0"/>
                </a:solidFill>
              </a:rPr>
              <a:t>int</a:t>
            </a:r>
            <a:r>
              <a:rPr lang="fr-FR" b="1" dirty="0">
                <a:solidFill>
                  <a:srgbClr val="00B0F0"/>
                </a:solidFill>
              </a:rPr>
              <a:t> k, </a:t>
            </a:r>
            <a:r>
              <a:rPr lang="fr-FR" b="1" dirty="0" err="1">
                <a:solidFill>
                  <a:srgbClr val="00B0F0"/>
                </a:solidFill>
              </a:rPr>
              <a:t>int</a:t>
            </a:r>
            <a:r>
              <a:rPr lang="fr-FR" b="1" dirty="0">
                <a:solidFill>
                  <a:srgbClr val="00B0F0"/>
                </a:solidFill>
              </a:rPr>
              <a:t> m, </a:t>
            </a:r>
            <a:r>
              <a:rPr lang="fr-FR" b="1" dirty="0" err="1">
                <a:solidFill>
                  <a:srgbClr val="00B0F0"/>
                </a:solidFill>
              </a:rPr>
              <a:t>int</a:t>
            </a:r>
            <a:r>
              <a:rPr lang="fr-FR" b="1" dirty="0">
                <a:solidFill>
                  <a:srgbClr val="00B0F0"/>
                </a:solidFill>
              </a:rPr>
              <a:t> n);  </a:t>
            </a:r>
            <a:r>
              <a:rPr lang="fr-FR" b="1" dirty="0">
                <a:solidFill>
                  <a:srgbClr val="FF0000"/>
                </a:solidFill>
              </a:rPr>
              <a:t>// </a:t>
            </a:r>
            <a:r>
              <a:rPr lang="fr-FR" b="1" dirty="0" err="1">
                <a:solidFill>
                  <a:srgbClr val="FF0000"/>
                </a:solidFill>
              </a:rPr>
              <a:t>Here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is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our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function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declaration</a:t>
            </a:r>
            <a:endParaRPr lang="fr-FR" b="1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>
                <a:solidFill>
                  <a:srgbClr val="00B0F0"/>
                </a:solidFill>
              </a:rPr>
              <a:t>max3(4,7,3)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return 0;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 //main</a:t>
            </a:r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dirty="0" err="1">
                <a:solidFill>
                  <a:srgbClr val="00B0F0"/>
                </a:solidFill>
              </a:rPr>
              <a:t>int</a:t>
            </a:r>
            <a:r>
              <a:rPr lang="en-US" dirty="0">
                <a:solidFill>
                  <a:srgbClr val="00B0F0"/>
                </a:solidFill>
              </a:rPr>
              <a:t> max3(</a:t>
            </a:r>
            <a:r>
              <a:rPr lang="en-US" dirty="0" err="1">
                <a:solidFill>
                  <a:srgbClr val="00B0F0"/>
                </a:solidFill>
              </a:rPr>
              <a:t>int</a:t>
            </a:r>
            <a:r>
              <a:rPr lang="en-US" dirty="0">
                <a:solidFill>
                  <a:srgbClr val="00B0F0"/>
                </a:solidFill>
              </a:rPr>
              <a:t> num1, </a:t>
            </a:r>
            <a:r>
              <a:rPr lang="en-US" dirty="0" err="1">
                <a:solidFill>
                  <a:srgbClr val="00B0F0"/>
                </a:solidFill>
              </a:rPr>
              <a:t>int</a:t>
            </a:r>
            <a:r>
              <a:rPr lang="en-US" dirty="0">
                <a:solidFill>
                  <a:srgbClr val="00B0F0"/>
                </a:solidFill>
              </a:rPr>
              <a:t> num2, </a:t>
            </a:r>
            <a:r>
              <a:rPr lang="en-US" dirty="0" err="1">
                <a:solidFill>
                  <a:srgbClr val="00B0F0"/>
                </a:solidFill>
              </a:rPr>
              <a:t>int</a:t>
            </a:r>
            <a:r>
              <a:rPr lang="en-US" dirty="0">
                <a:solidFill>
                  <a:srgbClr val="00B0F0"/>
                </a:solidFill>
              </a:rPr>
              <a:t> num3)   </a:t>
            </a:r>
            <a:r>
              <a:rPr lang="en-US" b="1" dirty="0">
                <a:solidFill>
                  <a:srgbClr val="FF0000"/>
                </a:solidFill>
              </a:rPr>
              <a:t>// Here is the function definition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00B0F0"/>
                </a:solidFill>
              </a:rPr>
              <a:t>{	</a:t>
            </a:r>
            <a:r>
              <a:rPr lang="en-US" dirty="0" err="1">
                <a:solidFill>
                  <a:srgbClr val="00B0F0"/>
                </a:solidFill>
              </a:rPr>
              <a:t>int</a:t>
            </a:r>
            <a:r>
              <a:rPr lang="en-US" dirty="0">
                <a:solidFill>
                  <a:srgbClr val="00B0F0"/>
                </a:solidFill>
              </a:rPr>
              <a:t> result=max(max(num1,num2),num3);</a:t>
            </a:r>
          </a:p>
          <a:p>
            <a:pPr marL="857250" lvl="2" indent="0">
              <a:spcBef>
                <a:spcPts val="200"/>
              </a:spcBef>
              <a:buNone/>
            </a:pPr>
            <a:r>
              <a:rPr lang="en-US" dirty="0">
                <a:solidFill>
                  <a:srgbClr val="00B0F0"/>
                </a:solidFill>
              </a:rPr>
              <a:t>return result;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00B0F0"/>
                </a:solidFill>
              </a:rPr>
              <a:t>} </a:t>
            </a:r>
            <a:r>
              <a:rPr lang="en-US" dirty="0">
                <a:solidFill>
                  <a:srgbClr val="FF0000"/>
                </a:solidFill>
              </a:rPr>
              <a:t>//max3</a:t>
            </a:r>
          </a:p>
        </p:txBody>
      </p:sp>
    </p:spTree>
    <p:extLst>
      <p:ext uri="{BB962C8B-B14F-4D97-AF65-F5344CB8AC3E}">
        <p14:creationId xmlns:p14="http://schemas.microsoft.com/office/powerpoint/2010/main" val="312216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2806-C99B-4F74-9BD6-E197213F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4" y="64467"/>
            <a:ext cx="10240903" cy="1233488"/>
          </a:xfrm>
        </p:spPr>
        <p:txBody>
          <a:bodyPr/>
          <a:lstStyle/>
          <a:p>
            <a:r>
              <a:rPr lang="en-US" dirty="0"/>
              <a:t>Functions: </a:t>
            </a:r>
            <a:br>
              <a:rPr lang="en-US" dirty="0"/>
            </a:br>
            <a:r>
              <a:rPr lang="en-US" dirty="0"/>
              <a:t>Declarations vs Definitions: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DFAA-BA22-4815-80E7-DC17CCC9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74" y="1435331"/>
            <a:ext cx="6428510" cy="4445319"/>
          </a:xfrm>
          <a:solidFill>
            <a:schemeClr val="bg2"/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  Function Declaration: </a:t>
            </a:r>
            <a:r>
              <a:rPr lang="en-US" dirty="0"/>
              <a:t>Just input types and number, </a:t>
            </a:r>
            <a:br>
              <a:rPr lang="en-US" dirty="0"/>
            </a:br>
            <a:r>
              <a:rPr lang="en-US" dirty="0"/>
              <a:t>  output type, and name of function.</a:t>
            </a:r>
          </a:p>
          <a:p>
            <a:r>
              <a:rPr lang="en-US" dirty="0"/>
              <a:t>E.g.,</a:t>
            </a:r>
          </a:p>
          <a:p>
            <a:pPr lvl="1"/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max3(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k, 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m, 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n); 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// </a:t>
            </a:r>
            <a:r>
              <a:rPr lang="fr-FR" b="1" dirty="0" err="1">
                <a:solidFill>
                  <a:srgbClr val="FF0000"/>
                </a:solidFill>
              </a:rPr>
              <a:t>Here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is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our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function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declaration</a:t>
            </a:r>
            <a:endParaRPr lang="fr-FR" b="1" dirty="0">
              <a:solidFill>
                <a:srgbClr val="FF0000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Just the info the compiler </a:t>
            </a:r>
            <a:r>
              <a:rPr lang="fr-FR" dirty="0" err="1">
                <a:solidFill>
                  <a:schemeClr val="tx1"/>
                </a:solidFill>
              </a:rPr>
              <a:t>needs</a:t>
            </a:r>
            <a:r>
              <a:rPr lang="fr-FR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fr-FR" dirty="0" err="1">
                <a:solidFill>
                  <a:schemeClr val="tx1"/>
                </a:solidFill>
              </a:rPr>
              <a:t>doesn’t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need</a:t>
            </a:r>
            <a:r>
              <a:rPr lang="fr-FR" dirty="0">
                <a:solidFill>
                  <a:schemeClr val="tx1"/>
                </a:solidFill>
              </a:rPr>
              <a:t> to know how a </a:t>
            </a:r>
            <a:r>
              <a:rPr lang="fr-FR" dirty="0" err="1">
                <a:solidFill>
                  <a:schemeClr val="tx1"/>
                </a:solidFill>
              </a:rPr>
              <a:t>function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works</a:t>
            </a:r>
            <a:r>
              <a:rPr lang="fr-FR" dirty="0">
                <a:solidFill>
                  <a:schemeClr val="tx1"/>
                </a:solidFill>
              </a:rPr>
              <a:t>, but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 err="1">
                <a:solidFill>
                  <a:schemeClr val="tx1"/>
                </a:solidFill>
              </a:rPr>
              <a:t>does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need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going</a:t>
            </a:r>
            <a:r>
              <a:rPr lang="fr-FR" dirty="0">
                <a:solidFill>
                  <a:schemeClr val="tx1"/>
                </a:solidFill>
              </a:rPr>
              <a:t> in and </a:t>
            </a:r>
            <a:r>
              <a:rPr lang="fr-FR" dirty="0" err="1">
                <a:solidFill>
                  <a:schemeClr val="tx1"/>
                </a:solidFill>
              </a:rPr>
              <a:t>what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coming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out</a:t>
            </a:r>
          </a:p>
          <a:p>
            <a:pPr lvl="1"/>
            <a:r>
              <a:rPr lang="fr-FR" b="1" i="1" dirty="0">
                <a:solidFill>
                  <a:schemeClr val="tx1"/>
                </a:solidFill>
              </a:rPr>
              <a:t>YOU MUST DECLARE A FUNCTION BEFORE IT </a:t>
            </a:r>
            <a:br>
              <a:rPr lang="fr-FR" b="1" i="1" dirty="0">
                <a:solidFill>
                  <a:schemeClr val="tx1"/>
                </a:solidFill>
              </a:rPr>
            </a:br>
            <a:r>
              <a:rPr lang="fr-FR" b="1" i="1" dirty="0">
                <a:solidFill>
                  <a:schemeClr val="tx1"/>
                </a:solidFill>
              </a:rPr>
              <a:t>IS USED!!! 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At the top of a file, in a </a:t>
            </a:r>
            <a:r>
              <a:rPr lang="fr-FR" dirty="0" err="1">
                <a:solidFill>
                  <a:schemeClr val="tx1"/>
                </a:solidFill>
              </a:rPr>
              <a:t>separate</a:t>
            </a:r>
            <a:r>
              <a:rPr lang="fr-FR" dirty="0">
                <a:solidFill>
                  <a:schemeClr val="tx1"/>
                </a:solidFill>
              </a:rPr>
              <a:t> file </a:t>
            </a:r>
            <a:r>
              <a:rPr lang="fr-FR" dirty="0" err="1">
                <a:solidFill>
                  <a:schemeClr val="tx1"/>
                </a:solidFill>
              </a:rPr>
              <a:t>that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</a:t>
            </a:r>
            <a:r>
              <a:rPr lang="fr-FR" dirty="0">
                <a:solidFill>
                  <a:schemeClr val="tx1"/>
                </a:solidFill>
              </a:rPr>
              <a:t>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 err="1">
                <a:solidFill>
                  <a:schemeClr val="tx1"/>
                </a:solidFill>
              </a:rPr>
              <a:t>included</a:t>
            </a:r>
            <a:r>
              <a:rPr lang="fr-FR" dirty="0">
                <a:solidFill>
                  <a:schemeClr val="tx1"/>
                </a:solidFill>
              </a:rPr>
              <a:t> at the top of a file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D736AC-1C90-4867-A786-C7F1510A6807}"/>
              </a:ext>
            </a:extLst>
          </p:cNvPr>
          <p:cNvSpPr txBox="1">
            <a:spLocks/>
          </p:cNvSpPr>
          <p:nvPr/>
        </p:nvSpPr>
        <p:spPr>
          <a:xfrm>
            <a:off x="6323215" y="2139143"/>
            <a:ext cx="5724698" cy="41341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0070C0"/>
                </a:solidFill>
              </a:rPr>
              <a:t>Function Definition: </a:t>
            </a:r>
            <a:r>
              <a:rPr lang="en-US" dirty="0"/>
              <a:t>the code for how a function works.</a:t>
            </a:r>
          </a:p>
          <a:p>
            <a:r>
              <a:rPr lang="en-US" dirty="0"/>
              <a:t>E.g.,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int max3(int num1, int num2, int num3)</a:t>
            </a:r>
            <a:endParaRPr lang="en-US" b="1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int result=max(max(num1,num2),num3);</a:t>
            </a:r>
          </a:p>
          <a:p>
            <a:pPr marL="857250" lvl="2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return result;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 //max3</a:t>
            </a:r>
          </a:p>
          <a:p>
            <a:r>
              <a:rPr lang="en-US" dirty="0"/>
              <a:t>This defines how a function calculates whatever the function is supposed to be calculating.  </a:t>
            </a:r>
          </a:p>
          <a:p>
            <a:r>
              <a:rPr lang="en-US" dirty="0"/>
              <a:t>In </a:t>
            </a:r>
            <a:r>
              <a:rPr lang="en-US" dirty="0" err="1"/>
              <a:t>c++</a:t>
            </a:r>
            <a:r>
              <a:rPr lang="en-US" dirty="0"/>
              <a:t> it is good practice to separate function declarations and function definitions</a:t>
            </a:r>
          </a:p>
        </p:txBody>
      </p:sp>
    </p:spTree>
    <p:extLst>
      <p:ext uri="{BB962C8B-B14F-4D97-AF65-F5344CB8AC3E}">
        <p14:creationId xmlns:p14="http://schemas.microsoft.com/office/powerpoint/2010/main" val="64618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1076"/>
            <a:ext cx="8596668" cy="652006"/>
          </a:xfrm>
        </p:spPr>
        <p:txBody>
          <a:bodyPr>
            <a:normAutofit/>
          </a:bodyPr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390" y="864044"/>
            <a:ext cx="9985649" cy="65200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chemeClr val="tx1"/>
                </a:solidFill>
              </a:rPr>
              <a:t>The </a:t>
            </a:r>
            <a:r>
              <a:rPr lang="en-US" sz="1600" dirty="0" err="1">
                <a:solidFill>
                  <a:schemeClr val="tx1"/>
                </a:solidFill>
              </a:rPr>
              <a:t>c++</a:t>
            </a:r>
            <a:r>
              <a:rPr lang="en-US" sz="1600" dirty="0">
                <a:solidFill>
                  <a:schemeClr val="tx1"/>
                </a:solidFill>
              </a:rPr>
              <a:t> compiler must be made aware of functions before you can use them. </a:t>
            </a:r>
            <a:endParaRPr lang="en-US" sz="1600" dirty="0"/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600" dirty="0"/>
              <a:t>You must </a:t>
            </a:r>
            <a:r>
              <a:rPr lang="en-US" sz="1600" b="1" dirty="0"/>
              <a:t>declare</a:t>
            </a:r>
            <a:r>
              <a:rPr lang="en-US" sz="1600" dirty="0"/>
              <a:t> a function before calling it.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E471DB-08D3-43FF-BC16-092A629B29E7}"/>
              </a:ext>
            </a:extLst>
          </p:cNvPr>
          <p:cNvSpPr txBox="1">
            <a:spLocks/>
          </p:cNvSpPr>
          <p:nvPr/>
        </p:nvSpPr>
        <p:spPr>
          <a:xfrm>
            <a:off x="621390" y="5275811"/>
            <a:ext cx="11437606" cy="1030778"/>
          </a:xfrm>
          <a:prstGeom prst="rect">
            <a:avLst/>
          </a:prstGeom>
        </p:spPr>
        <p:txBody>
          <a:bodyPr vert="horz" lIns="0" tIns="0" rIns="0" bIns="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Declaration: </a:t>
            </a:r>
            <a:r>
              <a:rPr lang="en-US" dirty="0"/>
              <a:t>The compiler can now handle most uses of the function without needing to know how the function works. </a:t>
            </a:r>
          </a:p>
          <a:p>
            <a:r>
              <a:rPr lang="en-US" dirty="0"/>
              <a:t>Declaring a function lets you write code the compiler can understand without all of the details. </a:t>
            </a:r>
          </a:p>
          <a:p>
            <a:pPr lvl="1"/>
            <a:r>
              <a:rPr lang="en-US" dirty="0"/>
              <a:t>Especially useful when one file is using functions in another file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621390" y="1516050"/>
            <a:ext cx="8278770" cy="3663201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#include &lt;iostream&gt;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#include &lt;</a:t>
            </a:r>
            <a:r>
              <a:rPr lang="en-US" dirty="0" err="1">
                <a:solidFill>
                  <a:srgbClr val="FF0000"/>
                </a:solidFill>
              </a:rPr>
              <a:t>stdlib.h</a:t>
            </a:r>
            <a:r>
              <a:rPr lang="en-US" dirty="0">
                <a:solidFill>
                  <a:srgbClr val="FF0000"/>
                </a:solidFill>
              </a:rPr>
              <a:t>&gt;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using namespace std;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max3(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k, 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m, </a:t>
            </a:r>
            <a:r>
              <a:rPr lang="fr-FR" b="1" dirty="0" err="1">
                <a:solidFill>
                  <a:srgbClr val="FF0000"/>
                </a:solidFill>
              </a:rPr>
              <a:t>int</a:t>
            </a:r>
            <a:r>
              <a:rPr lang="fr-FR" b="1" dirty="0">
                <a:solidFill>
                  <a:srgbClr val="FF0000"/>
                </a:solidFill>
              </a:rPr>
              <a:t> n);  // </a:t>
            </a:r>
            <a:r>
              <a:rPr lang="fr-FR" b="1" dirty="0" err="1">
                <a:solidFill>
                  <a:srgbClr val="FF0000"/>
                </a:solidFill>
              </a:rPr>
              <a:t>Here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is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our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function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declaration</a:t>
            </a:r>
            <a:endParaRPr lang="fr-FR" b="1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int main() {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   int x = max3(4,7,3);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   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   return 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//main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int max3(int num1, int num2, int num3)   </a:t>
            </a:r>
            <a:r>
              <a:rPr lang="en-US" b="1" dirty="0">
                <a:solidFill>
                  <a:srgbClr val="FF0000"/>
                </a:solidFill>
              </a:rPr>
              <a:t>// Here is the function definition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{	int result=max(max(num1,num2),num3);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return result;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//max3</a:t>
            </a:r>
          </a:p>
        </p:txBody>
      </p:sp>
    </p:spTree>
    <p:extLst>
      <p:ext uri="{BB962C8B-B14F-4D97-AF65-F5344CB8AC3E}">
        <p14:creationId xmlns:p14="http://schemas.microsoft.com/office/powerpoint/2010/main" val="97830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Given the following: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112520"/>
            <a:ext cx="11393979" cy="50998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9521"/>
            <a:ext cx="8596668" cy="480184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void </a:t>
            </a:r>
            <a:r>
              <a:rPr lang="en-US" b="1" dirty="0" err="1">
                <a:solidFill>
                  <a:srgbClr val="FF0000"/>
                </a:solidFill>
              </a:rPr>
              <a:t>whaddayathink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x);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x = 42;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is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whaddayathink</a:t>
            </a:r>
            <a:r>
              <a:rPr lang="en-US" dirty="0">
                <a:solidFill>
                  <a:srgbClr val="FF0000"/>
                </a:solidFill>
              </a:rPr>
              <a:t>(x);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is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     </a:t>
            </a:r>
            <a:r>
              <a:rPr lang="en-US" b="1" dirty="0">
                <a:solidFill>
                  <a:srgbClr val="00B0F0"/>
                </a:solidFill>
              </a:rPr>
              <a:t>// WHAT IS PRINTED HERE?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void </a:t>
            </a:r>
            <a:r>
              <a:rPr lang="en-US" b="1" dirty="0" err="1">
                <a:solidFill>
                  <a:srgbClr val="FF0000"/>
                </a:solidFill>
              </a:rPr>
              <a:t>whaddayathink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x)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x = x + 2;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in </a:t>
            </a:r>
            <a:r>
              <a:rPr lang="en-US" dirty="0" err="1">
                <a:solidFill>
                  <a:srgbClr val="FF0000"/>
                </a:solidFill>
              </a:rPr>
              <a:t>whaddayathink</a:t>
            </a:r>
            <a:r>
              <a:rPr lang="en-US" dirty="0">
                <a:solidFill>
                  <a:srgbClr val="FF0000"/>
                </a:solidFill>
              </a:rPr>
              <a:t>: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  </a:t>
            </a:r>
            <a:r>
              <a:rPr lang="en-US" b="1" dirty="0">
                <a:solidFill>
                  <a:srgbClr val="00B0F0"/>
                </a:solidFill>
              </a:rPr>
              <a:t>// WHAT IS PRINTED HERE?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return;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6425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26" y="110936"/>
            <a:ext cx="8596668" cy="787400"/>
          </a:xfrm>
        </p:spPr>
        <p:txBody>
          <a:bodyPr/>
          <a:lstStyle/>
          <a:p>
            <a:r>
              <a:rPr lang="en-US" dirty="0"/>
              <a:t>Call by Value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5" y="1001683"/>
            <a:ext cx="5159432" cy="52384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sz="1900" b="1" dirty="0">
                <a:solidFill>
                  <a:srgbClr val="FF0000"/>
                </a:solidFill>
              </a:rPr>
              <a:t>void </a:t>
            </a:r>
            <a:r>
              <a:rPr lang="en-US" sz="1900" b="1" dirty="0" err="1">
                <a:solidFill>
                  <a:srgbClr val="FF0000"/>
                </a:solidFill>
              </a:rPr>
              <a:t>whaddayathink</a:t>
            </a:r>
            <a:r>
              <a:rPr lang="en-US" sz="1900" b="1" dirty="0">
                <a:solidFill>
                  <a:srgbClr val="FF0000"/>
                </a:solidFill>
              </a:rPr>
              <a:t>(int x);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  int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 err="1">
                <a:solidFill>
                  <a:srgbClr val="FF0000"/>
                </a:solidFill>
              </a:rPr>
              <a:t>int</a:t>
            </a:r>
            <a:r>
              <a:rPr lang="en-US" sz="1900" b="1" dirty="0">
                <a:solidFill>
                  <a:srgbClr val="FF0000"/>
                </a:solidFill>
              </a:rPr>
              <a:t> x = 42;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is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whaddayathink</a:t>
            </a:r>
            <a:r>
              <a:rPr lang="en-US" sz="1900" dirty="0">
                <a:solidFill>
                  <a:srgbClr val="FF0000"/>
                </a:solidFill>
              </a:rPr>
              <a:t>(x);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is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}</a:t>
            </a:r>
          </a:p>
          <a:p>
            <a:pPr marL="0" indent="0">
              <a:spcBef>
                <a:spcPts val="20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  void </a:t>
            </a:r>
            <a:r>
              <a:rPr lang="en-US" sz="1900" b="1" dirty="0" err="1">
                <a:solidFill>
                  <a:srgbClr val="FF0000"/>
                </a:solidFill>
              </a:rPr>
              <a:t>whaddayathink</a:t>
            </a:r>
            <a:r>
              <a:rPr lang="en-US" sz="1900" b="1" dirty="0">
                <a:solidFill>
                  <a:srgbClr val="FF0000"/>
                </a:solidFill>
              </a:rPr>
              <a:t>(int x)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x = x + 2;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in </a:t>
            </a:r>
            <a:r>
              <a:rPr lang="en-US" sz="1900" dirty="0" err="1">
                <a:solidFill>
                  <a:srgbClr val="FF0000"/>
                </a:solidFill>
              </a:rPr>
              <a:t>whaddayathink</a:t>
            </a:r>
            <a:r>
              <a:rPr lang="en-US" sz="1900" dirty="0">
                <a:solidFill>
                  <a:srgbClr val="FF0000"/>
                </a:solidFill>
              </a:rPr>
              <a:t>: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return;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}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63606B-8568-4FA4-8F20-BB008D137453}"/>
              </a:ext>
            </a:extLst>
          </p:cNvPr>
          <p:cNvGrpSpPr/>
          <p:nvPr/>
        </p:nvGrpSpPr>
        <p:grpSpPr>
          <a:xfrm>
            <a:off x="7017127" y="941708"/>
            <a:ext cx="5062765" cy="5543653"/>
            <a:chOff x="5462807" y="1001683"/>
            <a:chExt cx="5062765" cy="554365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AAB4D4-6FE2-4F8C-8F13-4106F48A8040}"/>
                </a:ext>
              </a:extLst>
            </p:cNvPr>
            <p:cNvSpPr/>
            <p:nvPr/>
          </p:nvSpPr>
          <p:spPr>
            <a:xfrm>
              <a:off x="5462807" y="1001683"/>
              <a:ext cx="5062765" cy="5238404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5546248" y="1001683"/>
              <a:ext cx="4855745" cy="5543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200"/>
                </a:spcBef>
                <a:spcAft>
                  <a:spcPts val="1000"/>
                </a:spcAft>
                <a:buFont typeface="Wingdings 3" charset="2"/>
                <a:buNone/>
              </a:pPr>
              <a:r>
                <a:rPr lang="en-US" b="1" dirty="0">
                  <a:solidFill>
                    <a:schemeClr val="tx1"/>
                  </a:solidFill>
                </a:rPr>
                <a:t>Why doesn’t the value in x change after the call to </a:t>
              </a:r>
              <a:r>
                <a:rPr lang="en-US" b="1" dirty="0" err="1">
                  <a:solidFill>
                    <a:schemeClr val="tx1"/>
                  </a:solidFill>
                </a:rPr>
                <a:t>waddayathink</a:t>
              </a:r>
              <a:r>
                <a:rPr lang="en-US" b="1" dirty="0">
                  <a:solidFill>
                    <a:schemeClr val="tx1"/>
                  </a:solidFill>
                </a:rPr>
                <a:t>?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The x in main is at a location in memory (0x32ef11 &lt;- that’s an address in memory!)</a:t>
              </a:r>
            </a:p>
            <a:p>
              <a:pPr lvl="1">
                <a:spcBef>
                  <a:spcPts val="200"/>
                </a:spcBef>
                <a:spcAft>
                  <a:spcPts val="1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It holds the value 42.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When a function is called, a brand new parameter is created, with its own location in memory (0x4102cc)</a:t>
              </a:r>
            </a:p>
            <a:p>
              <a:pPr lvl="1"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A copy of the value of 42 is placed inside that parameter at location 0x4102cc</a:t>
              </a:r>
            </a:p>
            <a:p>
              <a:pPr lvl="1">
                <a:spcBef>
                  <a:spcPts val="200"/>
                </a:spcBef>
                <a:spcAft>
                  <a:spcPts val="1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That value is changed to 44 (so 0x4102cc holds the value 44)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But the value inside 0x32ef11 is never changed.</a:t>
              </a: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endParaRPr lang="en-US" b="1" dirty="0">
                <a:solidFill>
                  <a:schemeClr val="tx1"/>
                </a:solidFill>
              </a:endParaRP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r>
                <a:rPr lang="en-US" b="1" dirty="0">
                  <a:solidFill>
                    <a:srgbClr val="C00000"/>
                  </a:solidFill>
                  <a:latin typeface="+mj-lt"/>
                </a:rPr>
                <a:t>CALL BY VALUE</a:t>
              </a:r>
              <a:endParaRPr lang="en-US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FD8A640-AEC5-48F4-9E27-18332A01D072}"/>
              </a:ext>
            </a:extLst>
          </p:cNvPr>
          <p:cNvGrpSpPr/>
          <p:nvPr/>
        </p:nvGrpSpPr>
        <p:grpSpPr>
          <a:xfrm>
            <a:off x="5274806" y="941708"/>
            <a:ext cx="1742144" cy="4805840"/>
            <a:chOff x="10483001" y="1107963"/>
            <a:chExt cx="1742144" cy="480584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4BB7F0E-30E8-409B-BD7A-A452DBAEF218}"/>
                </a:ext>
              </a:extLst>
            </p:cNvPr>
            <p:cNvSpPr/>
            <p:nvPr/>
          </p:nvSpPr>
          <p:spPr>
            <a:xfrm>
              <a:off x="10655804" y="1699952"/>
              <a:ext cx="1396538" cy="455815"/>
            </a:xfrm>
            <a:prstGeom prst="rect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FF0886A-FF30-4386-B0EA-9666EA807BB8}"/>
                </a:ext>
              </a:extLst>
            </p:cNvPr>
            <p:cNvSpPr txBox="1"/>
            <p:nvPr/>
          </p:nvSpPr>
          <p:spPr>
            <a:xfrm>
              <a:off x="10747557" y="1107963"/>
              <a:ext cx="11996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8245328-7634-4EA4-A9D9-624071C5891B}"/>
                </a:ext>
              </a:extLst>
            </p:cNvPr>
            <p:cNvSpPr txBox="1"/>
            <p:nvPr/>
          </p:nvSpPr>
          <p:spPr>
            <a:xfrm>
              <a:off x="10830684" y="2145266"/>
              <a:ext cx="1157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0x32ef11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4E15FA5-1DE5-4140-851E-3BC02470EFC0}"/>
                </a:ext>
              </a:extLst>
            </p:cNvPr>
            <p:cNvSpPr/>
            <p:nvPr/>
          </p:nvSpPr>
          <p:spPr>
            <a:xfrm>
              <a:off x="10662457" y="3974869"/>
              <a:ext cx="1396538" cy="45581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44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974BBF-CEB8-4DC8-BA90-F79617F56F9B}"/>
                </a:ext>
              </a:extLst>
            </p:cNvPr>
            <p:cNvSpPr txBox="1"/>
            <p:nvPr/>
          </p:nvSpPr>
          <p:spPr>
            <a:xfrm>
              <a:off x="10837337" y="4420183"/>
              <a:ext cx="11865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0x4102cc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AF43696-A057-480F-8E7C-432F560D05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66716" y="2210891"/>
              <a:ext cx="63968" cy="5988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EB53A9D-B282-46B3-AB01-863D144ADD70}"/>
                </a:ext>
              </a:extLst>
            </p:cNvPr>
            <p:cNvSpPr txBox="1"/>
            <p:nvPr/>
          </p:nvSpPr>
          <p:spPr>
            <a:xfrm>
              <a:off x="10483001" y="4990473"/>
              <a:ext cx="174214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This is x in </a:t>
              </a:r>
              <a:br>
                <a:rPr lang="en-US" i="1" dirty="0"/>
              </a:br>
              <a:r>
                <a:rPr lang="en-US" i="1" dirty="0" err="1"/>
                <a:t>whaddayathink</a:t>
              </a:r>
              <a:endParaRPr lang="en-US" i="1" dirty="0"/>
            </a:p>
            <a:p>
              <a:r>
                <a:rPr lang="en-US" i="1" dirty="0"/>
                <a:t>(a different x)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B0494BE-4784-41EE-9B8A-2865EC5707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78267" y="4490109"/>
              <a:ext cx="63968" cy="5988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5D472F9-D8BB-4DD5-89D5-2BD44FEE562E}"/>
                </a:ext>
              </a:extLst>
            </p:cNvPr>
            <p:cNvSpPr txBox="1"/>
            <p:nvPr/>
          </p:nvSpPr>
          <p:spPr>
            <a:xfrm>
              <a:off x="10660610" y="2687494"/>
              <a:ext cx="1286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This is x in </a:t>
              </a:r>
              <a:br>
                <a:rPr lang="en-US" i="1" dirty="0"/>
              </a:br>
              <a:r>
                <a:rPr lang="en-US" i="1" dirty="0"/>
                <a:t>main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F8AFD6-F536-47C0-A8E0-EEB914984138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1610833" y="1761605"/>
            <a:ext cx="3836776" cy="364908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2A0E9108-F556-4A44-A02F-0A058DE232EF}"/>
              </a:ext>
            </a:extLst>
          </p:cNvPr>
          <p:cNvCxnSpPr>
            <a:endCxn id="9" idx="1"/>
          </p:cNvCxnSpPr>
          <p:nvPr/>
        </p:nvCxnSpPr>
        <p:spPr>
          <a:xfrm flipV="1">
            <a:off x="2684721" y="4036522"/>
            <a:ext cx="2769541" cy="287332"/>
          </a:xfrm>
          <a:prstGeom prst="bentConnector3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126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489" y="0"/>
            <a:ext cx="8298500" cy="710317"/>
          </a:xfrm>
        </p:spPr>
        <p:txBody>
          <a:bodyPr/>
          <a:lstStyle/>
          <a:p>
            <a:r>
              <a:rPr lang="en-US" dirty="0"/>
              <a:t>Function Arguments: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CA3BA2-2F13-41C5-A3A6-D476ECD24272}"/>
              </a:ext>
            </a:extLst>
          </p:cNvPr>
          <p:cNvSpPr/>
          <p:nvPr/>
        </p:nvSpPr>
        <p:spPr>
          <a:xfrm>
            <a:off x="725978" y="1287085"/>
            <a:ext cx="10102735" cy="48934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5E1B9-5E68-4878-9EEB-08395432CB24}"/>
              </a:ext>
            </a:extLst>
          </p:cNvPr>
          <p:cNvSpPr txBox="1">
            <a:spLocks/>
          </p:cNvSpPr>
          <p:nvPr/>
        </p:nvSpPr>
        <p:spPr>
          <a:xfrm>
            <a:off x="725978" y="1377139"/>
            <a:ext cx="8398513" cy="4713317"/>
          </a:xfrm>
          <a:prstGeom prst="rect">
            <a:avLst/>
          </a:prstGeom>
        </p:spPr>
        <p:txBody>
          <a:bodyPr vert="horz" lIns="0" tIns="0" rIns="0" bIns="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.      </a:t>
            </a:r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(int j, int k);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int main() {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int x = 7;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int y = 3;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x,y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//what gets printed?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y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return 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//main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(int num1, int num2) {	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num1 = num1 * 10;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num2 = num2 + 10;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num1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 //what gets printed?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num2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return;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107" y="936567"/>
            <a:ext cx="6525260" cy="1296785"/>
          </a:xfr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endParaRPr lang="en-US" sz="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Default is call by value for primitive types (including strings)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This means that </a:t>
            </a:r>
            <a:r>
              <a:rPr lang="en-US" b="1" dirty="0">
                <a:solidFill>
                  <a:srgbClr val="FFFF00"/>
                </a:solidFill>
              </a:rPr>
              <a:t>a copy </a:t>
            </a:r>
            <a:r>
              <a:rPr lang="en-US" dirty="0">
                <a:solidFill>
                  <a:schemeClr val="bg1"/>
                </a:solidFill>
              </a:rPr>
              <a:t>of the value is placed in the parameter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7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F285B-3CD3-4F85-B9B0-5C1598594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</a:t>
            </a:r>
            <a:br>
              <a:rPr lang="en-US"/>
            </a:br>
            <a:r>
              <a:rPr lang="en-US"/>
              <a:t>CALL </a:t>
            </a:r>
            <a:r>
              <a:rPr lang="en-US" dirty="0"/>
              <a:t>BY VALUE: DEFAULT!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D7A76-FF88-453A-9B1E-D5548782A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parameters hold COPIES of values that are passed into the function</a:t>
            </a:r>
          </a:p>
          <a:p>
            <a:r>
              <a:rPr lang="en-US" dirty="0"/>
              <a:t>So if changes are made to the parameter inside a function, those changes only affect the copy, NOT THE ORIGINAL</a:t>
            </a:r>
          </a:p>
          <a:p>
            <a:r>
              <a:rPr lang="en-US" dirty="0"/>
              <a:t>The original value remains unchanged</a:t>
            </a:r>
          </a:p>
        </p:txBody>
      </p:sp>
    </p:spTree>
    <p:extLst>
      <p:ext uri="{BB962C8B-B14F-4D97-AF65-F5344CB8AC3E}">
        <p14:creationId xmlns:p14="http://schemas.microsoft.com/office/powerpoint/2010/main" val="46928720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2845</TotalTime>
  <Words>963</Words>
  <Application>Microsoft Office PowerPoint</Application>
  <PresentationFormat>Widescreen</PresentationFormat>
  <Paragraphs>130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Wingdings 3</vt:lpstr>
      <vt:lpstr>GradientRiseVTI</vt:lpstr>
      <vt:lpstr>3: C++ Functions  (STILL Review)</vt:lpstr>
      <vt:lpstr>Functions</vt:lpstr>
      <vt:lpstr>Functions:  Declarations vs Definitions:</vt:lpstr>
      <vt:lpstr>Functions</vt:lpstr>
      <vt:lpstr>Given the following:</vt:lpstr>
      <vt:lpstr>Call by Value Explained</vt:lpstr>
      <vt:lpstr>Function Arguments:</vt:lpstr>
      <vt:lpstr>SUMMARY: CALL BY VALUE: DEFAULT!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24</cp:revision>
  <dcterms:created xsi:type="dcterms:W3CDTF">2020-07-10T22:50:37Z</dcterms:created>
  <dcterms:modified xsi:type="dcterms:W3CDTF">2020-08-31T03:16:59Z</dcterms:modified>
</cp:coreProperties>
</file>