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3" r:id="rId8"/>
    <p:sldId id="266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Sunday, August 30,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C++ Basics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(Mostly Review)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endParaRPr lang="en-US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BBEAF0E-7BC7-4BD0-B456-B28AA13AB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5" y="846541"/>
            <a:ext cx="5623810" cy="472126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C: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#include &lt;</a:t>
            </a:r>
            <a:r>
              <a:rPr lang="en-US" sz="1800" b="1" dirty="0" err="1">
                <a:solidFill>
                  <a:srgbClr val="FF0000"/>
                </a:solidFill>
              </a:rPr>
              <a:t>stdio.h</a:t>
            </a:r>
            <a:r>
              <a:rPr lang="en-US" sz="1800" b="1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main()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// </a:t>
            </a:r>
            <a:r>
              <a:rPr lang="en-US" sz="1800" b="1" dirty="0" err="1">
                <a:solidFill>
                  <a:srgbClr val="FF0000"/>
                </a:solidFill>
              </a:rPr>
              <a:t>printf</a:t>
            </a:r>
            <a:r>
              <a:rPr lang="en-US" sz="1800" b="1" dirty="0">
                <a:solidFill>
                  <a:srgbClr val="FF0000"/>
                </a:solidFill>
              </a:rPr>
              <a:t>() displays the string inside quotation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</a:t>
            </a:r>
            <a:r>
              <a:rPr lang="en-US" sz="1800" b="1" dirty="0" err="1">
                <a:solidFill>
                  <a:srgbClr val="FF0000"/>
                </a:solidFill>
              </a:rPr>
              <a:t>printf</a:t>
            </a:r>
            <a:r>
              <a:rPr lang="en-US" sz="1800" b="1" dirty="0">
                <a:solidFill>
                  <a:srgbClr val="FF0000"/>
                </a:solidFill>
              </a:rPr>
              <a:t>("Hello, World!");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101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3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10126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2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A5DE756-51A6-45BE-9142-F16B073DD630}"/>
              </a:ext>
            </a:extLst>
          </p:cNvPr>
          <p:cNvSpPr txBox="1">
            <a:spLocks/>
          </p:cNvSpPr>
          <p:nvPr/>
        </p:nvSpPr>
        <p:spPr>
          <a:xfrm>
            <a:off x="6214046" y="846541"/>
            <a:ext cx="5800569" cy="47212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C++: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#include &lt;iostream&gt;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#include &lt;</a:t>
            </a:r>
            <a:r>
              <a:rPr lang="en-US" sz="1800" b="1" dirty="0" err="1">
                <a:solidFill>
                  <a:srgbClr val="FF0000"/>
                </a:solidFill>
              </a:rPr>
              <a:t>stdlib.h</a:t>
            </a:r>
            <a:r>
              <a:rPr lang="en-US" sz="1800" b="1" dirty="0">
                <a:solidFill>
                  <a:srgbClr val="FF0000"/>
                </a:solidFill>
              </a:rPr>
              <a:t>&gt;  //technically you don’t need this library                      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sz="1800" b="1" dirty="0">
                <a:solidFill>
                  <a:srgbClr val="FF0000"/>
                </a:solidFill>
              </a:rPr>
              <a:t>                                     //for this program, but for most 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sz="1800" b="1" dirty="0">
                <a:solidFill>
                  <a:srgbClr val="FF0000"/>
                </a:solidFill>
              </a:rPr>
              <a:t>		   //programs you will need the 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                         //standard library so it’s good to get 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sz="1800" b="1" dirty="0">
                <a:solidFill>
                  <a:srgbClr val="FF0000"/>
                </a:solidFill>
              </a:rPr>
              <a:t>                                     //into the habit of including it.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using namespace std;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int main() {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	</a:t>
            </a:r>
            <a:r>
              <a:rPr lang="en-US" sz="1800" b="1" dirty="0" err="1">
                <a:solidFill>
                  <a:srgbClr val="FF0000"/>
                </a:solidFill>
              </a:rPr>
              <a:t>cout</a:t>
            </a:r>
            <a:r>
              <a:rPr lang="en-US" sz="1800" b="1" dirty="0">
                <a:solidFill>
                  <a:srgbClr val="FF0000"/>
                </a:solidFill>
              </a:rPr>
              <a:t> &lt;&lt;"Hello world!" &lt;&lt; </a:t>
            </a:r>
            <a:r>
              <a:rPr lang="en-US" sz="1800" b="1" dirty="0" err="1">
                <a:solidFill>
                  <a:srgbClr val="FF0000"/>
                </a:solidFill>
              </a:rPr>
              <a:t>endl</a:t>
            </a:r>
            <a:r>
              <a:rPr lang="en-US" sz="1800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	return (0);</a:t>
            </a:r>
          </a:p>
          <a:p>
            <a:pPr marL="0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6785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5" y="171983"/>
            <a:ext cx="5623810" cy="481974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 Primitive Types: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Numbers: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Integers:</a:t>
            </a:r>
          </a:p>
          <a:p>
            <a:pPr lvl="1">
              <a:spcBef>
                <a:spcPts val="200"/>
              </a:spcBef>
            </a:pPr>
            <a:r>
              <a:rPr lang="en-US" sz="1800" b="1" dirty="0"/>
              <a:t>Short, int, long 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Floating point numbers:</a:t>
            </a:r>
          </a:p>
          <a:p>
            <a:pPr lvl="1">
              <a:spcBef>
                <a:spcPts val="200"/>
              </a:spcBef>
            </a:pPr>
            <a:r>
              <a:rPr lang="en-US" sz="1800" b="1" dirty="0"/>
              <a:t>float, double</a:t>
            </a:r>
          </a:p>
          <a:p>
            <a:pPr lvl="1">
              <a:spcBef>
                <a:spcPts val="200"/>
              </a:spcBef>
            </a:pPr>
            <a:endParaRPr lang="en-US" sz="1800" b="1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Boolean: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Bool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Characters: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char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A5DE756-51A6-45BE-9142-F16B073DD630}"/>
              </a:ext>
            </a:extLst>
          </p:cNvPr>
          <p:cNvSpPr txBox="1">
            <a:spLocks/>
          </p:cNvSpPr>
          <p:nvPr/>
        </p:nvSpPr>
        <p:spPr>
          <a:xfrm>
            <a:off x="6214046" y="171983"/>
            <a:ext cx="5800569" cy="48197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600" b="1" dirty="0"/>
              <a:t>C++ Primitive Types: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Numbers: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Integers:</a:t>
            </a:r>
          </a:p>
          <a:p>
            <a:pPr lvl="1">
              <a:spcBef>
                <a:spcPts val="200"/>
              </a:spcBef>
            </a:pPr>
            <a:r>
              <a:rPr lang="en-US" sz="1800" b="1" dirty="0"/>
              <a:t>int (see note, below)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Floating point numbers:</a:t>
            </a:r>
          </a:p>
          <a:p>
            <a:pPr lvl="1">
              <a:spcBef>
                <a:spcPts val="200"/>
              </a:spcBef>
            </a:pPr>
            <a:r>
              <a:rPr lang="en-US" sz="1800" b="1" dirty="0"/>
              <a:t>float, double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en-US" sz="1800" b="1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Boolean: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Bool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/>
              <a:t>Characters:</a:t>
            </a:r>
          </a:p>
          <a:p>
            <a:pPr>
              <a:spcBef>
                <a:spcPts val="200"/>
              </a:spcBef>
            </a:pPr>
            <a:r>
              <a:rPr lang="en-US" sz="1800" b="1" dirty="0"/>
              <a:t>Char</a:t>
            </a:r>
          </a:p>
          <a:p>
            <a:pPr>
              <a:spcBef>
                <a:spcPts val="200"/>
              </a:spcBef>
            </a:pPr>
            <a:endParaRPr lang="en-US" sz="1800" b="1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C++: you specify that the int is either short or long.  </a:t>
            </a:r>
          </a:p>
          <a:p>
            <a:pPr>
              <a:spcBef>
                <a:spcPts val="20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Short =16 bits, </a:t>
            </a:r>
          </a:p>
          <a:p>
            <a:pPr>
              <a:spcBef>
                <a:spcPts val="20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default int = 32 bits, </a:t>
            </a:r>
          </a:p>
          <a:p>
            <a:pPr>
              <a:spcBef>
                <a:spcPts val="200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 int = 64 bits.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</a:pPr>
            <a:endParaRPr lang="en-US" sz="18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6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2F7E22-B7FF-4070-8039-C3B0A8486812}"/>
              </a:ext>
            </a:extLst>
          </p:cNvPr>
          <p:cNvSpPr txBox="1">
            <a:spLocks/>
          </p:cNvSpPr>
          <p:nvPr/>
        </p:nvSpPr>
        <p:spPr>
          <a:xfrm>
            <a:off x="236095" y="5209081"/>
            <a:ext cx="11778520" cy="11042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make chars and </a:t>
            </a:r>
            <a:r>
              <a:rPr lang="en-US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ints</a:t>
            </a: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signed (the default) or unsigned.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Unsigned: you get an extra bit (and thus larger numbers are possible)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you can’t have a negative number.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3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4E0EF-4433-499D-B40E-36CE4C4F6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49" y="373356"/>
            <a:ext cx="10240903" cy="578520"/>
          </a:xfrm>
        </p:spPr>
        <p:txBody>
          <a:bodyPr/>
          <a:lstStyle/>
          <a:p>
            <a:r>
              <a:rPr lang="en-US" dirty="0"/>
              <a:t>Operators: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F3F55-5738-4712-9BBA-510D69296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508" y="1221699"/>
            <a:ext cx="10862995" cy="4849420"/>
          </a:xfrm>
        </p:spPr>
        <p:txBody>
          <a:bodyPr/>
          <a:lstStyle/>
          <a:p>
            <a:r>
              <a:rPr lang="en-US" dirty="0"/>
              <a:t>Same in C and C++: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5D7C85-5C9C-4E9C-AD51-CFB3E9B3E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793426"/>
              </p:ext>
            </p:extLst>
          </p:nvPr>
        </p:nvGraphicFramePr>
        <p:xfrm>
          <a:off x="959370" y="1581462"/>
          <a:ext cx="6145967" cy="4332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2905">
                  <a:extLst>
                    <a:ext uri="{9D8B030D-6E8A-4147-A177-3AD203B41FA5}">
                      <a16:colId xmlns:a16="http://schemas.microsoft.com/office/drawing/2014/main" val="2457109181"/>
                    </a:ext>
                  </a:extLst>
                </a:gridCol>
                <a:gridCol w="2953062">
                  <a:extLst>
                    <a:ext uri="{9D8B030D-6E8A-4147-A177-3AD203B41FA5}">
                      <a16:colId xmlns:a16="http://schemas.microsoft.com/office/drawing/2014/main" val="533096534"/>
                    </a:ext>
                  </a:extLst>
                </a:gridCol>
              </a:tblGrid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postfix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x++,x--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331350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Multiplication: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*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7210396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Division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/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3764375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Modulus: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%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7994496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Addition: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+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9557610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Subtraction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-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9486961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Relational: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&gt;,&lt;,&gt;=,&lt;=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717043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Equality: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==,!=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0314080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Logical and: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&amp;&amp;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522189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Logical Or: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||</a:t>
                      </a:r>
                      <a:endParaRPr lang="en-US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4189487"/>
                  </a:ext>
                </a:extLst>
              </a:tr>
              <a:tr h="393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Assignments: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=,+=,-=,*=,/=,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5181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32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4" y="1198810"/>
            <a:ext cx="11778519" cy="472126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/*  comments go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here (for block comments) 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– block </a:t>
            </a:r>
            <a:b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comments are opened with the slash-star, and then </a:t>
            </a:r>
            <a:b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closed with star-slash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*/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//comments go here (for in-line comments, for these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//everything following the double slash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until the end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// of the line is commented out.  No need to close.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80B911-28D5-42AA-AEBD-4F807A6B2E93}"/>
              </a:ext>
            </a:extLst>
          </p:cNvPr>
          <p:cNvSpPr txBox="1">
            <a:spLocks/>
          </p:cNvSpPr>
          <p:nvPr/>
        </p:nvSpPr>
        <p:spPr>
          <a:xfrm>
            <a:off x="236095" y="104931"/>
            <a:ext cx="11778520" cy="802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Comments: Same in C and C++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564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5" y="1198810"/>
            <a:ext cx="5623810" cy="472126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/>
              <a:t>C: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int 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= 76;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char grade;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90)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'A';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80)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'B';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70)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'C';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60)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'D';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'F';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</a:t>
            </a:r>
            <a:r>
              <a:rPr lang="en-US" sz="1800" b="1" dirty="0" err="1">
                <a:solidFill>
                  <a:srgbClr val="FF0000"/>
                </a:solidFill>
              </a:rPr>
              <a:t>printf</a:t>
            </a:r>
            <a:r>
              <a:rPr lang="en-US" sz="1800" b="1" dirty="0">
                <a:solidFill>
                  <a:srgbClr val="FF0000"/>
                </a:solidFill>
              </a:rPr>
              <a:t>("Grade = %c\n", grade);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A5DE756-51A6-45BE-9142-F16B073DD630}"/>
              </a:ext>
            </a:extLst>
          </p:cNvPr>
          <p:cNvSpPr txBox="1">
            <a:spLocks/>
          </p:cNvSpPr>
          <p:nvPr/>
        </p:nvSpPr>
        <p:spPr>
          <a:xfrm>
            <a:off x="6214046" y="1131355"/>
            <a:ext cx="5800569" cy="47212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C++: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int 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= 76;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char grade;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90)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'A';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80)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'B';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70)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'C';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if (</a:t>
            </a:r>
            <a:r>
              <a:rPr lang="en-US" sz="1800" b="1" dirty="0" err="1">
                <a:solidFill>
                  <a:srgbClr val="FF0000"/>
                </a:solidFill>
              </a:rPr>
              <a:t>testscore</a:t>
            </a:r>
            <a:r>
              <a:rPr lang="en-US" sz="1800" b="1" dirty="0">
                <a:solidFill>
                  <a:srgbClr val="FF0000"/>
                </a:solidFill>
              </a:rPr>
              <a:t> &gt;= 60)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'D';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else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    grade = 'F';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}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    </a:t>
            </a:r>
            <a:r>
              <a:rPr lang="en-US" sz="1800" b="1" dirty="0" err="1">
                <a:solidFill>
                  <a:srgbClr val="FF0000"/>
                </a:solidFill>
              </a:rPr>
              <a:t>cout</a:t>
            </a:r>
            <a:r>
              <a:rPr lang="en-US" sz="1800" b="1" dirty="0">
                <a:solidFill>
                  <a:srgbClr val="FF0000"/>
                </a:solidFill>
              </a:rPr>
              <a:t> &lt;&lt; "Grade = " &lt;&lt; grade &lt;&lt; </a:t>
            </a:r>
            <a:r>
              <a:rPr lang="en-US" sz="1800" b="1" dirty="0" err="1">
                <a:solidFill>
                  <a:srgbClr val="FF0000"/>
                </a:solidFill>
              </a:rPr>
              <a:t>endl</a:t>
            </a:r>
            <a:r>
              <a:rPr lang="en-US" sz="1800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80B911-28D5-42AA-AEBD-4F807A6B2E93}"/>
              </a:ext>
            </a:extLst>
          </p:cNvPr>
          <p:cNvSpPr txBox="1">
            <a:spLocks/>
          </p:cNvSpPr>
          <p:nvPr/>
        </p:nvSpPr>
        <p:spPr>
          <a:xfrm>
            <a:off x="236095" y="104931"/>
            <a:ext cx="11778520" cy="802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Branching (if conditions): Same in C and C++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6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5" y="1198810"/>
            <a:ext cx="5623810" cy="4721264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 err="1"/>
              <a:t>WhileLoop</a:t>
            </a:r>
            <a:r>
              <a:rPr lang="en-US" sz="1800" b="1" dirty="0"/>
              <a:t>: 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count = 1;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tot = 0;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while (count &lt; 11) {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tot += count;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count++;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A5DE756-51A6-45BE-9142-F16B073DD630}"/>
              </a:ext>
            </a:extLst>
          </p:cNvPr>
          <p:cNvSpPr txBox="1">
            <a:spLocks/>
          </p:cNvSpPr>
          <p:nvPr/>
        </p:nvSpPr>
        <p:spPr>
          <a:xfrm>
            <a:off x="6214046" y="1131355"/>
            <a:ext cx="5800569" cy="47212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/>
              <a:t>For Loop: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x=0;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for(int </a:t>
            </a:r>
            <a:r>
              <a:rPr lang="en-US" sz="1800" b="1" dirty="0" err="1">
                <a:solidFill>
                  <a:srgbClr val="FF0000"/>
                </a:solidFill>
              </a:rPr>
              <a:t>i</a:t>
            </a:r>
            <a:r>
              <a:rPr lang="en-US" sz="1800" b="1" dirty="0">
                <a:solidFill>
                  <a:srgbClr val="FF0000"/>
                </a:solidFill>
              </a:rPr>
              <a:t>=1; </a:t>
            </a:r>
            <a:r>
              <a:rPr lang="en-US" sz="1800" b="1" dirty="0" err="1">
                <a:solidFill>
                  <a:srgbClr val="FF0000"/>
                </a:solidFill>
              </a:rPr>
              <a:t>i</a:t>
            </a:r>
            <a:r>
              <a:rPr lang="en-US" sz="1800" b="1" dirty="0">
                <a:solidFill>
                  <a:srgbClr val="FF0000"/>
                </a:solidFill>
              </a:rPr>
              <a:t>&lt;11; </a:t>
            </a:r>
            <a:r>
              <a:rPr lang="en-US" sz="1800" b="1" dirty="0" err="1">
                <a:solidFill>
                  <a:srgbClr val="FF0000"/>
                </a:solidFill>
              </a:rPr>
              <a:t>i</a:t>
            </a:r>
            <a:r>
              <a:rPr lang="en-US" sz="1800" b="1" dirty="0">
                <a:solidFill>
                  <a:srgbClr val="FF0000"/>
                </a:solidFill>
              </a:rPr>
              <a:t>++) {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    x += </a:t>
            </a:r>
            <a:r>
              <a:rPr lang="en-US" sz="1800" b="1" dirty="0" err="1">
                <a:solidFill>
                  <a:srgbClr val="FF0000"/>
                </a:solidFill>
              </a:rPr>
              <a:t>i</a:t>
            </a:r>
            <a:r>
              <a:rPr lang="en-US" sz="1800" b="1" dirty="0">
                <a:solidFill>
                  <a:srgbClr val="FF0000"/>
                </a:solidFill>
              </a:rPr>
              <a:t>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}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x /=10;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//NOTE: you can skip any of the 3 conditions if defined elsewhere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80B911-28D5-42AA-AEBD-4F807A6B2E93}"/>
              </a:ext>
            </a:extLst>
          </p:cNvPr>
          <p:cNvSpPr txBox="1">
            <a:spLocks/>
          </p:cNvSpPr>
          <p:nvPr/>
        </p:nvSpPr>
        <p:spPr>
          <a:xfrm>
            <a:off x="236095" y="104931"/>
            <a:ext cx="11778520" cy="802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Loops: Same in C and C++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8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84A0-C70B-4AE9-93D6-D8F59F9C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094" y="1198810"/>
            <a:ext cx="5415198" cy="394281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c[5];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c[0]=100;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c[1]=200;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c[2]=300;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c[3]=400;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c[4]=500;</a:t>
            </a:r>
          </a:p>
          <a:p>
            <a:pPr marL="0" indent="0">
              <a:spcBef>
                <a:spcPts val="3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int a[5] = {3,2,4,1,7};</a:t>
            </a:r>
          </a:p>
          <a:p>
            <a:pPr marL="0" indent="0">
              <a:spcBef>
                <a:spcPts val="3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80B911-28D5-42AA-AEBD-4F807A6B2E93}"/>
              </a:ext>
            </a:extLst>
          </p:cNvPr>
          <p:cNvSpPr txBox="1">
            <a:spLocks/>
          </p:cNvSpPr>
          <p:nvPr/>
        </p:nvSpPr>
        <p:spPr>
          <a:xfrm>
            <a:off x="236095" y="104931"/>
            <a:ext cx="11778520" cy="8023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Array Basics*: Same in C and C++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FA074B-3DAB-4F7B-B2DE-395865609798}"/>
              </a:ext>
            </a:extLst>
          </p:cNvPr>
          <p:cNvSpPr txBox="1">
            <a:spLocks/>
          </p:cNvSpPr>
          <p:nvPr/>
        </p:nvSpPr>
        <p:spPr>
          <a:xfrm>
            <a:off x="5898629" y="1198810"/>
            <a:ext cx="6115985" cy="39428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Multidimensional: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	int </a:t>
            </a:r>
            <a:r>
              <a:rPr lang="en-US" sz="1800" b="1" dirty="0" err="1">
                <a:solidFill>
                  <a:srgbClr val="FF0000"/>
                </a:solidFill>
              </a:rPr>
              <a:t>marr</a:t>
            </a:r>
            <a:r>
              <a:rPr lang="en-US" sz="1800" b="1" dirty="0">
                <a:solidFill>
                  <a:srgbClr val="FF0000"/>
                </a:solidFill>
              </a:rPr>
              <a:t>[10][20]; 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sz="1800" b="1" dirty="0">
              <a:solidFill>
                <a:srgbClr val="FF0000"/>
              </a:solidFill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can do: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int marr2[4][3] = {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  {6,3,2},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  {8,1,3},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  {3,5,1},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           {7,8,9}     };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0EE359E-5C47-482F-8921-DBFEF7B2ABE8}"/>
              </a:ext>
            </a:extLst>
          </p:cNvPr>
          <p:cNvSpPr txBox="1">
            <a:spLocks/>
          </p:cNvSpPr>
          <p:nvPr/>
        </p:nvSpPr>
        <p:spPr>
          <a:xfrm>
            <a:off x="236095" y="5343993"/>
            <a:ext cx="11778520" cy="9693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*Note: We will be talking about dynamic arrays more later!</a:t>
            </a:r>
          </a:p>
        </p:txBody>
      </p:sp>
    </p:spTree>
    <p:extLst>
      <p:ext uri="{BB962C8B-B14F-4D97-AF65-F5344CB8AC3E}">
        <p14:creationId xmlns:p14="http://schemas.microsoft.com/office/powerpoint/2010/main" val="2116385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CCA8-32BC-49D0-9610-05D42F4BE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914" y="1819906"/>
            <a:ext cx="10240903" cy="1233488"/>
          </a:xfrm>
        </p:spPr>
        <p:txBody>
          <a:bodyPr/>
          <a:lstStyle/>
          <a:p>
            <a:r>
              <a:rPr lang="en-US"/>
              <a:t>C++: The </a:t>
            </a:r>
            <a:r>
              <a:rPr lang="en-US" dirty="0"/>
              <a:t>Basics Covered!</a:t>
            </a:r>
          </a:p>
        </p:txBody>
      </p:sp>
    </p:spTree>
    <p:extLst>
      <p:ext uri="{BB962C8B-B14F-4D97-AF65-F5344CB8AC3E}">
        <p14:creationId xmlns:p14="http://schemas.microsoft.com/office/powerpoint/2010/main" val="406441324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3965</TotalTime>
  <Words>750</Words>
  <Application>Microsoft Office PowerPoint</Application>
  <PresentationFormat>Widescreen</PresentationFormat>
  <Paragraphs>150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Avenir Next LT Pro Light</vt:lpstr>
      <vt:lpstr>Calibri</vt:lpstr>
      <vt:lpstr>Courier New</vt:lpstr>
      <vt:lpstr>GradientRiseVTI</vt:lpstr>
      <vt:lpstr>C++ Basics  (Mostly Review)</vt:lpstr>
      <vt:lpstr>PowerPoint Presentation</vt:lpstr>
      <vt:lpstr>PowerPoint Presentation</vt:lpstr>
      <vt:lpstr>Operators:</vt:lpstr>
      <vt:lpstr>PowerPoint Presentation</vt:lpstr>
      <vt:lpstr>PowerPoint Presentation</vt:lpstr>
      <vt:lpstr>PowerPoint Presentation</vt:lpstr>
      <vt:lpstr>PowerPoint Presentation</vt:lpstr>
      <vt:lpstr>C++: The Basics Covered!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11</cp:revision>
  <dcterms:created xsi:type="dcterms:W3CDTF">2020-07-10T22:50:37Z</dcterms:created>
  <dcterms:modified xsi:type="dcterms:W3CDTF">2020-08-31T13:39:39Z</dcterms:modified>
</cp:coreProperties>
</file>