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23" autoAdjust="0"/>
    <p:restoredTop sz="94660"/>
  </p:normalViewPr>
  <p:slideViewPr>
    <p:cSldViewPr snapToGrid="0">
      <p:cViewPr varScale="1">
        <p:scale>
          <a:sx n="82" d="100"/>
          <a:sy n="82" d="100"/>
        </p:scale>
        <p:origin x="41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66244-1331-4D0D-9996-8BA731EAE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BFBB26-A891-4DB2-886D-8A16F8225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4CCAB-C03D-4D35-AE3D-76E8B23F6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5133-FF24-4B5E-AB26-3876F7925154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63E0A-E1DC-471C-A38B-C7E600847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4DC1B-B226-4810-BC69-917FDD55E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E520-EFE5-4A27-AFD4-7D10AFBA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0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91F4-2B00-424C-A635-AFBE7E35C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881DF7-8A02-43C8-85C4-11A0208CA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F76D4-62CF-4647-833A-8F64DE135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5133-FF24-4B5E-AB26-3876F7925154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F8B68-CBCF-44EC-A9C1-E2D51627C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62176-5EE6-45BD-AED2-64DC6A4DA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E520-EFE5-4A27-AFD4-7D10AFBA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9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3AD71E-972E-4470-964F-3031FE5AE9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89BFE7-AAF4-4A94-A296-06F82E198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A910A-324B-4DCE-B6D9-9772985BE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5133-FF24-4B5E-AB26-3876F7925154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9061C-D9E6-43BD-A962-9C1B4F5BE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2DE6D-9B7A-4E90-88CC-12890967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E520-EFE5-4A27-AFD4-7D10AFBA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2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88AFD-15B4-40B5-92D9-06F47B24D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79579-3F77-4280-9076-E04DD6BD9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8850D-8E21-48A4-8D03-F51DD194E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5133-FF24-4B5E-AB26-3876F7925154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DAFB9-83CD-4F65-A168-999F6695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20D60-034D-4390-9A33-20BAC9F9D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E520-EFE5-4A27-AFD4-7D10AFBA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3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F0F03-A2A4-47BB-AF99-4B52C2923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1A090-1539-4FAC-BCDF-0E4D12DB3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4DE4F-C5D5-429D-AFD1-DD1DD7AD8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5133-FF24-4B5E-AB26-3876F7925154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6C94D-5B11-4EAC-B8E4-A22D10D48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E5323-FE87-4DCA-9C57-B3DDC7518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E520-EFE5-4A27-AFD4-7D10AFBA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5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D0F68-3FC6-4AE1-911F-9BA5DC7D0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6C23E-FFF6-4364-A869-3678C6FDEA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33723-C9B6-4236-BA71-6C790B69B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818C3-B09C-46D5-886B-D7C7B57B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5133-FF24-4B5E-AB26-3876F7925154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0BCEA7-0B31-4ED2-B9D3-199708D80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EF457-0BF1-467C-85D7-3EFAE12A6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E520-EFE5-4A27-AFD4-7D10AFBA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4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BDB30-8023-4815-ACA6-79AA42F68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AF322-085D-4108-AE75-1F5CE2543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63BF3D-B151-43C7-8C4F-5AEBBA569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A0A85C-BBDA-4DCA-975A-36ED8C701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678686-38A2-44E8-8202-F4420C42D7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2F8FAB-65CC-424A-AA25-5FD8CC283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5133-FF24-4B5E-AB26-3876F7925154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5A8ACE-A3C7-45D4-8595-442834AD5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03E070-6E64-4015-8E7E-C6AC43E8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E520-EFE5-4A27-AFD4-7D10AFBA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4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3376C-28C8-4CA4-8791-FB7E89805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B6D2B2-4A65-4D29-A629-63EAAF4DF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5133-FF24-4B5E-AB26-3876F7925154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7F6FB7-328A-46D5-BE14-66ED5BAE4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5B450E-4BD8-4E05-92E8-4C1F367E0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E520-EFE5-4A27-AFD4-7D10AFBA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F64454-0AC4-49E1-8A57-3ECD52682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5133-FF24-4B5E-AB26-3876F7925154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B07F29-FA1C-411D-BC30-56D1F4178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8AA53F-8F7D-46AF-ABD5-6C9C79DFF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E520-EFE5-4A27-AFD4-7D10AFBA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0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D954-089A-4EAE-BB35-F90AA081C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C3BF4-93E1-4EB8-980D-E592F5A42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EABD3C-CBDE-4E44-A685-1B7E526F1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FB1DB-FFD9-48C4-8FA7-3E03BEC36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5133-FF24-4B5E-AB26-3876F7925154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3A1F2-1929-4D7B-8849-73299D630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712CB-D3CD-4FEB-9382-D69C3724C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E520-EFE5-4A27-AFD4-7D10AFBA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53713-0D74-4701-BC13-31BC0C4F3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A5AB49-1BF9-4B01-9BAA-715902363C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50AC5-3691-4DE4-9BD6-00AFB5B44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B37FF9-999B-47A1-A629-484BDAC84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5133-FF24-4B5E-AB26-3876F7925154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2345C-D60D-4BAE-8755-1B7AF842C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510E8-EBDB-49F0-9ED6-689C8B56C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E520-EFE5-4A27-AFD4-7D10AFBA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3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6D5CA3-420A-4416-A7E1-378A3F4E8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C85A0-41B8-4EA6-B77E-B3DB2827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40055-011E-4C9C-926E-2493D1839F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A5133-FF24-4B5E-AB26-3876F7925154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03439-1C7C-45E6-992F-9CDD2B975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D4713-62B9-4161-A9E0-8E6C38CF68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2E520-EFE5-4A27-AFD4-7D10AFBA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4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1E97D4-3210-42AC-A642-9AC2F7FAF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2" y="4267832"/>
            <a:ext cx="4805996" cy="1401448"/>
          </a:xfrm>
        </p:spPr>
        <p:txBody>
          <a:bodyPr anchor="t">
            <a:normAutofit/>
          </a:bodyPr>
          <a:lstStyle/>
          <a:p>
            <a:pPr algn="l"/>
            <a:r>
              <a:rPr lang="en-US" sz="4400">
                <a:solidFill>
                  <a:srgbClr val="000000"/>
                </a:solidFill>
              </a:rPr>
              <a:t>First Program in C++!!!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334347-9AEC-4D45-BADB-C892A0AEFA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618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CISC220 </a:t>
            </a:r>
          </a:p>
        </p:txBody>
      </p:sp>
      <p:sp>
        <p:nvSpPr>
          <p:cNvPr id="81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95001EFF-E3FA-4962-A013-3FC02FCB7C7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9" r="1" b="2701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658099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0BA342-5119-41E4-B259-629EFB12EC5B}"/>
              </a:ext>
            </a:extLst>
          </p:cNvPr>
          <p:cNvSpPr txBox="1"/>
          <p:nvPr/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!!!Hello World!!!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1707" y="319089"/>
            <a:ext cx="7283460" cy="6219824"/>
          </a:xfr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900" dirty="0"/>
              <a:t>#</a:t>
            </a:r>
            <a:r>
              <a:rPr lang="en-US" sz="15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#include &lt;iostream&gt;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using namespace std;</a:t>
            </a:r>
          </a:p>
          <a:p>
            <a:pPr marL="0" indent="0">
              <a:spcBef>
                <a:spcPts val="0"/>
              </a:spcBef>
              <a:buNone/>
            </a:pPr>
            <a:endParaRPr lang="en-US" sz="1500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500" dirty="0" err="1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15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&lt;&lt; "!!!Hello World!!!" &lt;&lt; </a:t>
            </a:r>
            <a:r>
              <a:rPr lang="en-US" sz="1500" dirty="0" err="1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sz="15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prints !!!Hello World!!!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return 0;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 //main</a:t>
            </a:r>
          </a:p>
          <a:p>
            <a:pPr marL="0" indent="0">
              <a:spcBef>
                <a:spcPts val="0"/>
              </a:spcBef>
              <a:buNone/>
            </a:pPr>
            <a:endParaRPr lang="en-US" sz="15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500" b="1" dirty="0">
                <a:solidFill>
                  <a:srgbClr val="FFFF00"/>
                </a:solidFill>
              </a:rPr>
              <a:t>#include &lt;iostream&gt; </a:t>
            </a:r>
          </a:p>
          <a:p>
            <a:pPr lvl="1">
              <a:spcBef>
                <a:spcPts val="0"/>
              </a:spcBef>
            </a:pPr>
            <a:r>
              <a:rPr lang="en-US" sz="1500" dirty="0">
                <a:solidFill>
                  <a:srgbClr val="FFFF00"/>
                </a:solidFill>
              </a:rPr>
              <a:t>#</a:t>
            </a:r>
            <a:r>
              <a:rPr lang="en-US" sz="1500" dirty="0">
                <a:solidFill>
                  <a:schemeClr val="bg1"/>
                </a:solidFill>
              </a:rPr>
              <a:t> means do first (before you compile the rest of the code)</a:t>
            </a:r>
          </a:p>
          <a:p>
            <a:pPr lvl="1">
              <a:spcBef>
                <a:spcPts val="0"/>
              </a:spcBef>
            </a:pPr>
            <a:r>
              <a:rPr lang="en-US" sz="1500" dirty="0">
                <a:solidFill>
                  <a:schemeClr val="bg1"/>
                </a:solidFill>
              </a:rPr>
              <a:t>include means include this library or header in your program</a:t>
            </a:r>
          </a:p>
          <a:p>
            <a:pPr lvl="1">
              <a:spcBef>
                <a:spcPts val="0"/>
              </a:spcBef>
            </a:pPr>
            <a:r>
              <a:rPr lang="en-US" sz="1500" dirty="0">
                <a:solidFill>
                  <a:schemeClr val="bg1"/>
                </a:solidFill>
              </a:rPr>
              <a:t>iostream – a library with input and output functions (</a:t>
            </a:r>
            <a:r>
              <a:rPr lang="en-US" sz="1500" dirty="0" err="1">
                <a:solidFill>
                  <a:schemeClr val="bg1"/>
                </a:solidFill>
              </a:rPr>
              <a:t>cin</a:t>
            </a:r>
            <a:r>
              <a:rPr lang="en-US" sz="1500" dirty="0">
                <a:solidFill>
                  <a:schemeClr val="bg1"/>
                </a:solidFill>
              </a:rPr>
              <a:t>, </a:t>
            </a:r>
            <a:r>
              <a:rPr lang="en-US" sz="1500" dirty="0" err="1">
                <a:solidFill>
                  <a:schemeClr val="bg1"/>
                </a:solidFill>
              </a:rPr>
              <a:t>cout</a:t>
            </a:r>
            <a:r>
              <a:rPr lang="en-US" sz="1500" dirty="0">
                <a:solidFill>
                  <a:schemeClr val="bg1"/>
                </a:solidFill>
              </a:rPr>
              <a:t>)</a:t>
            </a:r>
          </a:p>
          <a:p>
            <a:pPr>
              <a:spcBef>
                <a:spcPts val="200"/>
              </a:spcBef>
            </a:pPr>
            <a:r>
              <a:rPr lang="en-US" sz="1500" b="1" dirty="0">
                <a:solidFill>
                  <a:srgbClr val="FFFF00"/>
                </a:solidFill>
              </a:rPr>
              <a:t>using namespace std</a:t>
            </a:r>
          </a:p>
          <a:p>
            <a:pPr lvl="1">
              <a:spcBef>
                <a:spcPts val="0"/>
              </a:spcBef>
            </a:pPr>
            <a:r>
              <a:rPr lang="en-US" sz="1500" dirty="0">
                <a:solidFill>
                  <a:schemeClr val="bg1"/>
                </a:solidFill>
              </a:rPr>
              <a:t>means we don’t have to specify the std first.  </a:t>
            </a:r>
          </a:p>
          <a:p>
            <a:pPr lvl="1">
              <a:spcBef>
                <a:spcPts val="0"/>
              </a:spcBef>
            </a:pPr>
            <a:r>
              <a:rPr lang="en-US" sz="1500" dirty="0">
                <a:solidFill>
                  <a:schemeClr val="bg1"/>
                </a:solidFill>
              </a:rPr>
              <a:t>E.g., If we didn’t say “using namespace std”, we’d have to specify std::</a:t>
            </a:r>
            <a:r>
              <a:rPr lang="en-US" sz="1500" dirty="0" err="1">
                <a:solidFill>
                  <a:schemeClr val="bg1"/>
                </a:solidFill>
              </a:rPr>
              <a:t>cout</a:t>
            </a:r>
            <a:r>
              <a:rPr lang="en-US" sz="1500" dirty="0">
                <a:solidFill>
                  <a:schemeClr val="bg1"/>
                </a:solidFill>
              </a:rPr>
              <a:t> instead of just </a:t>
            </a:r>
            <a:r>
              <a:rPr lang="en-US" sz="1500" dirty="0" err="1">
                <a:solidFill>
                  <a:schemeClr val="bg1"/>
                </a:solidFill>
              </a:rPr>
              <a:t>cout</a:t>
            </a:r>
            <a:endParaRPr lang="en-US" sz="1500" dirty="0">
              <a:solidFill>
                <a:schemeClr val="bg1"/>
              </a:solidFill>
            </a:endParaRPr>
          </a:p>
          <a:p>
            <a:pPr>
              <a:spcBef>
                <a:spcPts val="200"/>
              </a:spcBef>
            </a:pPr>
            <a:r>
              <a:rPr lang="en-US" sz="1500" b="1" dirty="0">
                <a:solidFill>
                  <a:srgbClr val="FFFF00"/>
                </a:solidFill>
              </a:rPr>
              <a:t>int main() { </a:t>
            </a:r>
          </a:p>
          <a:p>
            <a:pPr lvl="1">
              <a:spcBef>
                <a:spcPts val="0"/>
              </a:spcBef>
            </a:pPr>
            <a:r>
              <a:rPr lang="en-US" sz="1500" dirty="0">
                <a:solidFill>
                  <a:schemeClr val="bg1"/>
                </a:solidFill>
              </a:rPr>
              <a:t>Every C++ (and C) program must have a main function.  </a:t>
            </a:r>
          </a:p>
          <a:p>
            <a:pPr lvl="1">
              <a:spcBef>
                <a:spcPts val="0"/>
              </a:spcBef>
            </a:pPr>
            <a:r>
              <a:rPr lang="en-US" sz="1500" dirty="0">
                <a:solidFill>
                  <a:schemeClr val="bg1"/>
                </a:solidFill>
              </a:rPr>
              <a:t>This function is run first and automatically.  </a:t>
            </a:r>
          </a:p>
          <a:p>
            <a:pPr lvl="1">
              <a:spcBef>
                <a:spcPts val="0"/>
              </a:spcBef>
            </a:pPr>
            <a:r>
              <a:rPr lang="en-US" sz="1500" dirty="0">
                <a:solidFill>
                  <a:schemeClr val="bg1"/>
                </a:solidFill>
              </a:rPr>
              <a:t>Like base camp. It’s where you start, where you come back to, and where you end.</a:t>
            </a:r>
          </a:p>
          <a:p>
            <a:pPr>
              <a:spcBef>
                <a:spcPts val="200"/>
              </a:spcBef>
            </a:pPr>
            <a:r>
              <a:rPr lang="en-US" sz="1500" b="1" dirty="0" err="1">
                <a:solidFill>
                  <a:srgbClr val="FFFF00"/>
                </a:solidFill>
              </a:rPr>
              <a:t>cout</a:t>
            </a:r>
            <a:r>
              <a:rPr lang="en-US" sz="1500" b="1" dirty="0">
                <a:solidFill>
                  <a:srgbClr val="FFFF00"/>
                </a:solidFill>
              </a:rPr>
              <a:t> &lt;&lt; “!!!Hello World!!!” &lt;&lt; </a:t>
            </a:r>
            <a:r>
              <a:rPr lang="en-US" sz="1500" b="1" dirty="0" err="1">
                <a:solidFill>
                  <a:srgbClr val="FFFF00"/>
                </a:solidFill>
              </a:rPr>
              <a:t>endl</a:t>
            </a:r>
            <a:r>
              <a:rPr lang="en-US" sz="1500" b="1" dirty="0">
                <a:solidFill>
                  <a:srgbClr val="FFFF00"/>
                </a:solidFill>
              </a:rPr>
              <a:t>; </a:t>
            </a:r>
            <a:r>
              <a:rPr lang="en-US" sz="15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// prints !!!Hello World!!!</a:t>
            </a:r>
          </a:p>
          <a:p>
            <a:pPr lvl="1">
              <a:spcBef>
                <a:spcPts val="0"/>
              </a:spcBef>
            </a:pPr>
            <a:r>
              <a:rPr lang="en-US" sz="1500" dirty="0" err="1">
                <a:solidFill>
                  <a:srgbClr val="FFFF00"/>
                </a:solidFill>
              </a:rPr>
              <a:t>cout</a:t>
            </a:r>
            <a:r>
              <a:rPr lang="en-US" sz="1500" dirty="0">
                <a:solidFill>
                  <a:schemeClr val="bg1"/>
                </a:solidFill>
              </a:rPr>
              <a:t>: character out. You’re piping characters into </a:t>
            </a:r>
            <a:r>
              <a:rPr lang="en-US" sz="1500" dirty="0" err="1">
                <a:solidFill>
                  <a:schemeClr val="bg1"/>
                </a:solidFill>
              </a:rPr>
              <a:t>cout</a:t>
            </a:r>
            <a:r>
              <a:rPr lang="en-US" sz="1500" dirty="0">
                <a:solidFill>
                  <a:schemeClr val="bg1"/>
                </a:solidFill>
              </a:rPr>
              <a:t> and they get printed, usually to the console </a:t>
            </a:r>
            <a:br>
              <a:rPr lang="en-US" sz="1500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window</a:t>
            </a:r>
          </a:p>
          <a:p>
            <a:pPr lvl="1">
              <a:spcBef>
                <a:spcPts val="0"/>
              </a:spcBef>
            </a:pPr>
            <a:r>
              <a:rPr lang="en-US" sz="1500" dirty="0" err="1">
                <a:solidFill>
                  <a:srgbClr val="FFFF00"/>
                </a:solidFill>
              </a:rPr>
              <a:t>endl</a:t>
            </a:r>
            <a:r>
              <a:rPr lang="en-US" sz="1500" dirty="0">
                <a:solidFill>
                  <a:schemeClr val="bg1"/>
                </a:solidFill>
              </a:rPr>
              <a:t>: new line. It also flushes out the buffer.</a:t>
            </a:r>
          </a:p>
          <a:p>
            <a:pPr lvl="1">
              <a:spcBef>
                <a:spcPts val="0"/>
              </a:spcBef>
            </a:pPr>
            <a:r>
              <a:rPr lang="en-US" sz="15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//</a:t>
            </a:r>
            <a:r>
              <a:rPr lang="en-US" sz="1500" dirty="0">
                <a:solidFill>
                  <a:schemeClr val="bg1"/>
                </a:solidFill>
              </a:rPr>
              <a:t> comments. </a:t>
            </a:r>
          </a:p>
          <a:p>
            <a:pPr lvl="1">
              <a:spcBef>
                <a:spcPts val="0"/>
              </a:spcBef>
            </a:pPr>
            <a:r>
              <a:rPr lang="en-US" sz="1500" dirty="0">
                <a:solidFill>
                  <a:schemeClr val="bg1"/>
                </a:solidFill>
              </a:rPr>
              <a:t>Note that every line of code ends with a </a:t>
            </a:r>
            <a:r>
              <a:rPr lang="en-US" sz="1500" b="1" dirty="0">
                <a:solidFill>
                  <a:schemeClr val="bg1"/>
                </a:solidFill>
              </a:rPr>
              <a:t>;</a:t>
            </a:r>
          </a:p>
          <a:p>
            <a:pPr>
              <a:spcBef>
                <a:spcPts val="200"/>
              </a:spcBef>
            </a:pPr>
            <a:r>
              <a:rPr lang="en-US" sz="1500" b="1" dirty="0">
                <a:solidFill>
                  <a:srgbClr val="FFFF00"/>
                </a:solidFill>
              </a:rPr>
              <a:t>return 0;</a:t>
            </a:r>
            <a:endParaRPr lang="en-US" sz="1500" dirty="0">
              <a:solidFill>
                <a:srgbClr val="FFFF00"/>
              </a:solidFill>
            </a:endParaRPr>
          </a:p>
        </p:txBody>
      </p:sp>
      <p:sp>
        <p:nvSpPr>
          <p:cNvPr id="18" name="Arc 2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19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236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Consolas</vt:lpstr>
      <vt:lpstr>Office Theme</vt:lpstr>
      <vt:lpstr>First Program in C++!!!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Program in C++!!!</dc:title>
  <dc:creator>Yarrington, Debra</dc:creator>
  <cp:lastModifiedBy>Yarrington, Debra</cp:lastModifiedBy>
  <cp:revision>8</cp:revision>
  <dcterms:created xsi:type="dcterms:W3CDTF">2020-07-10T19:06:39Z</dcterms:created>
  <dcterms:modified xsi:type="dcterms:W3CDTF">2021-02-15T04:35:57Z</dcterms:modified>
</cp:coreProperties>
</file>