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7C7B"/>
    <a:srgbClr val="172A25"/>
    <a:srgbClr val="172723"/>
    <a:srgbClr val="656F6E"/>
    <a:srgbClr val="646E6D"/>
    <a:srgbClr val="3C3324"/>
    <a:srgbClr val="1E5434"/>
    <a:srgbClr val="50637F"/>
    <a:srgbClr val="1D2B21"/>
    <a:srgbClr val="37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1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1818-E75A-458F-AC5B-0E9A2C76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448056"/>
            <a:ext cx="11292840" cy="3401568"/>
          </a:xfrm>
        </p:spPr>
        <p:txBody>
          <a:bodyPr anchor="b">
            <a:normAutofit/>
          </a:bodyPr>
          <a:lstStyle>
            <a:lvl1pPr algn="l"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E64DE-978B-4F95-BB3C-D027D80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CC717-08C5-4F3E-B8AA-BA93C8755982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6B5700-AA45-4E20-8BE5-2762041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5B7199-CC00-4D38-8B48-F8A53911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6BC76EC-3453-4CE0-A71D-BD219407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Friday, January 14,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50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33FC-38A1-463C-BF3D-0D99784E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D076A-A004-4560-A43B-028624E20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8056" y="1956816"/>
            <a:ext cx="11301984" cy="3995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BA60-9309-4F2A-9FA9-305C4AFB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3CF612A-4CB0-4F57-9A87-F049CECB184D}" type="datetime2">
              <a:rPr lang="en-US" smtClean="0"/>
              <a:t>Friday, January 14,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F451-928F-4E55-8A76-111D0E21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C161-BA80-4E93-AEB1-B61E38C0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99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44E3E-5EFE-4FCB-86A2-5E20CC652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232136" y="448056"/>
            <a:ext cx="1581912" cy="5504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5005E-2E0C-4200-BF29-1135A35EE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8912" y="438912"/>
            <a:ext cx="9436608" cy="5504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BBED-3B21-4271-BC0F-BBA258B5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F397F40-C8F7-4897-A6B8-241042F913A9}" type="datetime2">
              <a:rPr lang="en-US" smtClean="0"/>
              <a:t>Friday, January 14,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CED5-56F3-4943-8143-918F7A86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87180-7248-4741-8E3B-9AAFB414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5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7685-BDD9-488F-B082-33592E0F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B5FF-7FB5-4B8A-BF1C-48765D40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735200"/>
            <a:ext cx="11293200" cy="3783013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A03860-F8F0-4186-B5D0-72C935B2C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B9D802-9E36-42DA-B6CA-6C937CBE8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27B5A7-BF66-4C50-9DAD-A2407031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Friday, January 14,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20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2B8D-DB20-44D1-84BC-F7668591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48056"/>
            <a:ext cx="11311128" cy="3401568"/>
          </a:xfrm>
        </p:spPr>
        <p:txBody>
          <a:bodyPr anchor="b">
            <a:norm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4C298-618E-4642-8F2B-8DD253ED5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ECD5-2EEA-457B-9C93-36F8AF36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10EDCA73-0A86-4195-A787-75037827079D}" type="datetime2">
              <a:rPr lang="en-US" smtClean="0"/>
              <a:t>Friday, January 14,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15D4-F172-4025-9290-C8F5D41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6CD73-9984-4E1D-BD74-37115C1F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9FAD47-5E44-4EE5-A422-A77593F8F3A3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85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4E41-AB27-418C-AA9E-8F863DDE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E10A-E18D-4122-A71B-0A22F695E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1735200"/>
            <a:ext cx="5431536" cy="4214750"/>
          </a:xfrm>
        </p:spPr>
        <p:txBody>
          <a:bodyPr/>
          <a:lstStyle>
            <a:lvl1pPr marL="450000">
              <a:defRPr/>
            </a:lvl1pPr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25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980D-2720-431B-88C8-4D837023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735200"/>
            <a:ext cx="5431536" cy="4214750"/>
          </a:xfrm>
        </p:spPr>
        <p:txBody>
          <a:bodyPr/>
          <a:lstStyle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43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EB211-F6F7-4C53-B25F-F1EBF7A8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3C75374-B296-498E-A935-80631EA9020D}" type="datetime2">
              <a:rPr lang="en-US" smtClean="0"/>
              <a:t>Friday, January 14,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830D-482E-415E-B855-D561B94B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FB2AC-9F49-4D35-8C5E-ECECC6B1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09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5D59-DC0A-4295-8714-902B54B9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114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33E2-E7AE-4E37-9DF1-69697E45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E79D5-E651-4B82-AFAA-DE6E16AC3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91196-F771-42C3-A726-A4ECF561F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360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6BA18-D373-4B5F-B812-5D5E4C237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9360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5D0EB-9F99-4C95-ADA6-AC6B493C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B098B728-214A-4ABC-8432-5B3A5A66A987}" type="datetime2">
              <a:rPr lang="en-US" smtClean="0"/>
              <a:t>Friday, January 14, 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B69A9-1E48-4683-8873-D888C39E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E419C-3010-4562-BA4B-ECBC2DBE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8066-A255-4886-A4B0-2AC829A7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5559552"/>
          </a:xfrm>
        </p:spPr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8D80A-6560-46E3-AF30-9CEC54E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015F02D0-6806-43AF-9888-2359BF40C204}" type="datetime2">
              <a:rPr lang="en-US" smtClean="0"/>
              <a:t>Friday, January 14,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3C2-FB1E-46F5-8CFB-93B9DB80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2120-410F-4382-81AB-37F161F7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74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02222-E41B-48E7-BF06-5C5509D6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EE14D2D-B1AF-4197-82D6-FC1F8BD05681}" type="datetime2">
              <a:rPr lang="en-US" smtClean="0"/>
              <a:t>Friday, January 14,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636E3-B721-46E8-882F-C123530F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C1178-3E0E-449A-B799-009C04C0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0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3392-4FF4-4922-A14E-8AA23A9B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B38E-5055-4C9B-9A3B-A7B3A48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832" y="393192"/>
            <a:ext cx="7379208" cy="5559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C2DB-2ED3-408C-BFF2-F413C9D8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3550"/>
            <a:ext cx="3447288" cy="421919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4FDF-3000-4B2C-AC88-8CE34D68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98771CEB-9838-4245-91B8-EFBAFE2D8B44}" type="datetime2">
              <a:rPr lang="en-US" smtClean="0"/>
              <a:t>Friday, January 14,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0B7F4-5B8C-49BD-9BDA-FCBD13E2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2BC00-0803-4A53-8657-91CE0DB8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9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2A98-C272-40D9-B75A-77A3D58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50DAC-9AC3-4A9A-91B7-6C95E4362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0832" y="441324"/>
            <a:ext cx="7373112" cy="5511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21B04-C243-49A9-B5D3-483379290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5200"/>
            <a:ext cx="3447288" cy="42147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949C-DD35-44F6-B45A-35134D7E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1D3F6BF-A585-41F8-88DF-7E5D069F892A}" type="datetime2">
              <a:rPr lang="en-US" smtClean="0"/>
              <a:t>Friday, January 14,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70102-4B8E-4FEC-9BB7-97FDC1EA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93AF-08A9-4388-A9B8-174D5395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5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DBCE8-F60C-4E3A-83C0-BDE8DD2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1984" cy="1141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C57F-72F2-48BC-B1EE-1F2C615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33550"/>
            <a:ext cx="11293200" cy="37830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BC45-A4BC-4EE5-82B1-8BC79122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1300-1995-409E-B058-59180872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9030E9-7F3B-403F-96B2-7C2C627C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Friday, January 14,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525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0000" indent="-448056" algn="l" defTabSz="914400" rtl="0" eaLnBrk="1" latinLnBrk="0" hangingPunct="1">
        <a:lnSpc>
          <a:spcPct val="140000"/>
        </a:lnSpc>
        <a:spcBef>
          <a:spcPts val="10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1pPr>
      <a:lvl2pPr marL="9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2pPr>
      <a:lvl3pPr marL="13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3pPr>
      <a:lvl4pPr marL="18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4pPr>
      <a:lvl5pPr marL="22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2E5B6AE-5EFE-45F0-A2AE-ED771CA3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8C7ED-DE84-4E70-A837-31D04218A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5" y="655200"/>
            <a:ext cx="5432045" cy="1969200"/>
          </a:xfrm>
        </p:spPr>
        <p:txBody>
          <a:bodyPr anchor="b">
            <a:normAutofit/>
          </a:bodyPr>
          <a:lstStyle/>
          <a:p>
            <a:r>
              <a:rPr lang="en-US"/>
              <a:t>Matrices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A76C85-3FB0-451B-ADF4-DDD1ABF3A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5" y="2624400"/>
            <a:ext cx="5432045" cy="332645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600" dirty="0"/>
              <a:t>Arrays of Arrays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(And, yes, you can have: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 arrays of arrays of arrays, and 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arrays of arrays of arrays of arrays, and 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arrays of arrays of arrays of arrays of arrays, and….)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55B435-D9F3-4A31-B89E-36741390D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450000"/>
            <a:ext cx="5432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ED896B54-0FA3-45E9-91E9-2550721EF9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2150"/>
          <a:stretch/>
        </p:blipFill>
        <p:spPr>
          <a:xfrm>
            <a:off x="6311900" y="10"/>
            <a:ext cx="58801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04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D86DADD-940E-4CC1-AF60-0D36FB29B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4070D-CAFA-4BCE-87E2-D18277F7C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5432044" cy="860400"/>
          </a:xfrm>
        </p:spPr>
        <p:txBody>
          <a:bodyPr anchor="b">
            <a:normAutofit/>
          </a:bodyPr>
          <a:lstStyle/>
          <a:p>
            <a:r>
              <a:rPr lang="en-US" sz="3600" b="1" dirty="0"/>
              <a:t>Arrays (review):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54346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498D-D0E3-4D47-A036-BC4AC21AA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944000"/>
            <a:ext cx="5432044" cy="400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US" sz="17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A data structure (yep!! Your first  data structure!)</a:t>
            </a:r>
          </a:p>
          <a:p>
            <a:pPr>
              <a:lnSpc>
                <a:spcPct val="130000"/>
              </a:lnSpc>
            </a:pPr>
            <a:r>
              <a:rPr lang="en-US" sz="17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Characteristics:</a:t>
            </a:r>
          </a:p>
          <a:p>
            <a:pPr lvl="1">
              <a:lnSpc>
                <a:spcPct val="130000"/>
              </a:lnSpc>
            </a:pPr>
            <a:r>
              <a:rPr lang="en-US" sz="1700" dirty="0">
                <a:solidFill>
                  <a:srgbClr val="FFC000"/>
                </a:solidFill>
              </a:rPr>
              <a:t>Sequential </a:t>
            </a:r>
            <a:r>
              <a:rPr lang="en-US" sz="17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(one item after another one)</a:t>
            </a:r>
          </a:p>
          <a:p>
            <a:pPr lvl="2">
              <a:lnSpc>
                <a:spcPct val="130000"/>
              </a:lnSpc>
            </a:pPr>
            <a:r>
              <a:rPr lang="en-US" sz="17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So there’s an order to the items – a first one, a second one, a third one, etc.</a:t>
            </a:r>
          </a:p>
          <a:p>
            <a:pPr lvl="1">
              <a:lnSpc>
                <a:spcPct val="130000"/>
              </a:lnSpc>
            </a:pPr>
            <a:r>
              <a:rPr lang="en-US" sz="17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It consists of </a:t>
            </a:r>
            <a:r>
              <a:rPr lang="en-US" sz="1700" dirty="0">
                <a:solidFill>
                  <a:srgbClr val="FFC000"/>
                </a:solidFill>
              </a:rPr>
              <a:t>one type </a:t>
            </a:r>
          </a:p>
          <a:p>
            <a:pPr lvl="2">
              <a:lnSpc>
                <a:spcPct val="130000"/>
              </a:lnSpc>
            </a:pPr>
            <a:r>
              <a:rPr lang="en-US" sz="17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So all the items are </a:t>
            </a:r>
            <a:r>
              <a:rPr lang="en-US" sz="17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ints</a:t>
            </a:r>
            <a:r>
              <a:rPr lang="en-US" sz="17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, or all are strings, or all are floats, or all are Boolean values, etc.</a:t>
            </a:r>
          </a:p>
          <a:p>
            <a:pPr lvl="1">
              <a:lnSpc>
                <a:spcPct val="130000"/>
              </a:lnSpc>
            </a:pPr>
            <a:r>
              <a:rPr lang="en-US" sz="1700" dirty="0">
                <a:solidFill>
                  <a:srgbClr val="FFC000"/>
                </a:solidFill>
              </a:rPr>
              <a:t>It has a size </a:t>
            </a:r>
            <a:r>
              <a:rPr lang="en-US" sz="17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(i.e., it has a specific number of items)</a:t>
            </a:r>
          </a:p>
          <a:p>
            <a:pPr lvl="1">
              <a:lnSpc>
                <a:spcPct val="130000"/>
              </a:lnSpc>
            </a:pPr>
            <a:r>
              <a:rPr lang="en-US" sz="17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To create: </a:t>
            </a:r>
            <a:r>
              <a:rPr lang="en-US" sz="1700" dirty="0">
                <a:solidFill>
                  <a:srgbClr val="FFFF00"/>
                </a:solidFill>
              </a:rPr>
              <a:t>int </a:t>
            </a:r>
            <a:r>
              <a:rPr lang="en-US" sz="1700" dirty="0" err="1">
                <a:solidFill>
                  <a:srgbClr val="FFFF00"/>
                </a:solidFill>
              </a:rPr>
              <a:t>arr_var</a:t>
            </a:r>
            <a:r>
              <a:rPr lang="en-US" sz="1700" dirty="0">
                <a:solidFill>
                  <a:srgbClr val="FFFF00"/>
                </a:solidFill>
              </a:rPr>
              <a:t>[10];</a:t>
            </a:r>
          </a:p>
          <a:p>
            <a:pPr lvl="1">
              <a:lnSpc>
                <a:spcPct val="130000"/>
              </a:lnSpc>
            </a:pPr>
            <a:r>
              <a:rPr lang="en-US" sz="17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To put a value in: </a:t>
            </a:r>
            <a:r>
              <a:rPr lang="en-US" sz="1700" dirty="0" err="1">
                <a:solidFill>
                  <a:srgbClr val="FFFF00"/>
                </a:solidFill>
              </a:rPr>
              <a:t>arr_var</a:t>
            </a:r>
            <a:r>
              <a:rPr lang="en-US" sz="1700" dirty="0">
                <a:solidFill>
                  <a:srgbClr val="FFFF00"/>
                </a:solidFill>
              </a:rPr>
              <a:t>[8] = 32;</a:t>
            </a: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05AE6C75-23EA-400E-A8E8-99098FDA5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308" y="1802870"/>
            <a:ext cx="5441280" cy="2802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B64D92-98B8-4D07-918E-0DB45E886676}"/>
              </a:ext>
            </a:extLst>
          </p:cNvPr>
          <p:cNvSpPr txBox="1"/>
          <p:nvPr/>
        </p:nvSpPr>
        <p:spPr>
          <a:xfrm>
            <a:off x="9843923" y="3203999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32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8E04A1-47CD-4CD4-8342-CDEC9B07B161}"/>
              </a:ext>
            </a:extLst>
          </p:cNvPr>
          <p:cNvCxnSpPr/>
          <p:nvPr/>
        </p:nvCxnSpPr>
        <p:spPr>
          <a:xfrm flipV="1">
            <a:off x="4176215" y="3598460"/>
            <a:ext cx="5795749" cy="2006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015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E99AC95-9FC1-42BD-A490-2EDBABE7C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568660-F2AF-4D8A-BBF6-2E7835F0C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7380000" cy="860400"/>
          </a:xfrm>
        </p:spPr>
        <p:txBody>
          <a:bodyPr anchor="b">
            <a:normAutofit/>
          </a:bodyPr>
          <a:lstStyle/>
          <a:p>
            <a:r>
              <a:rPr lang="en-US" sz="3600" b="1" dirty="0"/>
              <a:t>Array of Arrays: Matrix!!!</a:t>
            </a:r>
            <a:br>
              <a:rPr lang="en-US" sz="3000" b="1" dirty="0"/>
            </a:br>
            <a:r>
              <a:rPr lang="en-US" sz="2000" b="1" dirty="0"/>
              <a:t>(Did not get those movies…)</a:t>
            </a:r>
            <a:endParaRPr lang="en-US" sz="3000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73836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E7F7097-919D-4AF8-9926-D74A834E7B2C}"/>
              </a:ext>
            </a:extLst>
          </p:cNvPr>
          <p:cNvSpPr/>
          <p:nvPr/>
        </p:nvSpPr>
        <p:spPr>
          <a:xfrm>
            <a:off x="238299" y="1496291"/>
            <a:ext cx="11781906" cy="512618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CDF92-D3B9-48D2-A960-C19BCC5FE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943999"/>
            <a:ext cx="7559871" cy="45252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You can create an array of arrays!</a:t>
            </a:r>
          </a:p>
          <a:p>
            <a:r>
              <a:rPr lang="en-US" dirty="0">
                <a:solidFill>
                  <a:schemeClr val="tx1"/>
                </a:solidFill>
              </a:rPr>
              <a:t>E.g., </a:t>
            </a:r>
            <a:r>
              <a:rPr lang="en-US" dirty="0">
                <a:solidFill>
                  <a:srgbClr val="FFFF00"/>
                </a:solidFill>
              </a:rPr>
              <a:t>int </a:t>
            </a:r>
            <a:r>
              <a:rPr lang="en-US" dirty="0" err="1">
                <a:solidFill>
                  <a:srgbClr val="FFFF00"/>
                </a:solidFill>
              </a:rPr>
              <a:t>mat_var</a:t>
            </a:r>
            <a:r>
              <a:rPr lang="en-US" dirty="0">
                <a:solidFill>
                  <a:srgbClr val="FFFF00"/>
                </a:solidFill>
              </a:rPr>
              <a:t>[3][5];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This creates </a:t>
            </a:r>
            <a:r>
              <a:rPr lang="en-US" dirty="0">
                <a:solidFill>
                  <a:srgbClr val="FFC000"/>
                </a:solidFill>
              </a:rPr>
              <a:t>3 arrays, each 5 </a:t>
            </a:r>
            <a:r>
              <a:rPr lang="en-US" dirty="0" err="1">
                <a:solidFill>
                  <a:srgbClr val="FFC000"/>
                </a:solidFill>
              </a:rPr>
              <a:t>ints</a:t>
            </a:r>
            <a:r>
              <a:rPr lang="en-US" dirty="0">
                <a:solidFill>
                  <a:srgbClr val="FFC000"/>
                </a:solidFill>
              </a:rPr>
              <a:t> in length</a:t>
            </a:r>
            <a:r>
              <a:rPr lang="en-US" dirty="0">
                <a:solidFill>
                  <a:schemeClr val="tx1"/>
                </a:solidFill>
              </a:rPr>
              <a:t>.  (See pic, right)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Yes, the first number is the number of rows and the second is, in essence the number of columns. (counter-intuitive)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Yes, you COULD have each of the rows have different column length (we’re not dealing with that yet)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No, the arrays can’t be of different types.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That’s python.  We’re not python.  </a:t>
            </a:r>
          </a:p>
          <a:p>
            <a:pPr lvl="1"/>
            <a:endParaRPr lang="en-US" dirty="0"/>
          </a:p>
        </p:txBody>
      </p:sp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57148E1E-8D99-4C2A-97E0-4B6419DDC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35" y="1765596"/>
            <a:ext cx="3492000" cy="3220400"/>
          </a:xfrm>
          <a:prstGeom prst="rect">
            <a:avLst/>
          </a:prstGeom>
        </p:spPr>
      </p:pic>
      <p:pic>
        <p:nvPicPr>
          <p:cNvPr id="7" name="Graphic 6" descr="Snake with solid fill">
            <a:extLst>
              <a:ext uri="{FF2B5EF4-FFF2-40B4-BE49-F238E27FC236}">
                <a16:creationId xmlns:a16="http://schemas.microsoft.com/office/drawing/2014/main" id="{3F4F6AD4-AB06-467B-AF4E-B4C338405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29695" y="545524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62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364B027D-E6EE-4545-9E70-7308C62CB67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0" y="1"/>
            <a:ext cx="12209199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E3D921-7DAB-484F-9075-D5D0365BE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84" y="156741"/>
            <a:ext cx="11301984" cy="1141200"/>
          </a:xfrm>
        </p:spPr>
        <p:txBody>
          <a:bodyPr>
            <a:normAutofit/>
          </a:bodyPr>
          <a:lstStyle/>
          <a:p>
            <a:r>
              <a:rPr lang="en-US" sz="3600" b="1" dirty="0"/>
              <a:t>Adding values to a matrix: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D0DB8F-24ED-446B-BF09-45E6F03D0B86}"/>
              </a:ext>
            </a:extLst>
          </p:cNvPr>
          <p:cNvSpPr/>
          <p:nvPr/>
        </p:nvSpPr>
        <p:spPr>
          <a:xfrm>
            <a:off x="360221" y="1058488"/>
            <a:ext cx="6833059" cy="2759484"/>
          </a:xfrm>
          <a:prstGeom prst="rect">
            <a:avLst/>
          </a:prstGeom>
          <a:solidFill>
            <a:srgbClr val="8D47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D7B96-0132-4329-BA29-A1CD536D3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28" y="1735200"/>
            <a:ext cx="6102373" cy="1243279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Row first, then column:</a:t>
            </a:r>
          </a:p>
          <a:p>
            <a:pPr lvl="1"/>
            <a:r>
              <a:rPr lang="en-US" dirty="0" err="1">
                <a:solidFill>
                  <a:srgbClr val="FFFF00"/>
                </a:solidFill>
              </a:rPr>
              <a:t>mat_var</a:t>
            </a:r>
            <a:r>
              <a:rPr lang="en-US" dirty="0">
                <a:solidFill>
                  <a:srgbClr val="FFFF00"/>
                </a:solidFill>
              </a:rPr>
              <a:t>[1][3] = 42;</a:t>
            </a:r>
          </a:p>
          <a:p>
            <a:pPr lvl="1"/>
            <a:endParaRPr lang="en-US" dirty="0">
              <a:solidFill>
                <a:srgbClr val="FFFF00"/>
              </a:solidFill>
            </a:endParaRPr>
          </a:p>
          <a:p>
            <a:pPr lvl="1"/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0A5BD31-6E4A-4210-BCF4-B6DD485ED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269196"/>
              </p:ext>
            </p:extLst>
          </p:nvPr>
        </p:nvGraphicFramePr>
        <p:xfrm>
          <a:off x="4366954" y="1395766"/>
          <a:ext cx="2448655" cy="1785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731">
                  <a:extLst>
                    <a:ext uri="{9D8B030D-6E8A-4147-A177-3AD203B41FA5}">
                      <a16:colId xmlns:a16="http://schemas.microsoft.com/office/drawing/2014/main" val="3227877601"/>
                    </a:ext>
                  </a:extLst>
                </a:gridCol>
                <a:gridCol w="489731">
                  <a:extLst>
                    <a:ext uri="{9D8B030D-6E8A-4147-A177-3AD203B41FA5}">
                      <a16:colId xmlns:a16="http://schemas.microsoft.com/office/drawing/2014/main" val="3244890216"/>
                    </a:ext>
                  </a:extLst>
                </a:gridCol>
                <a:gridCol w="489731">
                  <a:extLst>
                    <a:ext uri="{9D8B030D-6E8A-4147-A177-3AD203B41FA5}">
                      <a16:colId xmlns:a16="http://schemas.microsoft.com/office/drawing/2014/main" val="1733913176"/>
                    </a:ext>
                  </a:extLst>
                </a:gridCol>
                <a:gridCol w="489731">
                  <a:extLst>
                    <a:ext uri="{9D8B030D-6E8A-4147-A177-3AD203B41FA5}">
                      <a16:colId xmlns:a16="http://schemas.microsoft.com/office/drawing/2014/main" val="2499438543"/>
                    </a:ext>
                  </a:extLst>
                </a:gridCol>
                <a:gridCol w="489731">
                  <a:extLst>
                    <a:ext uri="{9D8B030D-6E8A-4147-A177-3AD203B41FA5}">
                      <a16:colId xmlns:a16="http://schemas.microsoft.com/office/drawing/2014/main" val="2797467848"/>
                    </a:ext>
                  </a:extLst>
                </a:gridCol>
              </a:tblGrid>
              <a:tr h="5950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81011859"/>
                  </a:ext>
                </a:extLst>
              </a:tr>
              <a:tr h="5950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64252424"/>
                  </a:ext>
                </a:extLst>
              </a:tr>
              <a:tr h="5950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014689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38757C0-2E42-49F7-9FA0-8B2DFC5009D1}"/>
              </a:ext>
            </a:extLst>
          </p:cNvPr>
          <p:cNvSpPr txBox="1"/>
          <p:nvPr/>
        </p:nvSpPr>
        <p:spPr>
          <a:xfrm>
            <a:off x="4427048" y="1005901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0         1        2        3        4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81E477-E44C-4B87-9C6C-6E732DE8842E}"/>
              </a:ext>
            </a:extLst>
          </p:cNvPr>
          <p:cNvSpPr txBox="1"/>
          <p:nvPr/>
        </p:nvSpPr>
        <p:spPr>
          <a:xfrm>
            <a:off x="4066872" y="1553743"/>
            <a:ext cx="3000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  <a:p>
            <a:endParaRPr lang="en-US" dirty="0"/>
          </a:p>
          <a:p>
            <a:r>
              <a:rPr lang="en-US" dirty="0"/>
              <a:t>1</a:t>
            </a:r>
          </a:p>
          <a:p>
            <a:endParaRPr lang="en-US" dirty="0"/>
          </a:p>
          <a:p>
            <a:r>
              <a:rPr lang="en-US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715F83-2EE9-4FD3-B927-CE81BF366BFB}"/>
              </a:ext>
            </a:extLst>
          </p:cNvPr>
          <p:cNvSpPr txBox="1"/>
          <p:nvPr/>
        </p:nvSpPr>
        <p:spPr>
          <a:xfrm>
            <a:off x="5874329" y="2147101"/>
            <a:ext cx="61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42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978345-C611-41B7-9B7C-F1CD93416F35}"/>
              </a:ext>
            </a:extLst>
          </p:cNvPr>
          <p:cNvSpPr/>
          <p:nvPr/>
        </p:nvSpPr>
        <p:spPr>
          <a:xfrm>
            <a:off x="3884816" y="3468330"/>
            <a:ext cx="7946963" cy="2849707"/>
          </a:xfrm>
          <a:prstGeom prst="rect">
            <a:avLst/>
          </a:prstGeom>
          <a:solidFill>
            <a:srgbClr val="37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50312FA-531F-4423-AE80-532034125241}"/>
              </a:ext>
            </a:extLst>
          </p:cNvPr>
          <p:cNvSpPr txBox="1">
            <a:spLocks/>
          </p:cNvSpPr>
          <p:nvPr/>
        </p:nvSpPr>
        <p:spPr>
          <a:xfrm>
            <a:off x="4515256" y="4105299"/>
            <a:ext cx="5963911" cy="1618980"/>
          </a:xfrm>
          <a:prstGeom prst="rect">
            <a:avLst/>
          </a:prstGeom>
        </p:spPr>
        <p:txBody>
          <a:bodyPr vert="horz" wrap="square" lIns="0" tIns="0" rIns="91440" bIns="0" rtlCol="0">
            <a:normAutofit lnSpcReduction="10000"/>
          </a:bodyPr>
          <a:lstStyle>
            <a:lvl1pPr marL="450000" indent="-448056" algn="l" defTabSz="914400" rtl="0" eaLnBrk="1" latinLnBrk="0" hangingPunct="1">
              <a:lnSpc>
                <a:spcPct val="140000"/>
              </a:lnSpc>
              <a:spcBef>
                <a:spcPts val="1000"/>
              </a:spcBef>
              <a:buFont typeface="Calibri Light" panose="020F0302020204030204" pitchFamily="34" charset="0"/>
              <a:buChar char="→"/>
              <a:defRPr sz="1800" kern="1200">
                <a:solidFill>
                  <a:schemeClr val="tx2">
                    <a:alpha val="5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00000" indent="-448056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Calibri Light" panose="020F0302020204030204" pitchFamily="34" charset="0"/>
              <a:buChar char="→"/>
              <a:defRPr sz="1800" kern="1200">
                <a:solidFill>
                  <a:schemeClr val="tx2">
                    <a:alpha val="5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50000" indent="-448056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Calibri Light" panose="020F0302020204030204" pitchFamily="34" charset="0"/>
              <a:buChar char="→"/>
              <a:defRPr sz="1800" kern="1200">
                <a:solidFill>
                  <a:schemeClr val="tx2">
                    <a:alpha val="5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00000" indent="-448056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Calibri Light" panose="020F0302020204030204" pitchFamily="34" charset="0"/>
              <a:buChar char="→"/>
              <a:defRPr sz="1800" kern="1200">
                <a:solidFill>
                  <a:schemeClr val="tx2">
                    <a:alpha val="5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50000" indent="-448056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Calibri Light" panose="020F0302020204030204" pitchFamily="34" charset="0"/>
              <a:buChar char="→"/>
              <a:defRPr sz="1800" kern="1200">
                <a:solidFill>
                  <a:schemeClr val="tx2">
                    <a:alpha val="5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44" indent="0">
              <a:buNone/>
            </a:pPr>
            <a:r>
              <a:rPr lang="en-US" dirty="0">
                <a:solidFill>
                  <a:schemeClr val="tx1"/>
                </a:solidFill>
              </a:rPr>
              <a:t>You can use a loop to fill a row:</a:t>
            </a:r>
          </a:p>
          <a:p>
            <a:pPr marL="451944" lvl="1" indent="0">
              <a:buFont typeface="Calibri Light" panose="020F030202020403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for (int j = 0; j &lt; 5; </a:t>
            </a:r>
            <a:r>
              <a:rPr lang="en-US" dirty="0" err="1">
                <a:solidFill>
                  <a:srgbClr val="FFFF00"/>
                </a:solidFill>
              </a:rPr>
              <a:t>j++</a:t>
            </a:r>
            <a:r>
              <a:rPr lang="en-US" dirty="0">
                <a:solidFill>
                  <a:srgbClr val="FFFF00"/>
                </a:solidFill>
              </a:rPr>
              <a:t>) {</a:t>
            </a:r>
          </a:p>
          <a:p>
            <a:pPr marL="451944" lvl="1" indent="0">
              <a:buFont typeface="Calibri Light" panose="020F030202020403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err="1">
                <a:solidFill>
                  <a:srgbClr val="FFFF00"/>
                </a:solidFill>
              </a:rPr>
              <a:t>mat_var</a:t>
            </a:r>
            <a:r>
              <a:rPr lang="en-US" dirty="0">
                <a:solidFill>
                  <a:srgbClr val="FFFF00"/>
                </a:solidFill>
              </a:rPr>
              <a:t>[1][j] = j*j;</a:t>
            </a:r>
          </a:p>
          <a:p>
            <a:pPr marL="451944" lvl="1" indent="0">
              <a:buFont typeface="Calibri Light" panose="020F030202020403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}</a:t>
            </a:r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64F83598-0AB9-4BC5-B3C1-6B2757369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838800"/>
              </p:ext>
            </p:extLst>
          </p:nvPr>
        </p:nvGraphicFramePr>
        <p:xfrm>
          <a:off x="8598132" y="3939042"/>
          <a:ext cx="2448655" cy="1785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731">
                  <a:extLst>
                    <a:ext uri="{9D8B030D-6E8A-4147-A177-3AD203B41FA5}">
                      <a16:colId xmlns:a16="http://schemas.microsoft.com/office/drawing/2014/main" val="3227877601"/>
                    </a:ext>
                  </a:extLst>
                </a:gridCol>
                <a:gridCol w="489731">
                  <a:extLst>
                    <a:ext uri="{9D8B030D-6E8A-4147-A177-3AD203B41FA5}">
                      <a16:colId xmlns:a16="http://schemas.microsoft.com/office/drawing/2014/main" val="3244890216"/>
                    </a:ext>
                  </a:extLst>
                </a:gridCol>
                <a:gridCol w="489731">
                  <a:extLst>
                    <a:ext uri="{9D8B030D-6E8A-4147-A177-3AD203B41FA5}">
                      <a16:colId xmlns:a16="http://schemas.microsoft.com/office/drawing/2014/main" val="1733913176"/>
                    </a:ext>
                  </a:extLst>
                </a:gridCol>
                <a:gridCol w="489731">
                  <a:extLst>
                    <a:ext uri="{9D8B030D-6E8A-4147-A177-3AD203B41FA5}">
                      <a16:colId xmlns:a16="http://schemas.microsoft.com/office/drawing/2014/main" val="2499438543"/>
                    </a:ext>
                  </a:extLst>
                </a:gridCol>
                <a:gridCol w="489731">
                  <a:extLst>
                    <a:ext uri="{9D8B030D-6E8A-4147-A177-3AD203B41FA5}">
                      <a16:colId xmlns:a16="http://schemas.microsoft.com/office/drawing/2014/main" val="2797467848"/>
                    </a:ext>
                  </a:extLst>
                </a:gridCol>
              </a:tblGrid>
              <a:tr h="5950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81011859"/>
                  </a:ext>
                </a:extLst>
              </a:tr>
              <a:tr h="5950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64252424"/>
                  </a:ext>
                </a:extLst>
              </a:tr>
              <a:tr h="5950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014689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E7DD0ED-8B9D-4C05-85B8-EA08F4C578D1}"/>
              </a:ext>
            </a:extLst>
          </p:cNvPr>
          <p:cNvSpPr txBox="1"/>
          <p:nvPr/>
        </p:nvSpPr>
        <p:spPr>
          <a:xfrm>
            <a:off x="8658226" y="3549177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0         1        2        3        4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535B55-E55A-44F8-AB63-4336E8DD9D64}"/>
              </a:ext>
            </a:extLst>
          </p:cNvPr>
          <p:cNvSpPr txBox="1"/>
          <p:nvPr/>
        </p:nvSpPr>
        <p:spPr>
          <a:xfrm>
            <a:off x="8298050" y="4097019"/>
            <a:ext cx="3000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  <a:p>
            <a:endParaRPr lang="en-US" dirty="0"/>
          </a:p>
          <a:p>
            <a:r>
              <a:rPr lang="en-US" dirty="0"/>
              <a:t>1</a:t>
            </a:r>
          </a:p>
          <a:p>
            <a:endParaRPr lang="en-US" dirty="0"/>
          </a:p>
          <a:p>
            <a:r>
              <a:rPr lang="en-US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8D56D9-92BD-40BA-ABCB-0A52B0933A9C}"/>
              </a:ext>
            </a:extLst>
          </p:cNvPr>
          <p:cNvSpPr txBox="1"/>
          <p:nvPr/>
        </p:nvSpPr>
        <p:spPr>
          <a:xfrm>
            <a:off x="10143120" y="4658111"/>
            <a:ext cx="61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651691-752F-4BEB-863B-231F3D3606BD}"/>
              </a:ext>
            </a:extLst>
          </p:cNvPr>
          <p:cNvSpPr txBox="1"/>
          <p:nvPr/>
        </p:nvSpPr>
        <p:spPr>
          <a:xfrm>
            <a:off x="10547202" y="4658111"/>
            <a:ext cx="61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42500-C7B9-4BCA-9924-2654C0D7381F}"/>
              </a:ext>
            </a:extLst>
          </p:cNvPr>
          <p:cNvSpPr txBox="1"/>
          <p:nvPr/>
        </p:nvSpPr>
        <p:spPr>
          <a:xfrm>
            <a:off x="9644714" y="4658111"/>
            <a:ext cx="61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C4CCA1-3C3C-4480-8A6B-7F2B3AD2568C}"/>
              </a:ext>
            </a:extLst>
          </p:cNvPr>
          <p:cNvSpPr txBox="1"/>
          <p:nvPr/>
        </p:nvSpPr>
        <p:spPr>
          <a:xfrm>
            <a:off x="9123896" y="4658111"/>
            <a:ext cx="61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893DB5-D861-498A-9697-D8E2C9CE01AD}"/>
              </a:ext>
            </a:extLst>
          </p:cNvPr>
          <p:cNvSpPr txBox="1"/>
          <p:nvPr/>
        </p:nvSpPr>
        <p:spPr>
          <a:xfrm>
            <a:off x="8613430" y="4658111"/>
            <a:ext cx="61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9988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2B5C8F5-9FAD-4FFF-B9B4-DB3C3E648B45}"/>
              </a:ext>
            </a:extLst>
          </p:cNvPr>
          <p:cNvSpPr/>
          <p:nvPr/>
        </p:nvSpPr>
        <p:spPr>
          <a:xfrm>
            <a:off x="10964" y="-3508"/>
            <a:ext cx="3426826" cy="6861508"/>
          </a:xfrm>
          <a:prstGeom prst="rect">
            <a:avLst/>
          </a:prstGeom>
          <a:solidFill>
            <a:srgbClr val="1D2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person wearing sunglasses&#10;&#10;Description automatically generated with medium confidence">
            <a:extLst>
              <a:ext uri="{FF2B5EF4-FFF2-40B4-BE49-F238E27FC236}">
                <a16:creationId xmlns:a16="http://schemas.microsoft.com/office/drawing/2014/main" id="{614C0D14-5796-4CF7-9072-55125638AE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6842" b="35166"/>
          <a:stretch/>
        </p:blipFill>
        <p:spPr>
          <a:xfrm>
            <a:off x="10964" y="2437229"/>
            <a:ext cx="10972800" cy="443484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3000"/>
              </a:srgbClr>
            </a:outerShdw>
          </a:effectLst>
        </p:spPr>
      </p:pic>
      <p:pic>
        <p:nvPicPr>
          <p:cNvPr id="20" name="Picture 19" descr="A person wearing sunglasses&#10;&#10;Description automatically generated with medium confidence">
            <a:extLst>
              <a:ext uri="{FF2B5EF4-FFF2-40B4-BE49-F238E27FC236}">
                <a16:creationId xmlns:a16="http://schemas.microsoft.com/office/drawing/2014/main" id="{9551FC3C-6908-4F2F-A2F2-668788F8CC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625"/>
          <a:stretch/>
        </p:blipFill>
        <p:spPr>
          <a:xfrm>
            <a:off x="3437790" y="-3508"/>
            <a:ext cx="8778240" cy="684021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E3D921-7DAB-484F-9075-D5D0365BE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84" y="156741"/>
            <a:ext cx="11301984" cy="1141200"/>
          </a:xfrm>
        </p:spPr>
        <p:txBody>
          <a:bodyPr>
            <a:normAutofit/>
          </a:bodyPr>
          <a:lstStyle/>
          <a:p>
            <a:r>
              <a:rPr lang="en-US" sz="3600" b="1" dirty="0"/>
              <a:t>Adding values to a matrix: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D0DB8F-24ED-446B-BF09-45E6F03D0B86}"/>
              </a:ext>
            </a:extLst>
          </p:cNvPr>
          <p:cNvSpPr/>
          <p:nvPr/>
        </p:nvSpPr>
        <p:spPr>
          <a:xfrm>
            <a:off x="360221" y="1058488"/>
            <a:ext cx="6833059" cy="2759484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D7B96-0132-4329-BA29-A1CD536D3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66" y="1149794"/>
            <a:ext cx="6102373" cy="2588884"/>
          </a:xfrm>
        </p:spPr>
        <p:txBody>
          <a:bodyPr>
            <a:normAutofit fontScale="85000" lnSpcReduction="10000"/>
          </a:bodyPr>
          <a:lstStyle/>
          <a:p>
            <a:pPr marL="1944" indent="0">
              <a:buNone/>
            </a:pPr>
            <a:r>
              <a:rPr lang="en-US" dirty="0">
                <a:solidFill>
                  <a:schemeClr val="tx1"/>
                </a:solidFill>
              </a:rPr>
              <a:t>You can fill each row in the matrix:</a:t>
            </a:r>
          </a:p>
          <a:p>
            <a:pPr marL="451944" lvl="1" indent="0">
              <a:lnSpc>
                <a:spcPct val="120000"/>
              </a:lnSpc>
              <a:spcBef>
                <a:spcPts val="0"/>
              </a:spcBef>
              <a:buFont typeface="Calibri Light" panose="020F030202020403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for (int j = 0; j &lt; 5; </a:t>
            </a:r>
            <a:r>
              <a:rPr lang="en-US" dirty="0" err="1">
                <a:solidFill>
                  <a:srgbClr val="FFFF00"/>
                </a:solidFill>
              </a:rPr>
              <a:t>j++</a:t>
            </a:r>
            <a:r>
              <a:rPr lang="en-US" dirty="0">
                <a:solidFill>
                  <a:srgbClr val="FFFF00"/>
                </a:solidFill>
              </a:rPr>
              <a:t>) {</a:t>
            </a:r>
          </a:p>
          <a:p>
            <a:pPr marL="451944" lvl="1" indent="0">
              <a:lnSpc>
                <a:spcPct val="120000"/>
              </a:lnSpc>
              <a:spcBef>
                <a:spcPts val="0"/>
              </a:spcBef>
              <a:buFont typeface="Calibri Light" panose="020F030202020403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err="1">
                <a:solidFill>
                  <a:srgbClr val="FFFF00"/>
                </a:solidFill>
              </a:rPr>
              <a:t>mat_var</a:t>
            </a:r>
            <a:r>
              <a:rPr lang="en-US" dirty="0">
                <a:solidFill>
                  <a:srgbClr val="FFFF00"/>
                </a:solidFill>
              </a:rPr>
              <a:t>[0][j] = j;</a:t>
            </a:r>
          </a:p>
          <a:p>
            <a:pPr marL="451944" lvl="1" indent="0">
              <a:lnSpc>
                <a:spcPct val="120000"/>
              </a:lnSpc>
              <a:spcBef>
                <a:spcPts val="0"/>
              </a:spcBef>
              <a:buFont typeface="Calibri Light" panose="020F030202020403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}</a:t>
            </a:r>
          </a:p>
          <a:p>
            <a:pPr marL="451944" lvl="1" indent="0">
              <a:lnSpc>
                <a:spcPct val="120000"/>
              </a:lnSpc>
              <a:spcBef>
                <a:spcPts val="0"/>
              </a:spcBef>
              <a:buFont typeface="Calibri Light" panose="020F030202020403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for (int j = 0; j &lt; 5; </a:t>
            </a:r>
            <a:r>
              <a:rPr lang="en-US" dirty="0" err="1">
                <a:solidFill>
                  <a:srgbClr val="FFFF00"/>
                </a:solidFill>
              </a:rPr>
              <a:t>j++</a:t>
            </a:r>
            <a:r>
              <a:rPr lang="en-US" dirty="0">
                <a:solidFill>
                  <a:srgbClr val="FFFF00"/>
                </a:solidFill>
              </a:rPr>
              <a:t>) {</a:t>
            </a:r>
          </a:p>
          <a:p>
            <a:pPr marL="451944" lvl="1" indent="0">
              <a:lnSpc>
                <a:spcPct val="120000"/>
              </a:lnSpc>
              <a:spcBef>
                <a:spcPts val="0"/>
              </a:spcBef>
              <a:buFont typeface="Calibri Light" panose="020F030202020403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err="1">
                <a:solidFill>
                  <a:srgbClr val="FFFF00"/>
                </a:solidFill>
              </a:rPr>
              <a:t>mat_var</a:t>
            </a:r>
            <a:r>
              <a:rPr lang="en-US" dirty="0">
                <a:solidFill>
                  <a:srgbClr val="FFFF00"/>
                </a:solidFill>
              </a:rPr>
              <a:t>[1][j] = j*2;</a:t>
            </a:r>
          </a:p>
          <a:p>
            <a:pPr marL="451944" lvl="1" indent="0">
              <a:lnSpc>
                <a:spcPct val="120000"/>
              </a:lnSpc>
              <a:spcBef>
                <a:spcPts val="0"/>
              </a:spcBef>
              <a:buFont typeface="Calibri Light" panose="020F030202020403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}</a:t>
            </a:r>
          </a:p>
          <a:p>
            <a:pPr marL="451944" lvl="1" indent="0">
              <a:lnSpc>
                <a:spcPct val="120000"/>
              </a:lnSpc>
              <a:spcBef>
                <a:spcPts val="0"/>
              </a:spcBef>
              <a:buFont typeface="Calibri Light" panose="020F030202020403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for (int j = 0; j &lt; 5; </a:t>
            </a:r>
            <a:r>
              <a:rPr lang="en-US" dirty="0" err="1">
                <a:solidFill>
                  <a:srgbClr val="FFFF00"/>
                </a:solidFill>
              </a:rPr>
              <a:t>j++</a:t>
            </a:r>
            <a:r>
              <a:rPr lang="en-US" dirty="0">
                <a:solidFill>
                  <a:srgbClr val="FFFF00"/>
                </a:solidFill>
              </a:rPr>
              <a:t>) {</a:t>
            </a:r>
          </a:p>
          <a:p>
            <a:pPr marL="451944" lvl="1" indent="0">
              <a:lnSpc>
                <a:spcPct val="120000"/>
              </a:lnSpc>
              <a:spcBef>
                <a:spcPts val="0"/>
              </a:spcBef>
              <a:buFont typeface="Calibri Light" panose="020F030202020403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err="1">
                <a:solidFill>
                  <a:srgbClr val="FFFF00"/>
                </a:solidFill>
              </a:rPr>
              <a:t>mat_var</a:t>
            </a:r>
            <a:r>
              <a:rPr lang="en-US" dirty="0">
                <a:solidFill>
                  <a:srgbClr val="FFFF00"/>
                </a:solidFill>
              </a:rPr>
              <a:t>[2][j] = j*j;</a:t>
            </a:r>
          </a:p>
          <a:p>
            <a:pPr marL="451944" lvl="1" indent="0">
              <a:lnSpc>
                <a:spcPct val="120000"/>
              </a:lnSpc>
              <a:spcBef>
                <a:spcPts val="0"/>
              </a:spcBef>
              <a:buFont typeface="Calibri Light" panose="020F030202020403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}</a:t>
            </a:r>
          </a:p>
          <a:p>
            <a:pPr marL="451944" lvl="1" indent="0">
              <a:lnSpc>
                <a:spcPct val="120000"/>
              </a:lnSpc>
              <a:spcBef>
                <a:spcPts val="0"/>
              </a:spcBef>
              <a:buFont typeface="Calibri Light" panose="020F0302020204030204" pitchFamily="34" charset="0"/>
              <a:buNone/>
            </a:pPr>
            <a:endParaRPr lang="en-US" dirty="0">
              <a:solidFill>
                <a:srgbClr val="FFFF00"/>
              </a:solidFill>
            </a:endParaRPr>
          </a:p>
          <a:p>
            <a:pPr lvl="1"/>
            <a:endParaRPr lang="en-US" dirty="0">
              <a:solidFill>
                <a:srgbClr val="FFFF00"/>
              </a:solidFill>
            </a:endParaRPr>
          </a:p>
          <a:p>
            <a:pPr lvl="1"/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0A5BD31-6E4A-4210-BCF4-B6DD485ED048}"/>
              </a:ext>
            </a:extLst>
          </p:cNvPr>
          <p:cNvGraphicFramePr>
            <a:graphicFrameLocks noGrp="1"/>
          </p:cNvGraphicFramePr>
          <p:nvPr/>
        </p:nvGraphicFramePr>
        <p:xfrm>
          <a:off x="4366954" y="1395766"/>
          <a:ext cx="2448655" cy="1785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731">
                  <a:extLst>
                    <a:ext uri="{9D8B030D-6E8A-4147-A177-3AD203B41FA5}">
                      <a16:colId xmlns:a16="http://schemas.microsoft.com/office/drawing/2014/main" val="3227877601"/>
                    </a:ext>
                  </a:extLst>
                </a:gridCol>
                <a:gridCol w="489731">
                  <a:extLst>
                    <a:ext uri="{9D8B030D-6E8A-4147-A177-3AD203B41FA5}">
                      <a16:colId xmlns:a16="http://schemas.microsoft.com/office/drawing/2014/main" val="3244890216"/>
                    </a:ext>
                  </a:extLst>
                </a:gridCol>
                <a:gridCol w="489731">
                  <a:extLst>
                    <a:ext uri="{9D8B030D-6E8A-4147-A177-3AD203B41FA5}">
                      <a16:colId xmlns:a16="http://schemas.microsoft.com/office/drawing/2014/main" val="1733913176"/>
                    </a:ext>
                  </a:extLst>
                </a:gridCol>
                <a:gridCol w="489731">
                  <a:extLst>
                    <a:ext uri="{9D8B030D-6E8A-4147-A177-3AD203B41FA5}">
                      <a16:colId xmlns:a16="http://schemas.microsoft.com/office/drawing/2014/main" val="2499438543"/>
                    </a:ext>
                  </a:extLst>
                </a:gridCol>
                <a:gridCol w="489731">
                  <a:extLst>
                    <a:ext uri="{9D8B030D-6E8A-4147-A177-3AD203B41FA5}">
                      <a16:colId xmlns:a16="http://schemas.microsoft.com/office/drawing/2014/main" val="2797467848"/>
                    </a:ext>
                  </a:extLst>
                </a:gridCol>
              </a:tblGrid>
              <a:tr h="5950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81011859"/>
                  </a:ext>
                </a:extLst>
              </a:tr>
              <a:tr h="5950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64252424"/>
                  </a:ext>
                </a:extLst>
              </a:tr>
              <a:tr h="5950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014689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38757C0-2E42-49F7-9FA0-8B2DFC5009D1}"/>
              </a:ext>
            </a:extLst>
          </p:cNvPr>
          <p:cNvSpPr txBox="1"/>
          <p:nvPr/>
        </p:nvSpPr>
        <p:spPr>
          <a:xfrm>
            <a:off x="4427048" y="1005901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0         1        2        3        4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81E477-E44C-4B87-9C6C-6E732DE8842E}"/>
              </a:ext>
            </a:extLst>
          </p:cNvPr>
          <p:cNvSpPr txBox="1"/>
          <p:nvPr/>
        </p:nvSpPr>
        <p:spPr>
          <a:xfrm>
            <a:off x="4066872" y="1553743"/>
            <a:ext cx="3000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  <a:p>
            <a:endParaRPr lang="en-US" dirty="0"/>
          </a:p>
          <a:p>
            <a:r>
              <a:rPr lang="en-US" dirty="0"/>
              <a:t>1</a:t>
            </a:r>
          </a:p>
          <a:p>
            <a:endParaRPr lang="en-US" dirty="0"/>
          </a:p>
          <a:p>
            <a:r>
              <a:rPr lang="en-US" dirty="0"/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978345-C611-41B7-9B7C-F1CD93416F35}"/>
              </a:ext>
            </a:extLst>
          </p:cNvPr>
          <p:cNvSpPr/>
          <p:nvPr/>
        </p:nvSpPr>
        <p:spPr>
          <a:xfrm>
            <a:off x="3884816" y="3468330"/>
            <a:ext cx="7946963" cy="284970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50312FA-531F-4423-AE80-532034125241}"/>
              </a:ext>
            </a:extLst>
          </p:cNvPr>
          <p:cNvSpPr txBox="1">
            <a:spLocks/>
          </p:cNvSpPr>
          <p:nvPr/>
        </p:nvSpPr>
        <p:spPr>
          <a:xfrm>
            <a:off x="4066873" y="3612338"/>
            <a:ext cx="6254828" cy="2646371"/>
          </a:xfrm>
          <a:prstGeom prst="rect">
            <a:avLst/>
          </a:prstGeom>
        </p:spPr>
        <p:txBody>
          <a:bodyPr vert="horz" wrap="square" lIns="0" tIns="0" rIns="91440" bIns="0" rtlCol="0">
            <a:normAutofit fontScale="85000" lnSpcReduction="10000"/>
          </a:bodyPr>
          <a:lstStyle>
            <a:lvl1pPr marL="450000" indent="-448056" algn="l" defTabSz="914400" rtl="0" eaLnBrk="1" latinLnBrk="0" hangingPunct="1">
              <a:lnSpc>
                <a:spcPct val="140000"/>
              </a:lnSpc>
              <a:spcBef>
                <a:spcPts val="1000"/>
              </a:spcBef>
              <a:buFont typeface="Calibri Light" panose="020F0302020204030204" pitchFamily="34" charset="0"/>
              <a:buChar char="→"/>
              <a:defRPr sz="1800" kern="1200">
                <a:solidFill>
                  <a:schemeClr val="tx2">
                    <a:alpha val="5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00000" indent="-448056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Calibri Light" panose="020F0302020204030204" pitchFamily="34" charset="0"/>
              <a:buChar char="→"/>
              <a:defRPr sz="1800" kern="1200">
                <a:solidFill>
                  <a:schemeClr val="tx2">
                    <a:alpha val="5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50000" indent="-448056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Calibri Light" panose="020F0302020204030204" pitchFamily="34" charset="0"/>
              <a:buChar char="→"/>
              <a:defRPr sz="1800" kern="1200">
                <a:solidFill>
                  <a:schemeClr val="tx2">
                    <a:alpha val="5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00000" indent="-448056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Calibri Light" panose="020F0302020204030204" pitchFamily="34" charset="0"/>
              <a:buChar char="→"/>
              <a:defRPr sz="1800" kern="1200">
                <a:solidFill>
                  <a:schemeClr val="tx2">
                    <a:alpha val="5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50000" indent="-448056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Calibri Light" panose="020F0302020204030204" pitchFamily="34" charset="0"/>
              <a:buChar char="→"/>
              <a:defRPr sz="1800" kern="1200">
                <a:solidFill>
                  <a:schemeClr val="tx2">
                    <a:alpha val="5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44" indent="0">
              <a:spcBef>
                <a:spcPts val="50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Better:  Loop inside of a loop:</a:t>
            </a:r>
          </a:p>
          <a:p>
            <a:pPr>
              <a:spcBef>
                <a:spcPts val="500"/>
              </a:spcBef>
            </a:pPr>
            <a:r>
              <a:rPr lang="en-US" dirty="0">
                <a:solidFill>
                  <a:schemeClr val="tx1"/>
                </a:solidFill>
              </a:rPr>
              <a:t>Outer loop: goes through each row</a:t>
            </a:r>
          </a:p>
          <a:p>
            <a:pPr>
              <a:spcBef>
                <a:spcPts val="500"/>
              </a:spcBef>
            </a:pPr>
            <a:r>
              <a:rPr lang="en-US" dirty="0">
                <a:solidFill>
                  <a:schemeClr val="tx1"/>
                </a:solidFill>
              </a:rPr>
              <a:t>Inner loop – goes through each index (column) in the row </a:t>
            </a:r>
          </a:p>
          <a:p>
            <a:pPr marL="1944" indent="0">
              <a:spcBef>
                <a:spcPts val="900"/>
              </a:spcBef>
              <a:buNone/>
            </a:pPr>
            <a:r>
              <a:rPr lang="en-US" dirty="0">
                <a:solidFill>
                  <a:srgbClr val="FFFF00"/>
                </a:solidFill>
              </a:rPr>
              <a:t>for (int </a:t>
            </a:r>
            <a:r>
              <a:rPr lang="en-US" dirty="0" err="1">
                <a:solidFill>
                  <a:srgbClr val="FFFF00"/>
                </a:solidFill>
              </a:rPr>
              <a:t>i</a:t>
            </a:r>
            <a:r>
              <a:rPr lang="en-US" dirty="0">
                <a:solidFill>
                  <a:srgbClr val="FFFF00"/>
                </a:solidFill>
              </a:rPr>
              <a:t> = 0; </a:t>
            </a:r>
            <a:r>
              <a:rPr lang="en-US" dirty="0" err="1">
                <a:solidFill>
                  <a:srgbClr val="FFFF00"/>
                </a:solidFill>
              </a:rPr>
              <a:t>i</a:t>
            </a:r>
            <a:r>
              <a:rPr lang="en-US" dirty="0">
                <a:solidFill>
                  <a:srgbClr val="FFFF00"/>
                </a:solidFill>
              </a:rPr>
              <a:t>&lt; 3; </a:t>
            </a:r>
            <a:r>
              <a:rPr lang="en-US" dirty="0" err="1">
                <a:solidFill>
                  <a:srgbClr val="FFFF00"/>
                </a:solidFill>
              </a:rPr>
              <a:t>i</a:t>
            </a:r>
            <a:r>
              <a:rPr lang="en-US" dirty="0">
                <a:solidFill>
                  <a:srgbClr val="FFFF00"/>
                </a:solidFill>
              </a:rPr>
              <a:t>++) {</a:t>
            </a:r>
          </a:p>
          <a:p>
            <a:pPr marL="451944" lvl="1" indent="0">
              <a:spcBef>
                <a:spcPts val="0"/>
              </a:spcBef>
              <a:buFont typeface="Calibri Light" panose="020F030202020403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for (int j = 0; j &lt; 5; </a:t>
            </a:r>
            <a:r>
              <a:rPr lang="en-US" dirty="0" err="1">
                <a:solidFill>
                  <a:srgbClr val="FFFF00"/>
                </a:solidFill>
              </a:rPr>
              <a:t>j++</a:t>
            </a:r>
            <a:r>
              <a:rPr lang="en-US" dirty="0">
                <a:solidFill>
                  <a:srgbClr val="FFFF00"/>
                </a:solidFill>
              </a:rPr>
              <a:t>) {</a:t>
            </a:r>
          </a:p>
          <a:p>
            <a:pPr marL="451944" lvl="1" indent="0">
              <a:spcBef>
                <a:spcPts val="0"/>
              </a:spcBef>
              <a:buFont typeface="Calibri Light" panose="020F030202020403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err="1">
                <a:solidFill>
                  <a:srgbClr val="FFFF00"/>
                </a:solidFill>
              </a:rPr>
              <a:t>mat_var</a:t>
            </a:r>
            <a:r>
              <a:rPr lang="en-US" dirty="0">
                <a:solidFill>
                  <a:srgbClr val="FFFF00"/>
                </a:solidFill>
              </a:rPr>
              <a:t>[</a:t>
            </a:r>
            <a:r>
              <a:rPr lang="en-US" dirty="0" err="1">
                <a:solidFill>
                  <a:srgbClr val="FFFF00"/>
                </a:solidFill>
              </a:rPr>
              <a:t>i</a:t>
            </a:r>
            <a:r>
              <a:rPr lang="en-US" dirty="0">
                <a:solidFill>
                  <a:srgbClr val="FFFF00"/>
                </a:solidFill>
              </a:rPr>
              <a:t>][j] = j *( i+1);  </a:t>
            </a:r>
            <a:r>
              <a:rPr lang="en-US" dirty="0">
                <a:solidFill>
                  <a:srgbClr val="FFC000"/>
                </a:solidFill>
              </a:rPr>
              <a:t>// </a:t>
            </a:r>
            <a:r>
              <a:rPr lang="en-US" dirty="0" err="1">
                <a:solidFill>
                  <a:srgbClr val="FFC000"/>
                </a:solidFill>
              </a:rPr>
              <a:t>i</a:t>
            </a:r>
            <a:r>
              <a:rPr lang="en-US" dirty="0">
                <a:solidFill>
                  <a:srgbClr val="FFC000"/>
                </a:solidFill>
              </a:rPr>
              <a:t> is row, j is column</a:t>
            </a:r>
          </a:p>
          <a:p>
            <a:pPr marL="451944" lvl="1" indent="0">
              <a:spcBef>
                <a:spcPts val="0"/>
              </a:spcBef>
              <a:buFont typeface="Calibri Light" panose="020F030202020403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}</a:t>
            </a:r>
          </a:p>
          <a:p>
            <a:pPr marL="0" lvl="1" indent="0">
              <a:spcBef>
                <a:spcPts val="0"/>
              </a:spcBef>
              <a:buFont typeface="Calibri Light" panose="020F030202020403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}</a:t>
            </a:r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64F83598-0AB9-4BC5-B3C1-6B2757369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767980"/>
              </p:ext>
            </p:extLst>
          </p:nvPr>
        </p:nvGraphicFramePr>
        <p:xfrm>
          <a:off x="9174485" y="4011087"/>
          <a:ext cx="2448655" cy="1785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731">
                  <a:extLst>
                    <a:ext uri="{9D8B030D-6E8A-4147-A177-3AD203B41FA5}">
                      <a16:colId xmlns:a16="http://schemas.microsoft.com/office/drawing/2014/main" val="3227877601"/>
                    </a:ext>
                  </a:extLst>
                </a:gridCol>
                <a:gridCol w="489731">
                  <a:extLst>
                    <a:ext uri="{9D8B030D-6E8A-4147-A177-3AD203B41FA5}">
                      <a16:colId xmlns:a16="http://schemas.microsoft.com/office/drawing/2014/main" val="3244890216"/>
                    </a:ext>
                  </a:extLst>
                </a:gridCol>
                <a:gridCol w="489731">
                  <a:extLst>
                    <a:ext uri="{9D8B030D-6E8A-4147-A177-3AD203B41FA5}">
                      <a16:colId xmlns:a16="http://schemas.microsoft.com/office/drawing/2014/main" val="1733913176"/>
                    </a:ext>
                  </a:extLst>
                </a:gridCol>
                <a:gridCol w="489731">
                  <a:extLst>
                    <a:ext uri="{9D8B030D-6E8A-4147-A177-3AD203B41FA5}">
                      <a16:colId xmlns:a16="http://schemas.microsoft.com/office/drawing/2014/main" val="2499438543"/>
                    </a:ext>
                  </a:extLst>
                </a:gridCol>
                <a:gridCol w="489731">
                  <a:extLst>
                    <a:ext uri="{9D8B030D-6E8A-4147-A177-3AD203B41FA5}">
                      <a16:colId xmlns:a16="http://schemas.microsoft.com/office/drawing/2014/main" val="2797467848"/>
                    </a:ext>
                  </a:extLst>
                </a:gridCol>
              </a:tblGrid>
              <a:tr h="5950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81011859"/>
                  </a:ext>
                </a:extLst>
              </a:tr>
              <a:tr h="5950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64252424"/>
                  </a:ext>
                </a:extLst>
              </a:tr>
              <a:tr h="5950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014689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E7DD0ED-8B9D-4C05-85B8-EA08F4C578D1}"/>
              </a:ext>
            </a:extLst>
          </p:cNvPr>
          <p:cNvSpPr txBox="1"/>
          <p:nvPr/>
        </p:nvSpPr>
        <p:spPr>
          <a:xfrm>
            <a:off x="9234579" y="3621222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0         1        2        3        4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535B55-E55A-44F8-AB63-4336E8DD9D64}"/>
              </a:ext>
            </a:extLst>
          </p:cNvPr>
          <p:cNvSpPr txBox="1"/>
          <p:nvPr/>
        </p:nvSpPr>
        <p:spPr>
          <a:xfrm>
            <a:off x="8874403" y="4169064"/>
            <a:ext cx="3000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  <a:p>
            <a:endParaRPr lang="en-US" dirty="0"/>
          </a:p>
          <a:p>
            <a:r>
              <a:rPr lang="en-US" dirty="0"/>
              <a:t>1</a:t>
            </a:r>
          </a:p>
          <a:p>
            <a:endParaRPr lang="en-US" dirty="0"/>
          </a:p>
          <a:p>
            <a:r>
              <a:rPr lang="en-US" dirty="0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954FE4-C4C9-4FD8-B8B2-69460E6F3F56}"/>
              </a:ext>
            </a:extLst>
          </p:cNvPr>
          <p:cNvSpPr txBox="1"/>
          <p:nvPr/>
        </p:nvSpPr>
        <p:spPr>
          <a:xfrm>
            <a:off x="4380893" y="1536899"/>
            <a:ext cx="2524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0          1         2       3         4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F33297-6E2F-41D5-9CCD-7030DCA278A2}"/>
              </a:ext>
            </a:extLst>
          </p:cNvPr>
          <p:cNvSpPr txBox="1"/>
          <p:nvPr/>
        </p:nvSpPr>
        <p:spPr>
          <a:xfrm>
            <a:off x="4418935" y="2103718"/>
            <a:ext cx="2524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0          2        4       6         8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AB0883-CFFD-4E8A-B1B4-370292EFC6A0}"/>
              </a:ext>
            </a:extLst>
          </p:cNvPr>
          <p:cNvSpPr txBox="1"/>
          <p:nvPr/>
        </p:nvSpPr>
        <p:spPr>
          <a:xfrm>
            <a:off x="4393245" y="2705054"/>
            <a:ext cx="2524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0          1         4       9       16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BFA535-50F3-4B7A-BA7C-4114B6C089B2}"/>
              </a:ext>
            </a:extLst>
          </p:cNvPr>
          <p:cNvSpPr txBox="1"/>
          <p:nvPr/>
        </p:nvSpPr>
        <p:spPr>
          <a:xfrm>
            <a:off x="9241652" y="4139399"/>
            <a:ext cx="2524211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"/>
              </a:spcAf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0          1         2       3       4</a:t>
            </a:r>
          </a:p>
          <a:p>
            <a:pPr>
              <a:spcAft>
                <a:spcPts val="100"/>
              </a:spcAft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Aft>
                <a:spcPts val="100"/>
              </a:spcAf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0        2        4         6        8</a:t>
            </a:r>
          </a:p>
          <a:p>
            <a:pPr>
              <a:spcAft>
                <a:spcPts val="100"/>
              </a:spcAft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Aft>
                <a:spcPts val="100"/>
              </a:spcAf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0        3         6        9       12</a:t>
            </a:r>
          </a:p>
        </p:txBody>
      </p:sp>
    </p:spTree>
    <p:extLst>
      <p:ext uri="{BB962C8B-B14F-4D97-AF65-F5344CB8AC3E}">
        <p14:creationId xmlns:p14="http://schemas.microsoft.com/office/powerpoint/2010/main" val="2858469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29D125E5-3FA0-4FA1-8681-B64356AA6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E3D921-7DAB-484F-9075-D5D0365BE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241" y="86783"/>
            <a:ext cx="11301984" cy="1141200"/>
          </a:xfrm>
        </p:spPr>
        <p:txBody>
          <a:bodyPr>
            <a:normAutofit/>
          </a:bodyPr>
          <a:lstStyle/>
          <a:p>
            <a:r>
              <a:rPr lang="en-US" sz="3600" b="1" dirty="0"/>
              <a:t>Printing out a matrix: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D0DB8F-24ED-446B-BF09-45E6F03D0B86}"/>
              </a:ext>
            </a:extLst>
          </p:cNvPr>
          <p:cNvSpPr/>
          <p:nvPr/>
        </p:nvSpPr>
        <p:spPr>
          <a:xfrm>
            <a:off x="315884" y="665013"/>
            <a:ext cx="7161415" cy="2992241"/>
          </a:xfrm>
          <a:prstGeom prst="rect">
            <a:avLst/>
          </a:prstGeom>
          <a:solidFill>
            <a:srgbClr val="3C33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D7B96-0132-4329-BA29-A1CD536D3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78" y="790732"/>
            <a:ext cx="6102373" cy="2588884"/>
          </a:xfrm>
        </p:spPr>
        <p:txBody>
          <a:bodyPr>
            <a:normAutofit lnSpcReduction="10000"/>
          </a:bodyPr>
          <a:lstStyle/>
          <a:p>
            <a:pPr marL="1944" indent="0">
              <a:buNone/>
            </a:pPr>
            <a:r>
              <a:rPr lang="en-US" dirty="0">
                <a:solidFill>
                  <a:schemeClr val="tx1"/>
                </a:solidFill>
              </a:rPr>
              <a:t>To print one row:</a:t>
            </a:r>
          </a:p>
          <a:p>
            <a:pPr marL="451944" lvl="1" indent="0">
              <a:lnSpc>
                <a:spcPct val="120000"/>
              </a:lnSpc>
              <a:spcBef>
                <a:spcPts val="0"/>
              </a:spcBef>
              <a:buFont typeface="Calibri Light" panose="020F030202020403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for (int j = 0; j &lt; 5; </a:t>
            </a:r>
            <a:r>
              <a:rPr lang="en-US" dirty="0" err="1">
                <a:solidFill>
                  <a:srgbClr val="FFFF00"/>
                </a:solidFill>
              </a:rPr>
              <a:t>j++</a:t>
            </a:r>
            <a:r>
              <a:rPr lang="en-US" dirty="0">
                <a:solidFill>
                  <a:srgbClr val="FFFF00"/>
                </a:solidFill>
              </a:rPr>
              <a:t>) {</a:t>
            </a:r>
          </a:p>
          <a:p>
            <a:pPr marL="451944" lvl="1" indent="0">
              <a:lnSpc>
                <a:spcPct val="120000"/>
              </a:lnSpc>
              <a:spcBef>
                <a:spcPts val="0"/>
              </a:spcBef>
              <a:buFont typeface="Calibri Light" panose="020F030202020403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err="1">
                <a:solidFill>
                  <a:srgbClr val="FFFF00"/>
                </a:solidFill>
              </a:rPr>
              <a:t>cout</a:t>
            </a:r>
            <a:r>
              <a:rPr lang="en-US" dirty="0">
                <a:solidFill>
                  <a:srgbClr val="FFFF00"/>
                </a:solidFill>
              </a:rPr>
              <a:t> &lt;&lt; </a:t>
            </a:r>
            <a:r>
              <a:rPr lang="en-US" dirty="0" err="1">
                <a:solidFill>
                  <a:srgbClr val="FFFF00"/>
                </a:solidFill>
              </a:rPr>
              <a:t>mat_var</a:t>
            </a:r>
            <a:r>
              <a:rPr lang="en-US" dirty="0">
                <a:solidFill>
                  <a:srgbClr val="FFFF00"/>
                </a:solidFill>
              </a:rPr>
              <a:t>[1][j] &lt;&lt;“, “;</a:t>
            </a:r>
          </a:p>
          <a:p>
            <a:pPr marL="451944" lvl="1" indent="0">
              <a:lnSpc>
                <a:spcPct val="120000"/>
              </a:lnSpc>
              <a:spcBef>
                <a:spcPts val="0"/>
              </a:spcBef>
              <a:buFont typeface="Calibri Light" panose="020F030202020403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}</a:t>
            </a:r>
          </a:p>
          <a:p>
            <a:pPr marL="451944" lvl="1" indent="0">
              <a:lnSpc>
                <a:spcPct val="120000"/>
              </a:lnSpc>
              <a:spcBef>
                <a:spcPts val="0"/>
              </a:spcBef>
              <a:buFont typeface="Calibri Light" panose="020F0302020204030204" pitchFamily="34" charset="0"/>
              <a:buNone/>
            </a:pPr>
            <a:r>
              <a:rPr lang="en-US" dirty="0" err="1">
                <a:solidFill>
                  <a:srgbClr val="FFFF00"/>
                </a:solidFill>
              </a:rPr>
              <a:t>cout</a:t>
            </a:r>
            <a:r>
              <a:rPr lang="en-US" dirty="0">
                <a:solidFill>
                  <a:srgbClr val="FFFF00"/>
                </a:solidFill>
              </a:rPr>
              <a:t> &lt;&lt; </a:t>
            </a:r>
            <a:r>
              <a:rPr lang="en-US" dirty="0" err="1">
                <a:solidFill>
                  <a:srgbClr val="FFFF00"/>
                </a:solidFill>
              </a:rPr>
              <a:t>endl</a:t>
            </a:r>
            <a:r>
              <a:rPr lang="en-US" dirty="0">
                <a:solidFill>
                  <a:srgbClr val="FFFF00"/>
                </a:solidFill>
              </a:rPr>
              <a:t>;</a:t>
            </a:r>
          </a:p>
          <a:p>
            <a:pPr marL="451944" lvl="1" indent="0">
              <a:lnSpc>
                <a:spcPct val="120000"/>
              </a:lnSpc>
              <a:spcBef>
                <a:spcPts val="0"/>
              </a:spcBef>
              <a:buFont typeface="Calibri Light" panose="020F0302020204030204" pitchFamily="34" charset="0"/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450850" lvl="1" indent="-450850">
              <a:lnSpc>
                <a:spcPct val="120000"/>
              </a:lnSpc>
              <a:spcBef>
                <a:spcPts val="0"/>
              </a:spcBef>
              <a:buFont typeface="Calibri Light" panose="020F030202020403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Note that the first bracket value is the row.   </a:t>
            </a:r>
          </a:p>
          <a:p>
            <a:pPr marL="450850" lvl="1" indent="-450850">
              <a:lnSpc>
                <a:spcPct val="120000"/>
              </a:lnSpc>
              <a:spcBef>
                <a:spcPts val="0"/>
              </a:spcBef>
              <a:buFont typeface="Calibri Light" panose="020F030202020403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What would be printed is:  </a:t>
            </a:r>
            <a:r>
              <a:rPr lang="en-US" dirty="0">
                <a:solidFill>
                  <a:srgbClr val="92D050"/>
                </a:solidFill>
              </a:rPr>
              <a:t>0, 2, 4, 6, 8,</a:t>
            </a:r>
          </a:p>
          <a:p>
            <a:pPr lvl="1"/>
            <a:endParaRPr lang="en-US" dirty="0">
              <a:solidFill>
                <a:srgbClr val="FFFF00"/>
              </a:solidFill>
            </a:endParaRPr>
          </a:p>
          <a:p>
            <a:pPr lvl="1"/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0A5BD31-6E4A-4210-BCF4-B6DD485ED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772276"/>
              </p:ext>
            </p:extLst>
          </p:nvPr>
        </p:nvGraphicFramePr>
        <p:xfrm>
          <a:off x="4871276" y="1235049"/>
          <a:ext cx="2448655" cy="1678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731">
                  <a:extLst>
                    <a:ext uri="{9D8B030D-6E8A-4147-A177-3AD203B41FA5}">
                      <a16:colId xmlns:a16="http://schemas.microsoft.com/office/drawing/2014/main" val="3227877601"/>
                    </a:ext>
                  </a:extLst>
                </a:gridCol>
                <a:gridCol w="489731">
                  <a:extLst>
                    <a:ext uri="{9D8B030D-6E8A-4147-A177-3AD203B41FA5}">
                      <a16:colId xmlns:a16="http://schemas.microsoft.com/office/drawing/2014/main" val="3244890216"/>
                    </a:ext>
                  </a:extLst>
                </a:gridCol>
                <a:gridCol w="489731">
                  <a:extLst>
                    <a:ext uri="{9D8B030D-6E8A-4147-A177-3AD203B41FA5}">
                      <a16:colId xmlns:a16="http://schemas.microsoft.com/office/drawing/2014/main" val="1733913176"/>
                    </a:ext>
                  </a:extLst>
                </a:gridCol>
                <a:gridCol w="489731">
                  <a:extLst>
                    <a:ext uri="{9D8B030D-6E8A-4147-A177-3AD203B41FA5}">
                      <a16:colId xmlns:a16="http://schemas.microsoft.com/office/drawing/2014/main" val="2499438543"/>
                    </a:ext>
                  </a:extLst>
                </a:gridCol>
                <a:gridCol w="489731">
                  <a:extLst>
                    <a:ext uri="{9D8B030D-6E8A-4147-A177-3AD203B41FA5}">
                      <a16:colId xmlns:a16="http://schemas.microsoft.com/office/drawing/2014/main" val="2797467848"/>
                    </a:ext>
                  </a:extLst>
                </a:gridCol>
              </a:tblGrid>
              <a:tr h="5595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81011859"/>
                  </a:ext>
                </a:extLst>
              </a:tr>
              <a:tr h="5595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64252424"/>
                  </a:ext>
                </a:extLst>
              </a:tr>
              <a:tr h="5595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014689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38757C0-2E42-49F7-9FA0-8B2DFC5009D1}"/>
              </a:ext>
            </a:extLst>
          </p:cNvPr>
          <p:cNvSpPr txBox="1"/>
          <p:nvPr/>
        </p:nvSpPr>
        <p:spPr>
          <a:xfrm>
            <a:off x="4931370" y="845183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0         1        2        3        4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81E477-E44C-4B87-9C6C-6E732DE8842E}"/>
              </a:ext>
            </a:extLst>
          </p:cNvPr>
          <p:cNvSpPr txBox="1"/>
          <p:nvPr/>
        </p:nvSpPr>
        <p:spPr>
          <a:xfrm>
            <a:off x="4593343" y="1393025"/>
            <a:ext cx="3000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  <a:p>
            <a:endParaRPr lang="en-US" dirty="0"/>
          </a:p>
          <a:p>
            <a:r>
              <a:rPr lang="en-US" dirty="0"/>
              <a:t>1</a:t>
            </a:r>
          </a:p>
          <a:p>
            <a:endParaRPr lang="en-US" dirty="0"/>
          </a:p>
          <a:p>
            <a:r>
              <a:rPr lang="en-US" dirty="0"/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978345-C611-41B7-9B7C-F1CD93416F35}"/>
              </a:ext>
            </a:extLst>
          </p:cNvPr>
          <p:cNvSpPr/>
          <p:nvPr/>
        </p:nvSpPr>
        <p:spPr>
          <a:xfrm>
            <a:off x="4206674" y="3061278"/>
            <a:ext cx="7764088" cy="3639981"/>
          </a:xfrm>
          <a:prstGeom prst="rect">
            <a:avLst/>
          </a:prstGeom>
          <a:solidFill>
            <a:srgbClr val="5063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50312FA-531F-4423-AE80-532034125241}"/>
              </a:ext>
            </a:extLst>
          </p:cNvPr>
          <p:cNvSpPr txBox="1">
            <a:spLocks/>
          </p:cNvSpPr>
          <p:nvPr/>
        </p:nvSpPr>
        <p:spPr>
          <a:xfrm>
            <a:off x="4535069" y="3181005"/>
            <a:ext cx="6254828" cy="3672550"/>
          </a:xfrm>
          <a:prstGeom prst="rect">
            <a:avLst/>
          </a:prstGeom>
        </p:spPr>
        <p:txBody>
          <a:bodyPr vert="horz" wrap="square" lIns="0" tIns="0" rIns="91440" bIns="0" rtlCol="0">
            <a:normAutofit fontScale="40000" lnSpcReduction="20000"/>
          </a:bodyPr>
          <a:lstStyle>
            <a:lvl1pPr marL="450000" indent="-448056" algn="l" defTabSz="914400" rtl="0" eaLnBrk="1" latinLnBrk="0" hangingPunct="1">
              <a:lnSpc>
                <a:spcPct val="140000"/>
              </a:lnSpc>
              <a:spcBef>
                <a:spcPts val="1000"/>
              </a:spcBef>
              <a:buFont typeface="Calibri Light" panose="020F0302020204030204" pitchFamily="34" charset="0"/>
              <a:buChar char="→"/>
              <a:defRPr sz="1800" kern="1200">
                <a:solidFill>
                  <a:schemeClr val="tx2">
                    <a:alpha val="5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00000" indent="-448056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Calibri Light" panose="020F0302020204030204" pitchFamily="34" charset="0"/>
              <a:buChar char="→"/>
              <a:defRPr sz="1800" kern="1200">
                <a:solidFill>
                  <a:schemeClr val="tx2">
                    <a:alpha val="5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50000" indent="-448056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Calibri Light" panose="020F0302020204030204" pitchFamily="34" charset="0"/>
              <a:buChar char="→"/>
              <a:defRPr sz="1800" kern="1200">
                <a:solidFill>
                  <a:schemeClr val="tx2">
                    <a:alpha val="5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00000" indent="-448056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Calibri Light" panose="020F0302020204030204" pitchFamily="34" charset="0"/>
              <a:buChar char="→"/>
              <a:defRPr sz="1800" kern="1200">
                <a:solidFill>
                  <a:schemeClr val="tx2">
                    <a:alpha val="5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50000" indent="-448056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Calibri Light" panose="020F0302020204030204" pitchFamily="34" charset="0"/>
              <a:buChar char="→"/>
              <a:defRPr sz="1800" kern="1200">
                <a:solidFill>
                  <a:schemeClr val="tx2">
                    <a:alpha val="5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44" indent="0">
              <a:spcBef>
                <a:spcPts val="500"/>
              </a:spcBef>
              <a:buNone/>
            </a:pPr>
            <a:r>
              <a:rPr lang="en-US" sz="5000" dirty="0">
                <a:solidFill>
                  <a:schemeClr val="tx1"/>
                </a:solidFill>
              </a:rPr>
              <a:t>To print entire matrix:</a:t>
            </a:r>
          </a:p>
          <a:p>
            <a:pPr marL="1944" indent="0">
              <a:spcBef>
                <a:spcPts val="900"/>
              </a:spcBef>
              <a:buNone/>
            </a:pPr>
            <a:r>
              <a:rPr lang="en-US" sz="4000" dirty="0">
                <a:solidFill>
                  <a:srgbClr val="FFFF00"/>
                </a:solidFill>
              </a:rPr>
              <a:t>for (int </a:t>
            </a:r>
            <a:r>
              <a:rPr lang="en-US" sz="4000" dirty="0" err="1">
                <a:solidFill>
                  <a:srgbClr val="FFFF00"/>
                </a:solidFill>
              </a:rPr>
              <a:t>i</a:t>
            </a:r>
            <a:r>
              <a:rPr lang="en-US" sz="4000" dirty="0">
                <a:solidFill>
                  <a:srgbClr val="FFFF00"/>
                </a:solidFill>
              </a:rPr>
              <a:t> = 0; </a:t>
            </a:r>
            <a:r>
              <a:rPr lang="en-US" sz="4000" dirty="0" err="1">
                <a:solidFill>
                  <a:srgbClr val="FFFF00"/>
                </a:solidFill>
              </a:rPr>
              <a:t>i</a:t>
            </a:r>
            <a:r>
              <a:rPr lang="en-US" sz="4000" dirty="0">
                <a:solidFill>
                  <a:srgbClr val="FFFF00"/>
                </a:solidFill>
              </a:rPr>
              <a:t>&lt; 3; </a:t>
            </a:r>
            <a:r>
              <a:rPr lang="en-US" sz="4000" dirty="0" err="1">
                <a:solidFill>
                  <a:srgbClr val="FFFF00"/>
                </a:solidFill>
              </a:rPr>
              <a:t>i</a:t>
            </a:r>
            <a:r>
              <a:rPr lang="en-US" sz="4000" dirty="0">
                <a:solidFill>
                  <a:srgbClr val="FFFF00"/>
                </a:solidFill>
              </a:rPr>
              <a:t>++) {  </a:t>
            </a:r>
            <a:r>
              <a:rPr lang="en-US" sz="4000" dirty="0">
                <a:solidFill>
                  <a:srgbClr val="FFC000"/>
                </a:solidFill>
              </a:rPr>
              <a:t>// loops through each row</a:t>
            </a:r>
          </a:p>
          <a:p>
            <a:pPr marL="451944" lvl="1" indent="0">
              <a:lnSpc>
                <a:spcPct val="120000"/>
              </a:lnSpc>
              <a:spcBef>
                <a:spcPts val="0"/>
              </a:spcBef>
              <a:buFont typeface="Calibri Light" panose="020F0302020204030204" pitchFamily="34" charset="0"/>
              <a:buNone/>
            </a:pPr>
            <a:r>
              <a:rPr lang="en-US" sz="4000" dirty="0">
                <a:solidFill>
                  <a:srgbClr val="FFFF00"/>
                </a:solidFill>
              </a:rPr>
              <a:t>for (int j = 0; j &lt; 5; </a:t>
            </a:r>
            <a:r>
              <a:rPr lang="en-US" sz="4000" dirty="0" err="1">
                <a:solidFill>
                  <a:srgbClr val="FFFF00"/>
                </a:solidFill>
              </a:rPr>
              <a:t>j++</a:t>
            </a:r>
            <a:r>
              <a:rPr lang="en-US" sz="4000" dirty="0">
                <a:solidFill>
                  <a:srgbClr val="FFFF00"/>
                </a:solidFill>
              </a:rPr>
              <a:t>) {  </a:t>
            </a:r>
            <a:r>
              <a:rPr lang="en-US" sz="4000" dirty="0">
                <a:solidFill>
                  <a:srgbClr val="FFC000"/>
                </a:solidFill>
              </a:rPr>
              <a:t>// loops through each index in a row</a:t>
            </a:r>
          </a:p>
          <a:p>
            <a:pPr marL="451944" lvl="1" indent="0">
              <a:lnSpc>
                <a:spcPct val="120000"/>
              </a:lnSpc>
              <a:spcBef>
                <a:spcPts val="0"/>
              </a:spcBef>
              <a:buFont typeface="Calibri Light" panose="020F0302020204030204" pitchFamily="34" charset="0"/>
              <a:buNone/>
            </a:pPr>
            <a:r>
              <a:rPr lang="en-US" sz="4000" dirty="0">
                <a:solidFill>
                  <a:srgbClr val="FFFF00"/>
                </a:solidFill>
              </a:rPr>
              <a:t>	</a:t>
            </a:r>
            <a:r>
              <a:rPr lang="en-US" sz="4000" dirty="0" err="1">
                <a:solidFill>
                  <a:srgbClr val="FFFF00"/>
                </a:solidFill>
              </a:rPr>
              <a:t>cout</a:t>
            </a:r>
            <a:r>
              <a:rPr lang="en-US" sz="4000" dirty="0">
                <a:solidFill>
                  <a:srgbClr val="FFFF00"/>
                </a:solidFill>
              </a:rPr>
              <a:t> &lt;&lt; </a:t>
            </a:r>
            <a:r>
              <a:rPr lang="en-US" sz="4000" dirty="0" err="1">
                <a:solidFill>
                  <a:srgbClr val="FFFF00"/>
                </a:solidFill>
              </a:rPr>
              <a:t>mat_var</a:t>
            </a:r>
            <a:r>
              <a:rPr lang="en-US" sz="4000" dirty="0">
                <a:solidFill>
                  <a:srgbClr val="FFFF00"/>
                </a:solidFill>
              </a:rPr>
              <a:t>[</a:t>
            </a:r>
            <a:r>
              <a:rPr lang="en-US" sz="4000" dirty="0" err="1">
                <a:solidFill>
                  <a:srgbClr val="FFFF00"/>
                </a:solidFill>
              </a:rPr>
              <a:t>i</a:t>
            </a:r>
            <a:r>
              <a:rPr lang="en-US" sz="4000" dirty="0">
                <a:solidFill>
                  <a:srgbClr val="FFFF00"/>
                </a:solidFill>
              </a:rPr>
              <a:t>][j] &lt;&lt; “  “;  </a:t>
            </a:r>
            <a:r>
              <a:rPr lang="en-US" sz="4000" dirty="0">
                <a:solidFill>
                  <a:srgbClr val="FFC000"/>
                </a:solidFill>
              </a:rPr>
              <a:t>// </a:t>
            </a:r>
            <a:r>
              <a:rPr lang="en-US" sz="4000" dirty="0" err="1">
                <a:solidFill>
                  <a:srgbClr val="FFC000"/>
                </a:solidFill>
              </a:rPr>
              <a:t>i</a:t>
            </a:r>
            <a:r>
              <a:rPr lang="en-US" sz="4000" dirty="0">
                <a:solidFill>
                  <a:srgbClr val="FFC000"/>
                </a:solidFill>
              </a:rPr>
              <a:t> is row, j is column</a:t>
            </a:r>
          </a:p>
          <a:p>
            <a:pPr marL="451944" lvl="1" indent="0">
              <a:lnSpc>
                <a:spcPct val="120000"/>
              </a:lnSpc>
              <a:spcBef>
                <a:spcPts val="0"/>
              </a:spcBef>
              <a:buFont typeface="Calibri Light" panose="020F0302020204030204" pitchFamily="34" charset="0"/>
              <a:buNone/>
            </a:pPr>
            <a:r>
              <a:rPr lang="en-US" sz="4000" dirty="0">
                <a:solidFill>
                  <a:srgbClr val="FFFF00"/>
                </a:solidFill>
              </a:rPr>
              <a:t>}</a:t>
            </a:r>
          </a:p>
          <a:p>
            <a:pPr marL="451944" lvl="1" indent="0">
              <a:lnSpc>
                <a:spcPct val="120000"/>
              </a:lnSpc>
              <a:spcBef>
                <a:spcPts val="0"/>
              </a:spcBef>
              <a:buFont typeface="Calibri Light" panose="020F0302020204030204" pitchFamily="34" charset="0"/>
              <a:buNone/>
            </a:pPr>
            <a:r>
              <a:rPr lang="en-US" sz="4000" dirty="0" err="1">
                <a:solidFill>
                  <a:srgbClr val="FFFF00"/>
                </a:solidFill>
              </a:rPr>
              <a:t>cout</a:t>
            </a:r>
            <a:r>
              <a:rPr lang="en-US" sz="4000" dirty="0">
                <a:solidFill>
                  <a:srgbClr val="FFFF00"/>
                </a:solidFill>
              </a:rPr>
              <a:t> &lt;&lt; </a:t>
            </a:r>
            <a:r>
              <a:rPr lang="en-US" sz="4000" dirty="0" err="1">
                <a:solidFill>
                  <a:srgbClr val="FFFF00"/>
                </a:solidFill>
              </a:rPr>
              <a:t>endl</a:t>
            </a:r>
            <a:r>
              <a:rPr lang="en-US" sz="4000" dirty="0">
                <a:solidFill>
                  <a:srgbClr val="FFFF00"/>
                </a:solidFill>
              </a:rPr>
              <a:t>;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Font typeface="Calibri Light" panose="020F0302020204030204" pitchFamily="34" charset="0"/>
              <a:buNone/>
            </a:pPr>
            <a:r>
              <a:rPr lang="en-US" sz="4000" dirty="0">
                <a:solidFill>
                  <a:srgbClr val="FFFF00"/>
                </a:solidFill>
              </a:rPr>
              <a:t>}</a:t>
            </a:r>
          </a:p>
          <a:p>
            <a:pPr marL="1944" indent="0">
              <a:spcAft>
                <a:spcPts val="100"/>
              </a:spcAft>
              <a:buNone/>
            </a:pPr>
            <a:r>
              <a:rPr lang="en-US" sz="4500" dirty="0">
                <a:solidFill>
                  <a:schemeClr val="tx1"/>
                </a:solidFill>
              </a:rPr>
              <a:t>Prints out:</a:t>
            </a:r>
          </a:p>
          <a:p>
            <a:pPr marL="1944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500" dirty="0">
                <a:solidFill>
                  <a:srgbClr val="92D050"/>
                </a:solidFill>
              </a:rPr>
              <a:t>0       1        2       3      4</a:t>
            </a:r>
          </a:p>
          <a:p>
            <a:pPr marL="1944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500" dirty="0">
                <a:solidFill>
                  <a:srgbClr val="92D050"/>
                </a:solidFill>
              </a:rPr>
              <a:t>0       2        4       6       8</a:t>
            </a:r>
          </a:p>
          <a:p>
            <a:pPr marL="1944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500" dirty="0">
                <a:solidFill>
                  <a:srgbClr val="92D050"/>
                </a:solidFill>
              </a:rPr>
              <a:t>0       3        6       9      12</a:t>
            </a:r>
          </a:p>
          <a:p>
            <a:pPr marL="0" lvl="1" indent="0">
              <a:spcBef>
                <a:spcPts val="0"/>
              </a:spcBef>
              <a:buFont typeface="Calibri Light" panose="020F0302020204030204" pitchFamily="34" charset="0"/>
              <a:buNone/>
            </a:pPr>
            <a:endParaRPr lang="en-US" dirty="0">
              <a:solidFill>
                <a:srgbClr val="92D050"/>
              </a:solidFill>
            </a:endParaRPr>
          </a:p>
          <a:p>
            <a:pPr marL="0" lvl="1" indent="0">
              <a:spcBef>
                <a:spcPts val="0"/>
              </a:spcBef>
              <a:buFont typeface="Calibri Light" panose="020F0302020204030204" pitchFamily="34" charset="0"/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64F83598-0AB9-4BC5-B3C1-6B2757369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597335"/>
              </p:ext>
            </p:extLst>
          </p:nvPr>
        </p:nvGraphicFramePr>
        <p:xfrm>
          <a:off x="9457261" y="4598516"/>
          <a:ext cx="2251925" cy="174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385">
                  <a:extLst>
                    <a:ext uri="{9D8B030D-6E8A-4147-A177-3AD203B41FA5}">
                      <a16:colId xmlns:a16="http://schemas.microsoft.com/office/drawing/2014/main" val="3227877601"/>
                    </a:ext>
                  </a:extLst>
                </a:gridCol>
                <a:gridCol w="450385">
                  <a:extLst>
                    <a:ext uri="{9D8B030D-6E8A-4147-A177-3AD203B41FA5}">
                      <a16:colId xmlns:a16="http://schemas.microsoft.com/office/drawing/2014/main" val="3244890216"/>
                    </a:ext>
                  </a:extLst>
                </a:gridCol>
                <a:gridCol w="450385">
                  <a:extLst>
                    <a:ext uri="{9D8B030D-6E8A-4147-A177-3AD203B41FA5}">
                      <a16:colId xmlns:a16="http://schemas.microsoft.com/office/drawing/2014/main" val="1733913176"/>
                    </a:ext>
                  </a:extLst>
                </a:gridCol>
                <a:gridCol w="450385">
                  <a:extLst>
                    <a:ext uri="{9D8B030D-6E8A-4147-A177-3AD203B41FA5}">
                      <a16:colId xmlns:a16="http://schemas.microsoft.com/office/drawing/2014/main" val="2499438543"/>
                    </a:ext>
                  </a:extLst>
                </a:gridCol>
                <a:gridCol w="450385">
                  <a:extLst>
                    <a:ext uri="{9D8B030D-6E8A-4147-A177-3AD203B41FA5}">
                      <a16:colId xmlns:a16="http://schemas.microsoft.com/office/drawing/2014/main" val="2797467848"/>
                    </a:ext>
                  </a:extLst>
                </a:gridCol>
              </a:tblGrid>
              <a:tr h="580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81011859"/>
                  </a:ext>
                </a:extLst>
              </a:tr>
              <a:tr h="580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64252424"/>
                  </a:ext>
                </a:extLst>
              </a:tr>
              <a:tr h="580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014689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E7DD0ED-8B9D-4C05-85B8-EA08F4C578D1}"/>
              </a:ext>
            </a:extLst>
          </p:cNvPr>
          <p:cNvSpPr txBox="1"/>
          <p:nvPr/>
        </p:nvSpPr>
        <p:spPr>
          <a:xfrm>
            <a:off x="9553967" y="4228741"/>
            <a:ext cx="21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0       1        2       3       4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535B55-E55A-44F8-AB63-4336E8DD9D64}"/>
              </a:ext>
            </a:extLst>
          </p:cNvPr>
          <p:cNvSpPr txBox="1"/>
          <p:nvPr/>
        </p:nvSpPr>
        <p:spPr>
          <a:xfrm>
            <a:off x="9154927" y="4756492"/>
            <a:ext cx="3000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  <a:p>
            <a:endParaRPr lang="en-US" dirty="0"/>
          </a:p>
          <a:p>
            <a:r>
              <a:rPr lang="en-US" dirty="0"/>
              <a:t>1</a:t>
            </a:r>
          </a:p>
          <a:p>
            <a:endParaRPr lang="en-US" dirty="0"/>
          </a:p>
          <a:p>
            <a:r>
              <a:rPr lang="en-US" dirty="0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954FE4-C4C9-4FD8-B8B2-69460E6F3F56}"/>
              </a:ext>
            </a:extLst>
          </p:cNvPr>
          <p:cNvSpPr txBox="1"/>
          <p:nvPr/>
        </p:nvSpPr>
        <p:spPr>
          <a:xfrm>
            <a:off x="4885215" y="1376181"/>
            <a:ext cx="2524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0          1         2       3         4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F33297-6E2F-41D5-9CCD-7030DCA278A2}"/>
              </a:ext>
            </a:extLst>
          </p:cNvPr>
          <p:cNvSpPr txBox="1"/>
          <p:nvPr/>
        </p:nvSpPr>
        <p:spPr>
          <a:xfrm>
            <a:off x="4923257" y="1893122"/>
            <a:ext cx="2524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0          2        4       6         8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AB0883-CFFD-4E8A-B1B4-370292EFC6A0}"/>
              </a:ext>
            </a:extLst>
          </p:cNvPr>
          <p:cNvSpPr txBox="1"/>
          <p:nvPr/>
        </p:nvSpPr>
        <p:spPr>
          <a:xfrm>
            <a:off x="4897567" y="2472290"/>
            <a:ext cx="2524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0          1         4       9       16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BFA535-50F3-4B7A-BA7C-4114B6C089B2}"/>
              </a:ext>
            </a:extLst>
          </p:cNvPr>
          <p:cNvSpPr txBox="1"/>
          <p:nvPr/>
        </p:nvSpPr>
        <p:spPr>
          <a:xfrm>
            <a:off x="9575671" y="4730844"/>
            <a:ext cx="2524211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"/>
              </a:spcAf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0       1        2       3       4</a:t>
            </a:r>
          </a:p>
          <a:p>
            <a:pPr>
              <a:spcAft>
                <a:spcPts val="100"/>
              </a:spcAft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Aft>
                <a:spcPts val="100"/>
              </a:spcAf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0       2        4       6       8</a:t>
            </a:r>
          </a:p>
          <a:p>
            <a:pPr>
              <a:spcAft>
                <a:spcPts val="100"/>
              </a:spcAft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Aft>
                <a:spcPts val="100"/>
              </a:spcAf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0       3        6       9      12</a:t>
            </a:r>
          </a:p>
        </p:txBody>
      </p:sp>
    </p:spTree>
    <p:extLst>
      <p:ext uri="{BB962C8B-B14F-4D97-AF65-F5344CB8AC3E}">
        <p14:creationId xmlns:p14="http://schemas.microsoft.com/office/powerpoint/2010/main" val="3785781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person, indoor, wall, ceiling&#10;&#10;Description automatically generated">
            <a:extLst>
              <a:ext uri="{FF2B5EF4-FFF2-40B4-BE49-F238E27FC236}">
                <a16:creationId xmlns:a16="http://schemas.microsoft.com/office/drawing/2014/main" id="{94F506E6-240B-4E98-8406-1A8C539A1CE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84985" y="0"/>
            <a:ext cx="6307015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A12DE07-C7CA-4F81-B322-B79ED6E1B436}"/>
              </a:ext>
            </a:extLst>
          </p:cNvPr>
          <p:cNvSpPr/>
          <p:nvPr/>
        </p:nvSpPr>
        <p:spPr>
          <a:xfrm>
            <a:off x="0" y="0"/>
            <a:ext cx="5884985" cy="6858000"/>
          </a:xfrm>
          <a:prstGeom prst="rect">
            <a:avLst/>
          </a:prstGeom>
          <a:solidFill>
            <a:srgbClr val="707C7B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86A66C-8E75-48F3-870A-78B2874477F8}"/>
              </a:ext>
            </a:extLst>
          </p:cNvPr>
          <p:cNvSpPr/>
          <p:nvPr/>
        </p:nvSpPr>
        <p:spPr>
          <a:xfrm>
            <a:off x="0" y="0"/>
            <a:ext cx="6708860" cy="6858000"/>
          </a:xfrm>
          <a:prstGeom prst="rect">
            <a:avLst/>
          </a:prstGeom>
          <a:solidFill>
            <a:srgbClr val="656F6E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B8E35B-B449-4D5F-9E9E-B962C9378D77}"/>
              </a:ext>
            </a:extLst>
          </p:cNvPr>
          <p:cNvSpPr/>
          <p:nvPr/>
        </p:nvSpPr>
        <p:spPr>
          <a:xfrm>
            <a:off x="354802" y="1530000"/>
            <a:ext cx="6673183" cy="5051486"/>
          </a:xfrm>
          <a:prstGeom prst="rect">
            <a:avLst/>
          </a:prstGeom>
          <a:solidFill>
            <a:srgbClr val="5063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4137C-03F9-472B-A816-7769B2C0C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An example </a:t>
            </a:r>
            <a:br>
              <a:rPr lang="en-US" dirty="0"/>
            </a:br>
            <a:r>
              <a:rPr lang="en-US" dirty="0"/>
              <a:t>(not a terribly useful one, but it still might help to see an example…)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564F17-2329-4892-BC8A-417AC7057855}"/>
              </a:ext>
            </a:extLst>
          </p:cNvPr>
          <p:cNvSpPr txBox="1">
            <a:spLocks/>
          </p:cNvSpPr>
          <p:nvPr/>
        </p:nvSpPr>
        <p:spPr>
          <a:xfrm>
            <a:off x="448056" y="1655031"/>
            <a:ext cx="6427529" cy="4814170"/>
          </a:xfrm>
          <a:prstGeom prst="rect">
            <a:avLst/>
          </a:prstGeom>
        </p:spPr>
        <p:txBody>
          <a:bodyPr vert="horz" wrap="square" lIns="0" tIns="0" rIns="91440" bIns="0" rtlCol="0">
            <a:normAutofit fontScale="25000" lnSpcReduction="20000"/>
          </a:bodyPr>
          <a:lstStyle>
            <a:lvl1pPr marL="450000" indent="-448056" algn="l" defTabSz="914400" rtl="0" eaLnBrk="1" latinLnBrk="0" hangingPunct="1">
              <a:lnSpc>
                <a:spcPct val="140000"/>
              </a:lnSpc>
              <a:spcBef>
                <a:spcPts val="1000"/>
              </a:spcBef>
              <a:buFont typeface="Calibri Light" panose="020F0302020204030204" pitchFamily="34" charset="0"/>
              <a:buChar char="→"/>
              <a:defRPr sz="1800" kern="1200">
                <a:solidFill>
                  <a:schemeClr val="tx2">
                    <a:alpha val="5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00000" indent="-448056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Calibri Light" panose="020F0302020204030204" pitchFamily="34" charset="0"/>
              <a:buChar char="→"/>
              <a:defRPr sz="1800" kern="1200">
                <a:solidFill>
                  <a:schemeClr val="tx2">
                    <a:alpha val="5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50000" indent="-448056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Calibri Light" panose="020F0302020204030204" pitchFamily="34" charset="0"/>
              <a:buChar char="→"/>
              <a:defRPr sz="1800" kern="1200">
                <a:solidFill>
                  <a:schemeClr val="tx2">
                    <a:alpha val="5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00000" indent="-448056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Calibri Light" panose="020F0302020204030204" pitchFamily="34" charset="0"/>
              <a:buChar char="→"/>
              <a:defRPr sz="1800" kern="1200">
                <a:solidFill>
                  <a:schemeClr val="tx2">
                    <a:alpha val="5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50000" indent="-448056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Calibri Light" panose="020F0302020204030204" pitchFamily="34" charset="0"/>
              <a:buChar char="→"/>
              <a:defRPr sz="1800" kern="1200">
                <a:solidFill>
                  <a:schemeClr val="tx2">
                    <a:alpha val="5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44" indent="0" defTabSz="230188">
              <a:spcBef>
                <a:spcPts val="100"/>
              </a:spcBef>
              <a:buNone/>
            </a:pPr>
            <a:r>
              <a:rPr lang="en-US" sz="6000" dirty="0">
                <a:solidFill>
                  <a:srgbClr val="FFFF00"/>
                </a:solidFill>
              </a:rPr>
              <a:t>	char </a:t>
            </a:r>
            <a:r>
              <a:rPr lang="en-US" sz="6000" dirty="0" err="1">
                <a:solidFill>
                  <a:srgbClr val="FFFF00"/>
                </a:solidFill>
              </a:rPr>
              <a:t>mat_var</a:t>
            </a:r>
            <a:r>
              <a:rPr lang="en-US" sz="6000" dirty="0">
                <a:solidFill>
                  <a:srgbClr val="FFFF00"/>
                </a:solidFill>
              </a:rPr>
              <a:t>[5][9];</a:t>
            </a:r>
          </a:p>
          <a:p>
            <a:pPr marL="1944" indent="0" defTabSz="230188">
              <a:spcBef>
                <a:spcPts val="800"/>
              </a:spcBef>
              <a:buNone/>
            </a:pPr>
            <a:r>
              <a:rPr lang="en-US" sz="6000" dirty="0">
                <a:solidFill>
                  <a:srgbClr val="FFFF00"/>
                </a:solidFill>
              </a:rPr>
              <a:t>	for (int </a:t>
            </a:r>
            <a:r>
              <a:rPr lang="en-US" sz="6000" dirty="0" err="1">
                <a:solidFill>
                  <a:srgbClr val="FFFF00"/>
                </a:solidFill>
              </a:rPr>
              <a:t>i</a:t>
            </a:r>
            <a:r>
              <a:rPr lang="en-US" sz="6000" dirty="0">
                <a:solidFill>
                  <a:srgbClr val="FFFF00"/>
                </a:solidFill>
              </a:rPr>
              <a:t> = 0; </a:t>
            </a:r>
            <a:r>
              <a:rPr lang="en-US" sz="6000" dirty="0" err="1">
                <a:solidFill>
                  <a:srgbClr val="FFFF00"/>
                </a:solidFill>
              </a:rPr>
              <a:t>i</a:t>
            </a:r>
            <a:r>
              <a:rPr lang="en-US" sz="6000" dirty="0">
                <a:solidFill>
                  <a:srgbClr val="FFFF00"/>
                </a:solidFill>
              </a:rPr>
              <a:t>&lt; 5; </a:t>
            </a:r>
            <a:r>
              <a:rPr lang="en-US" sz="6000" dirty="0" err="1">
                <a:solidFill>
                  <a:srgbClr val="FFFF00"/>
                </a:solidFill>
              </a:rPr>
              <a:t>i</a:t>
            </a:r>
            <a:r>
              <a:rPr lang="en-US" sz="6000" dirty="0">
                <a:solidFill>
                  <a:srgbClr val="FFFF00"/>
                </a:solidFill>
              </a:rPr>
              <a:t>++) {  </a:t>
            </a:r>
            <a:r>
              <a:rPr lang="en-US" sz="6000" dirty="0">
                <a:solidFill>
                  <a:srgbClr val="FFC000"/>
                </a:solidFill>
              </a:rPr>
              <a:t>// loops through each row</a:t>
            </a:r>
          </a:p>
          <a:p>
            <a:pPr marL="1944" indent="0" defTabSz="230188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sz="6000" dirty="0">
                <a:solidFill>
                  <a:srgbClr val="FFFF00"/>
                </a:solidFill>
              </a:rPr>
              <a:t>		for (int j = 0; j &lt; 9; </a:t>
            </a:r>
            <a:r>
              <a:rPr lang="en-US" sz="6000" dirty="0" err="1">
                <a:solidFill>
                  <a:srgbClr val="FFFF00"/>
                </a:solidFill>
              </a:rPr>
              <a:t>j++</a:t>
            </a:r>
            <a:r>
              <a:rPr lang="en-US" sz="6000" dirty="0">
                <a:solidFill>
                  <a:srgbClr val="FFFF00"/>
                </a:solidFill>
              </a:rPr>
              <a:t>) {  </a:t>
            </a:r>
            <a:r>
              <a:rPr lang="en-US" sz="6000" dirty="0">
                <a:solidFill>
                  <a:srgbClr val="FFC000"/>
                </a:solidFill>
              </a:rPr>
              <a:t>// loops through each index in a row</a:t>
            </a:r>
          </a:p>
          <a:p>
            <a:pPr marL="1944" indent="0" defTabSz="230188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sz="6000" dirty="0">
                <a:solidFill>
                  <a:srgbClr val="FFFF00"/>
                </a:solidFill>
              </a:rPr>
              <a:t>			if ((j == </a:t>
            </a:r>
            <a:r>
              <a:rPr lang="en-US" sz="6000" dirty="0" err="1">
                <a:solidFill>
                  <a:srgbClr val="FFFF00"/>
                </a:solidFill>
              </a:rPr>
              <a:t>i</a:t>
            </a:r>
            <a:r>
              <a:rPr lang="en-US" sz="6000" dirty="0">
                <a:solidFill>
                  <a:srgbClr val="FFFF00"/>
                </a:solidFill>
              </a:rPr>
              <a:t>) || ((8-i) == j)) {</a:t>
            </a:r>
          </a:p>
          <a:p>
            <a:pPr marL="1944" indent="0" defTabSz="230188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sz="6000" dirty="0">
                <a:solidFill>
                  <a:srgbClr val="FFFF00"/>
                </a:solidFill>
              </a:rPr>
              <a:t>				</a:t>
            </a:r>
            <a:r>
              <a:rPr lang="en-US" sz="6000" dirty="0" err="1">
                <a:solidFill>
                  <a:srgbClr val="FFFF00"/>
                </a:solidFill>
              </a:rPr>
              <a:t>mat_var</a:t>
            </a:r>
            <a:r>
              <a:rPr lang="en-US" sz="6000" dirty="0">
                <a:solidFill>
                  <a:srgbClr val="FFFF00"/>
                </a:solidFill>
              </a:rPr>
              <a:t>[</a:t>
            </a:r>
            <a:r>
              <a:rPr lang="en-US" sz="6000" dirty="0" err="1">
                <a:solidFill>
                  <a:srgbClr val="FFFF00"/>
                </a:solidFill>
              </a:rPr>
              <a:t>i</a:t>
            </a:r>
            <a:r>
              <a:rPr lang="en-US" sz="6000" dirty="0">
                <a:solidFill>
                  <a:srgbClr val="FFFF00"/>
                </a:solidFill>
              </a:rPr>
              <a:t>][j] = '*';  </a:t>
            </a:r>
            <a:r>
              <a:rPr lang="en-US" sz="6000" dirty="0">
                <a:solidFill>
                  <a:srgbClr val="FFC000"/>
                </a:solidFill>
              </a:rPr>
              <a:t>// again, </a:t>
            </a:r>
            <a:r>
              <a:rPr lang="en-US" sz="6000" dirty="0" err="1">
                <a:solidFill>
                  <a:srgbClr val="FFC000"/>
                </a:solidFill>
              </a:rPr>
              <a:t>i</a:t>
            </a:r>
            <a:r>
              <a:rPr lang="en-US" sz="6000" dirty="0">
                <a:solidFill>
                  <a:srgbClr val="FFC000"/>
                </a:solidFill>
              </a:rPr>
              <a:t> is row, j is column</a:t>
            </a:r>
          </a:p>
          <a:p>
            <a:pPr marL="1944" indent="0" defTabSz="230188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sz="6000" dirty="0">
                <a:solidFill>
                  <a:srgbClr val="FFFF00"/>
                </a:solidFill>
              </a:rPr>
              <a:t>			}</a:t>
            </a:r>
          </a:p>
          <a:p>
            <a:pPr marL="1944" indent="0" defTabSz="230188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sz="6000" dirty="0">
                <a:solidFill>
                  <a:srgbClr val="FFFF00"/>
                </a:solidFill>
              </a:rPr>
              <a:t>			else {</a:t>
            </a:r>
          </a:p>
          <a:p>
            <a:pPr marL="1944" indent="0" defTabSz="230188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sz="6000" dirty="0">
                <a:solidFill>
                  <a:srgbClr val="FFFF00"/>
                </a:solidFill>
              </a:rPr>
              <a:t>				</a:t>
            </a:r>
            <a:r>
              <a:rPr lang="en-US" sz="6000" dirty="0" err="1">
                <a:solidFill>
                  <a:srgbClr val="FFFF00"/>
                </a:solidFill>
              </a:rPr>
              <a:t>mat_var</a:t>
            </a:r>
            <a:r>
              <a:rPr lang="en-US" sz="6000" dirty="0">
                <a:solidFill>
                  <a:srgbClr val="FFFF00"/>
                </a:solidFill>
              </a:rPr>
              <a:t>[</a:t>
            </a:r>
            <a:r>
              <a:rPr lang="en-US" sz="6000" dirty="0" err="1">
                <a:solidFill>
                  <a:srgbClr val="FFFF00"/>
                </a:solidFill>
              </a:rPr>
              <a:t>i</a:t>
            </a:r>
            <a:r>
              <a:rPr lang="en-US" sz="6000" dirty="0">
                <a:solidFill>
                  <a:srgbClr val="FFFF00"/>
                </a:solidFill>
              </a:rPr>
              <a:t>][j] = '-';</a:t>
            </a:r>
          </a:p>
          <a:p>
            <a:pPr marL="1944" indent="0" defTabSz="230188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sz="6000" dirty="0">
                <a:solidFill>
                  <a:srgbClr val="FFFF00"/>
                </a:solidFill>
              </a:rPr>
              <a:t>			}</a:t>
            </a:r>
          </a:p>
          <a:p>
            <a:pPr marL="1944" indent="0" defTabSz="230188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sz="6000" dirty="0">
                <a:solidFill>
                  <a:srgbClr val="FFFF00"/>
                </a:solidFill>
              </a:rPr>
              <a:t>			</a:t>
            </a:r>
            <a:r>
              <a:rPr lang="en-US" sz="6000" dirty="0" err="1">
                <a:solidFill>
                  <a:srgbClr val="FFFF00"/>
                </a:solidFill>
              </a:rPr>
              <a:t>cout</a:t>
            </a:r>
            <a:r>
              <a:rPr lang="en-US" sz="6000" dirty="0">
                <a:solidFill>
                  <a:srgbClr val="FFFF00"/>
                </a:solidFill>
              </a:rPr>
              <a:t> &lt;&lt; </a:t>
            </a:r>
            <a:r>
              <a:rPr lang="en-US" sz="6000" dirty="0" err="1">
                <a:solidFill>
                  <a:srgbClr val="FFFF00"/>
                </a:solidFill>
              </a:rPr>
              <a:t>endl</a:t>
            </a:r>
            <a:r>
              <a:rPr lang="en-US" sz="6000" dirty="0">
                <a:solidFill>
                  <a:srgbClr val="FFFF00"/>
                </a:solidFill>
              </a:rPr>
              <a:t>;</a:t>
            </a:r>
          </a:p>
          <a:p>
            <a:pPr marL="1944" indent="0" defTabSz="230188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sz="6000" dirty="0">
                <a:solidFill>
                  <a:srgbClr val="FFFF00"/>
                </a:solidFill>
              </a:rPr>
              <a:t>		}</a:t>
            </a:r>
          </a:p>
          <a:p>
            <a:pPr marL="1944" indent="0" defTabSz="230188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sz="6000" dirty="0">
                <a:solidFill>
                  <a:srgbClr val="FFFF00"/>
                </a:solidFill>
              </a:rPr>
              <a:t>	}</a:t>
            </a:r>
          </a:p>
          <a:p>
            <a:pPr marL="1944" indent="0" defTabSz="230188">
              <a:spcBef>
                <a:spcPts val="1100"/>
              </a:spcBef>
              <a:buNone/>
            </a:pPr>
            <a:r>
              <a:rPr lang="en-US" sz="6000" dirty="0">
                <a:solidFill>
                  <a:srgbClr val="FFFF00"/>
                </a:solidFill>
              </a:rPr>
              <a:t>	for (int </a:t>
            </a:r>
            <a:r>
              <a:rPr lang="en-US" sz="6000" dirty="0" err="1">
                <a:solidFill>
                  <a:srgbClr val="FFFF00"/>
                </a:solidFill>
              </a:rPr>
              <a:t>i</a:t>
            </a:r>
            <a:r>
              <a:rPr lang="en-US" sz="6000" dirty="0">
                <a:solidFill>
                  <a:srgbClr val="FFFF00"/>
                </a:solidFill>
              </a:rPr>
              <a:t> = 0; </a:t>
            </a:r>
            <a:r>
              <a:rPr lang="en-US" sz="6000" dirty="0" err="1">
                <a:solidFill>
                  <a:srgbClr val="FFFF00"/>
                </a:solidFill>
              </a:rPr>
              <a:t>i</a:t>
            </a:r>
            <a:r>
              <a:rPr lang="en-US" sz="6000" dirty="0">
                <a:solidFill>
                  <a:srgbClr val="FFFF00"/>
                </a:solidFill>
              </a:rPr>
              <a:t>&lt; 5; </a:t>
            </a:r>
            <a:r>
              <a:rPr lang="en-US" sz="6000" dirty="0" err="1">
                <a:solidFill>
                  <a:srgbClr val="FFFF00"/>
                </a:solidFill>
              </a:rPr>
              <a:t>i</a:t>
            </a:r>
            <a:r>
              <a:rPr lang="en-US" sz="6000" dirty="0">
                <a:solidFill>
                  <a:srgbClr val="FFFF00"/>
                </a:solidFill>
              </a:rPr>
              <a:t>++) {  </a:t>
            </a:r>
            <a:r>
              <a:rPr lang="en-US" sz="6000" dirty="0">
                <a:solidFill>
                  <a:srgbClr val="FFC000"/>
                </a:solidFill>
              </a:rPr>
              <a:t>// loops through each row</a:t>
            </a:r>
          </a:p>
          <a:p>
            <a:pPr marL="1944" indent="0" defTabSz="230188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sz="6000" dirty="0">
                <a:solidFill>
                  <a:srgbClr val="FFFF00"/>
                </a:solidFill>
              </a:rPr>
              <a:t>		for (int j = 0; j &lt;9; </a:t>
            </a:r>
            <a:r>
              <a:rPr lang="en-US" sz="6000" dirty="0" err="1">
                <a:solidFill>
                  <a:srgbClr val="FFFF00"/>
                </a:solidFill>
              </a:rPr>
              <a:t>j++</a:t>
            </a:r>
            <a:r>
              <a:rPr lang="en-US" sz="6000" dirty="0">
                <a:solidFill>
                  <a:srgbClr val="FFFF00"/>
                </a:solidFill>
              </a:rPr>
              <a:t>) {  </a:t>
            </a:r>
            <a:r>
              <a:rPr lang="en-US" sz="6000" dirty="0">
                <a:solidFill>
                  <a:srgbClr val="FFC000"/>
                </a:solidFill>
              </a:rPr>
              <a:t>// loops through each index in a row</a:t>
            </a:r>
          </a:p>
          <a:p>
            <a:pPr marL="1944" indent="0" defTabSz="230188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sz="6000" dirty="0">
                <a:solidFill>
                  <a:srgbClr val="FFFF00"/>
                </a:solidFill>
              </a:rPr>
              <a:t>			</a:t>
            </a:r>
            <a:r>
              <a:rPr lang="en-US" sz="6000" dirty="0" err="1">
                <a:solidFill>
                  <a:srgbClr val="FFFF00"/>
                </a:solidFill>
              </a:rPr>
              <a:t>cout</a:t>
            </a:r>
            <a:r>
              <a:rPr lang="en-US" sz="6000" dirty="0">
                <a:solidFill>
                  <a:srgbClr val="FFFF00"/>
                </a:solidFill>
              </a:rPr>
              <a:t> &lt;&lt; </a:t>
            </a:r>
            <a:r>
              <a:rPr lang="en-US" sz="6000" dirty="0" err="1">
                <a:solidFill>
                  <a:srgbClr val="FFFF00"/>
                </a:solidFill>
              </a:rPr>
              <a:t>mat_var</a:t>
            </a:r>
            <a:r>
              <a:rPr lang="en-US" sz="6000" dirty="0">
                <a:solidFill>
                  <a:srgbClr val="FFFF00"/>
                </a:solidFill>
              </a:rPr>
              <a:t>[</a:t>
            </a:r>
            <a:r>
              <a:rPr lang="en-US" sz="6000" dirty="0" err="1">
                <a:solidFill>
                  <a:srgbClr val="FFFF00"/>
                </a:solidFill>
              </a:rPr>
              <a:t>i</a:t>
            </a:r>
            <a:r>
              <a:rPr lang="en-US" sz="6000" dirty="0">
                <a:solidFill>
                  <a:srgbClr val="FFFF00"/>
                </a:solidFill>
              </a:rPr>
              <a:t>][j] &lt;&lt; "  ";   </a:t>
            </a:r>
            <a:r>
              <a:rPr lang="en-US" sz="6000" dirty="0">
                <a:solidFill>
                  <a:srgbClr val="FFC000"/>
                </a:solidFill>
              </a:rPr>
              <a:t>// again, </a:t>
            </a:r>
            <a:r>
              <a:rPr lang="en-US" sz="6000" dirty="0" err="1">
                <a:solidFill>
                  <a:srgbClr val="FFC000"/>
                </a:solidFill>
              </a:rPr>
              <a:t>i</a:t>
            </a:r>
            <a:r>
              <a:rPr lang="en-US" sz="6000" dirty="0">
                <a:solidFill>
                  <a:srgbClr val="FFC000"/>
                </a:solidFill>
              </a:rPr>
              <a:t> is row, j is column</a:t>
            </a:r>
          </a:p>
          <a:p>
            <a:pPr marL="1944" indent="0" defTabSz="230188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sz="6000" dirty="0">
                <a:solidFill>
                  <a:srgbClr val="FFFF00"/>
                </a:solidFill>
              </a:rPr>
              <a:t>		}</a:t>
            </a:r>
          </a:p>
          <a:p>
            <a:pPr marL="1944" indent="0" defTabSz="230188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sz="6000" dirty="0">
                <a:solidFill>
                  <a:srgbClr val="FFFF00"/>
                </a:solidFill>
              </a:rPr>
              <a:t>		</a:t>
            </a:r>
            <a:r>
              <a:rPr lang="en-US" sz="6000" dirty="0" err="1">
                <a:solidFill>
                  <a:srgbClr val="FFFF00"/>
                </a:solidFill>
              </a:rPr>
              <a:t>cout</a:t>
            </a:r>
            <a:r>
              <a:rPr lang="en-US" sz="6000" dirty="0">
                <a:solidFill>
                  <a:srgbClr val="FFFF00"/>
                </a:solidFill>
              </a:rPr>
              <a:t> &lt;&lt; </a:t>
            </a:r>
            <a:r>
              <a:rPr lang="en-US" sz="6000" dirty="0" err="1">
                <a:solidFill>
                  <a:srgbClr val="FFFF00"/>
                </a:solidFill>
              </a:rPr>
              <a:t>endl</a:t>
            </a:r>
            <a:r>
              <a:rPr lang="en-US" sz="6000" dirty="0">
                <a:solidFill>
                  <a:srgbClr val="FFFF00"/>
                </a:solidFill>
              </a:rPr>
              <a:t>;</a:t>
            </a:r>
          </a:p>
          <a:p>
            <a:pPr marL="1944" indent="0" defTabSz="230188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sz="6000" dirty="0">
                <a:solidFill>
                  <a:srgbClr val="FFFF00"/>
                </a:solidFill>
              </a:rPr>
              <a:t>	}</a:t>
            </a:r>
          </a:p>
          <a:p>
            <a:pPr marL="0" lvl="1" indent="0">
              <a:spcBef>
                <a:spcPts val="0"/>
              </a:spcBef>
              <a:buFont typeface="Calibri Light" panose="020F0302020204030204" pitchFamily="34" charset="0"/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D8F32F-74DA-462A-85F0-17363ACD16DD}"/>
              </a:ext>
            </a:extLst>
          </p:cNvPr>
          <p:cNvSpPr/>
          <p:nvPr/>
        </p:nvSpPr>
        <p:spPr>
          <a:xfrm>
            <a:off x="7297614" y="4033332"/>
            <a:ext cx="3774831" cy="2548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F348C7-A1DF-4956-BB82-CED2ECDE9850}"/>
              </a:ext>
            </a:extLst>
          </p:cNvPr>
          <p:cNvSpPr txBox="1"/>
          <p:nvPr/>
        </p:nvSpPr>
        <p:spPr>
          <a:xfrm>
            <a:off x="7384341" y="4087404"/>
            <a:ext cx="3822919" cy="2203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Prints:</a:t>
            </a:r>
          </a:p>
          <a:p>
            <a:pPr>
              <a:spcBef>
                <a:spcPts val="700"/>
              </a:spcBef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*  -  -  -  -  -  -  -  *</a:t>
            </a:r>
          </a:p>
          <a:p>
            <a:pPr>
              <a:spcBef>
                <a:spcPts val="700"/>
              </a:spcBef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-  *  -  -  -  -  -  *  -</a:t>
            </a:r>
          </a:p>
          <a:p>
            <a:pPr>
              <a:spcBef>
                <a:spcPts val="700"/>
              </a:spcBef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-  -  *  -  -  -  *  -  -</a:t>
            </a:r>
          </a:p>
          <a:p>
            <a:pPr>
              <a:spcBef>
                <a:spcPts val="700"/>
              </a:spcBef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-  -  -  *  -  *  -  -  -</a:t>
            </a:r>
          </a:p>
          <a:p>
            <a:pPr>
              <a:spcBef>
                <a:spcPts val="700"/>
              </a:spcBef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-  -  -  -  *  -  -  -  -</a:t>
            </a:r>
          </a:p>
        </p:txBody>
      </p:sp>
    </p:spTree>
    <p:extLst>
      <p:ext uri="{BB962C8B-B14F-4D97-AF65-F5344CB8AC3E}">
        <p14:creationId xmlns:p14="http://schemas.microsoft.com/office/powerpoint/2010/main" val="768599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85AC445B-28CE-4858-BB01-8514019CC17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563C81-D6B9-4329-9E5B-CD94D0B69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15" y="493202"/>
            <a:ext cx="11301984" cy="1141200"/>
          </a:xfrm>
        </p:spPr>
        <p:txBody>
          <a:bodyPr>
            <a:normAutofit/>
          </a:bodyPr>
          <a:lstStyle/>
          <a:p>
            <a:r>
              <a:rPr lang="en-US" sz="4000" b="1" dirty="0"/>
              <a:t>Take-aways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D6FA75-3991-47E8-92C8-E2035141F095}"/>
              </a:ext>
            </a:extLst>
          </p:cNvPr>
          <p:cNvSpPr/>
          <p:nvPr/>
        </p:nvSpPr>
        <p:spPr>
          <a:xfrm>
            <a:off x="134815" y="1793122"/>
            <a:ext cx="11793416" cy="4804106"/>
          </a:xfrm>
          <a:prstGeom prst="rect">
            <a:avLst/>
          </a:prstGeom>
          <a:solidFill>
            <a:srgbClr val="172A25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9C23A-8036-4DB5-96DA-873F2F029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769" y="1886908"/>
            <a:ext cx="11477487" cy="5380892"/>
          </a:xfrm>
          <a:noFill/>
        </p:spPr>
        <p:txBody>
          <a:bodyPr>
            <a:normAutofit/>
          </a:bodyPr>
          <a:lstStyle/>
          <a:p>
            <a:r>
              <a:rPr lang="en-US" dirty="0"/>
              <a:t>A Matrix is an array in which each index in the array is also an array.</a:t>
            </a:r>
          </a:p>
          <a:p>
            <a:r>
              <a:rPr lang="en-US" dirty="0"/>
              <a:t>To declare:  int mat[4][7];  // where 4 is the number of rows and 7 is the number of values in each row.</a:t>
            </a:r>
          </a:p>
          <a:p>
            <a:r>
              <a:rPr lang="en-US" dirty="0"/>
              <a:t>To access a value in a matrix:</a:t>
            </a:r>
          </a:p>
          <a:p>
            <a:pPr marL="451944" lvl="1" indent="0">
              <a:lnSpc>
                <a:spcPct val="110000"/>
              </a:lnSpc>
              <a:spcBef>
                <a:spcPts val="200"/>
              </a:spcBef>
              <a:buNone/>
            </a:pPr>
            <a:r>
              <a:rPr lang="en-US" dirty="0" err="1">
                <a:solidFill>
                  <a:srgbClr val="FFFF00">
                    <a:alpha val="55000"/>
                  </a:srgbClr>
                </a:solidFill>
              </a:rPr>
              <a:t>cout</a:t>
            </a:r>
            <a:r>
              <a:rPr lang="en-US" dirty="0">
                <a:solidFill>
                  <a:srgbClr val="FFFF00">
                    <a:alpha val="55000"/>
                  </a:srgbClr>
                </a:solidFill>
              </a:rPr>
              <a:t> &lt;&lt; mat[2][4] &lt;&lt; </a:t>
            </a:r>
            <a:r>
              <a:rPr lang="en-US" dirty="0" err="1">
                <a:solidFill>
                  <a:srgbClr val="FFFF00">
                    <a:alpha val="55000"/>
                  </a:srgbClr>
                </a:solidFill>
              </a:rPr>
              <a:t>endl</a:t>
            </a:r>
            <a:r>
              <a:rPr lang="en-US" dirty="0">
                <a:solidFill>
                  <a:srgbClr val="FFFF00">
                    <a:alpha val="55000"/>
                  </a:srgbClr>
                </a:solidFill>
              </a:rPr>
              <a:t>;   // 2 is the row and 4 is the value</a:t>
            </a:r>
          </a:p>
          <a:p>
            <a:pPr marL="451944" lvl="1" indent="0">
              <a:lnSpc>
                <a:spcPct val="110000"/>
              </a:lnSpc>
              <a:spcBef>
                <a:spcPts val="200"/>
              </a:spcBef>
              <a:buNone/>
            </a:pPr>
            <a:r>
              <a:rPr lang="en-US" dirty="0">
                <a:solidFill>
                  <a:srgbClr val="FFFF00">
                    <a:alpha val="55000"/>
                  </a:srgbClr>
                </a:solidFill>
              </a:rPr>
              <a:t>mat[3][1] = 22;  // puts 22 in row 3, column 1 (remember, both start at index 0)</a:t>
            </a:r>
          </a:p>
          <a:p>
            <a:r>
              <a:rPr lang="en-US" dirty="0"/>
              <a:t>To loop through entire matrix:</a:t>
            </a:r>
          </a:p>
          <a:p>
            <a:pPr marL="451944" lvl="1" indent="0">
              <a:buNone/>
            </a:pPr>
            <a:r>
              <a:rPr lang="en-US" dirty="0">
                <a:solidFill>
                  <a:srgbClr val="FFFF00">
                    <a:alpha val="55000"/>
                  </a:srgbClr>
                </a:solidFill>
              </a:rPr>
              <a:t>for (int </a:t>
            </a:r>
            <a:r>
              <a:rPr lang="en-US" dirty="0" err="1">
                <a:solidFill>
                  <a:srgbClr val="FFFF00">
                    <a:alpha val="55000"/>
                  </a:srgbClr>
                </a:solidFill>
              </a:rPr>
              <a:t>i</a:t>
            </a:r>
            <a:r>
              <a:rPr lang="en-US" dirty="0">
                <a:solidFill>
                  <a:srgbClr val="FFFF00">
                    <a:alpha val="55000"/>
                  </a:srgbClr>
                </a:solidFill>
              </a:rPr>
              <a:t> = 0; </a:t>
            </a:r>
            <a:r>
              <a:rPr lang="en-US" dirty="0" err="1">
                <a:solidFill>
                  <a:srgbClr val="FFFF00">
                    <a:alpha val="55000"/>
                  </a:srgbClr>
                </a:solidFill>
              </a:rPr>
              <a:t>i</a:t>
            </a:r>
            <a:r>
              <a:rPr lang="en-US" dirty="0">
                <a:solidFill>
                  <a:srgbClr val="FFFF00">
                    <a:alpha val="55000"/>
                  </a:srgbClr>
                </a:solidFill>
              </a:rPr>
              <a:t> &lt; 4; </a:t>
            </a:r>
            <a:r>
              <a:rPr lang="en-US" dirty="0" err="1">
                <a:solidFill>
                  <a:srgbClr val="FFFF00">
                    <a:alpha val="55000"/>
                  </a:srgbClr>
                </a:solidFill>
              </a:rPr>
              <a:t>i</a:t>
            </a:r>
            <a:r>
              <a:rPr lang="en-US" dirty="0">
                <a:solidFill>
                  <a:srgbClr val="FFFF00">
                    <a:alpha val="55000"/>
                  </a:srgbClr>
                </a:solidFill>
              </a:rPr>
              <a:t>++)  {    // loops through each row</a:t>
            </a:r>
          </a:p>
          <a:p>
            <a:pPr marL="901944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FFFF00">
                    <a:alpha val="55000"/>
                  </a:srgbClr>
                </a:solidFill>
              </a:rPr>
              <a:t>for (int j = 0; j &lt; 7; </a:t>
            </a:r>
            <a:r>
              <a:rPr lang="en-US" dirty="0" err="1">
                <a:solidFill>
                  <a:srgbClr val="FFFF00">
                    <a:alpha val="55000"/>
                  </a:srgbClr>
                </a:solidFill>
              </a:rPr>
              <a:t>j++</a:t>
            </a:r>
            <a:r>
              <a:rPr lang="en-US" dirty="0">
                <a:solidFill>
                  <a:srgbClr val="FFFF00">
                    <a:alpha val="55000"/>
                  </a:srgbClr>
                </a:solidFill>
              </a:rPr>
              <a:t>) {   // loops through each column, or index in the row</a:t>
            </a:r>
          </a:p>
          <a:p>
            <a:pPr marL="1351944" lvl="3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rgbClr val="FFFF00">
                    <a:alpha val="55000"/>
                  </a:srgbClr>
                </a:solidFill>
              </a:rPr>
              <a:t>cout</a:t>
            </a:r>
            <a:r>
              <a:rPr lang="en-US" dirty="0">
                <a:solidFill>
                  <a:srgbClr val="FFFF00">
                    <a:alpha val="55000"/>
                  </a:srgbClr>
                </a:solidFill>
              </a:rPr>
              <a:t> &lt;&lt; mat[</a:t>
            </a:r>
            <a:r>
              <a:rPr lang="en-US" dirty="0" err="1">
                <a:solidFill>
                  <a:srgbClr val="FFFF00">
                    <a:alpha val="55000"/>
                  </a:srgbClr>
                </a:solidFill>
              </a:rPr>
              <a:t>i</a:t>
            </a:r>
            <a:r>
              <a:rPr lang="en-US" dirty="0">
                <a:solidFill>
                  <a:srgbClr val="FFFF00">
                    <a:alpha val="55000"/>
                  </a:srgbClr>
                </a:solidFill>
              </a:rPr>
              <a:t>][j] &lt;&lt; “, “;</a:t>
            </a:r>
          </a:p>
          <a:p>
            <a:pPr marL="901944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FFFF00">
                    <a:alpha val="55000"/>
                  </a:srgbClr>
                </a:solidFill>
              </a:rPr>
              <a:t>}</a:t>
            </a:r>
          </a:p>
          <a:p>
            <a:pPr marL="901944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rgbClr val="FFFF00">
                    <a:alpha val="55000"/>
                  </a:srgbClr>
                </a:solidFill>
              </a:rPr>
              <a:t>cout</a:t>
            </a:r>
            <a:r>
              <a:rPr lang="en-US" dirty="0">
                <a:solidFill>
                  <a:srgbClr val="FFFF00">
                    <a:alpha val="55000"/>
                  </a:srgbClr>
                </a:solidFill>
              </a:rPr>
              <a:t> &lt;&lt; </a:t>
            </a:r>
            <a:r>
              <a:rPr lang="en-US" dirty="0" err="1">
                <a:solidFill>
                  <a:srgbClr val="FFFF00">
                    <a:alpha val="55000"/>
                  </a:srgbClr>
                </a:solidFill>
              </a:rPr>
              <a:t>endl</a:t>
            </a:r>
            <a:r>
              <a:rPr lang="en-US" dirty="0">
                <a:solidFill>
                  <a:srgbClr val="FFFF00">
                    <a:alpha val="55000"/>
                  </a:srgbClr>
                </a:solidFill>
              </a:rPr>
              <a:t>;</a:t>
            </a:r>
          </a:p>
          <a:p>
            <a:pPr marL="451944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FFFF00">
                    <a:alpha val="55000"/>
                  </a:srgbClr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35347518"/>
      </p:ext>
    </p:extLst>
  </p:cSld>
  <p:clrMapOvr>
    <a:masterClrMapping/>
  </p:clrMapOvr>
</p:sld>
</file>

<file path=ppt/theme/theme1.xml><?xml version="1.0" encoding="utf-8"?>
<a:theme xmlns:a="http://schemas.openxmlformats.org/drawingml/2006/main" name="ThinLineVTI">
  <a:themeElements>
    <a:clrScheme name="AnalogousFromDarkSeedLeftStep">
      <a:dk1>
        <a:srgbClr val="000000"/>
      </a:dk1>
      <a:lt1>
        <a:srgbClr val="FFFFFF"/>
      </a:lt1>
      <a:dk2>
        <a:srgbClr val="1B302C"/>
      </a:dk2>
      <a:lt2>
        <a:srgbClr val="F0F3F2"/>
      </a:lt2>
      <a:accent1>
        <a:srgbClr val="C34D6C"/>
      </a:accent1>
      <a:accent2>
        <a:srgbClr val="B13B8C"/>
      </a:accent2>
      <a:accent3>
        <a:srgbClr val="B74DC3"/>
      </a:accent3>
      <a:accent4>
        <a:srgbClr val="753DB2"/>
      </a:accent4>
      <a:accent5>
        <a:srgbClr val="554DC3"/>
      </a:accent5>
      <a:accent6>
        <a:srgbClr val="3B64B1"/>
      </a:accent6>
      <a:hlink>
        <a:srgbClr val="5D3FBF"/>
      </a:hlink>
      <a:folHlink>
        <a:srgbClr val="7F7F7F"/>
      </a:folHlink>
    </a:clrScheme>
    <a:fontScheme name="Custom 3">
      <a:majorFont>
        <a:latin typeface="Source Sans Pro Light"/>
        <a:ea typeface=""/>
        <a:cs typeface=""/>
      </a:majorFont>
      <a:minorFont>
        <a:latin typeface="Source Sans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inLineVTI" id="{DA2A884B-D36C-4F63-9FE8-3C89F2B99A40}" vid="{62C1F77B-42AE-47B9-869B-5CE48C8ED8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1247</Words>
  <Application>Microsoft Office PowerPoint</Application>
  <PresentationFormat>Widescreen</PresentationFormat>
  <Paragraphs>168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 Light</vt:lpstr>
      <vt:lpstr>Consolas</vt:lpstr>
      <vt:lpstr>Source Sans Pro</vt:lpstr>
      <vt:lpstr>Source Sans Pro Light</vt:lpstr>
      <vt:lpstr>ThinLineVTI</vt:lpstr>
      <vt:lpstr>Matrices</vt:lpstr>
      <vt:lpstr>Arrays (review):</vt:lpstr>
      <vt:lpstr>Array of Arrays: Matrix!!! (Did not get those movies…)</vt:lpstr>
      <vt:lpstr>Adding values to a matrix:</vt:lpstr>
      <vt:lpstr>Adding values to a matrix:</vt:lpstr>
      <vt:lpstr>Printing out a matrix:</vt:lpstr>
      <vt:lpstr>An example  (not a terribly useful one, but it still might help to see an example…)</vt:lpstr>
      <vt:lpstr>Take-aways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Matrices</dc:title>
  <dc:creator>Yarrington, Debra</dc:creator>
  <cp:lastModifiedBy>Yarrington, Debra</cp:lastModifiedBy>
  <cp:revision>10</cp:revision>
  <dcterms:created xsi:type="dcterms:W3CDTF">2022-01-13T18:52:52Z</dcterms:created>
  <dcterms:modified xsi:type="dcterms:W3CDTF">2022-01-14T17:35:34Z</dcterms:modified>
</cp:coreProperties>
</file>