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83" d="100"/>
          <a:sy n="83" d="100"/>
        </p:scale>
        <p:origin x="21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33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19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33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38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8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4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5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81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6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77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DBC14-3992-4D09-8A36-052BCC32C450}" type="datetimeFigureOut">
              <a:rPr lang="en-US" smtClean="0"/>
              <a:t>3/6/2016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0FB70-516C-4990-A531-FF7D1E46D6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027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30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1" y="85726"/>
            <a:ext cx="6348413" cy="6962775"/>
          </a:xfrm>
        </p:spPr>
        <p:txBody>
          <a:bodyPr/>
          <a:lstStyle/>
          <a:p>
            <a:pPr marL="0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public static void main (String[] args) {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 [] k = {3,2,5,7};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int[] m = {8,6,4,9};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int[] x = </a:t>
            </a:r>
            <a:r>
              <a:rPr lang="en-US" altLang="en-US" sz="1400" i="1">
                <a:solidFill>
                  <a:srgbClr val="FF0000"/>
                </a:solidFill>
                <a:latin typeface="Calibri" panose="020F0502020204030204" pitchFamily="34" charset="0"/>
              </a:rPr>
              <a:t>f1(k,m);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System.</a:t>
            </a:r>
            <a:r>
              <a:rPr lang="en-US" altLang="en-US" sz="1400" i="1">
                <a:solidFill>
                  <a:srgbClr val="FF0000"/>
                </a:solidFill>
                <a:latin typeface="Calibri" panose="020F0502020204030204" pitchFamily="34" charset="0"/>
              </a:rPr>
              <a:t>out.println(Arrays.toString(x));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 n[] = {3,7,12,18,27,47,52};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int[] y = </a:t>
            </a:r>
            <a:r>
              <a:rPr lang="en-US" altLang="en-US" sz="1400" i="1">
                <a:solidFill>
                  <a:srgbClr val="FF0000"/>
                </a:solidFill>
                <a:latin typeface="Calibri" panose="020F0502020204030204" pitchFamily="34" charset="0"/>
              </a:rPr>
              <a:t>f2(n,42);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System.</a:t>
            </a:r>
            <a:r>
              <a:rPr lang="en-US" altLang="en-US" sz="1400" i="1">
                <a:solidFill>
                  <a:srgbClr val="FF0000"/>
                </a:solidFill>
                <a:latin typeface="Calibri" panose="020F0502020204030204" pitchFamily="34" charset="0"/>
              </a:rPr>
              <a:t>out.println(Arrays.toString(y));</a:t>
            </a:r>
          </a:p>
          <a:p>
            <a:pPr marL="0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0" indent="0">
              <a:lnSpc>
                <a:spcPct val="97000"/>
              </a:lnSpc>
              <a:spcBef>
                <a:spcPct val="0"/>
              </a:spcBef>
              <a:buNone/>
            </a:pPr>
            <a:endParaRPr lang="en-US" altLang="en-US" sz="140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public static int[] f1(int[] arr1, int[] arr2){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 x = arr1.length;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int[] newarr = new int[x*2];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for (int i=0;i&lt;arr1.length;i++) {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   newarr[i*2]= arr1[i];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   newarr[i*2+1] = arr2[i];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return newarr;</a:t>
            </a:r>
          </a:p>
          <a:p>
            <a:pPr marL="0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0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public static int[] f2(int[] arr1, int x){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 y = arr1.length;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int[] newarr = new int[y+1];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int a = 0;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for (int i=0;i&lt;arr1.length;i++) {</a:t>
            </a:r>
          </a:p>
          <a:p>
            <a:pPr marL="800100" lvl="2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mtClean="0">
                <a:solidFill>
                  <a:srgbClr val="FF0000"/>
                </a:solidFill>
                <a:latin typeface="Calibri" panose="020F0502020204030204" pitchFamily="34" charset="0"/>
              </a:rPr>
              <a:t>if ((arr1[i] &gt; x) &amp;&amp; (a==0)) {</a:t>
            </a:r>
          </a:p>
          <a:p>
            <a:pPr marL="1257300" lvl="3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newarr[i] = x;</a:t>
            </a:r>
          </a:p>
          <a:p>
            <a:pPr marL="1257300" lvl="3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a = 1;</a:t>
            </a:r>
          </a:p>
          <a:p>
            <a:pPr marL="800100" lvl="2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mtClean="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          newarr[i+a]= arr1[i];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400050" lvl="1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return newarr;</a:t>
            </a:r>
          </a:p>
          <a:p>
            <a:pPr marL="0" indent="0">
              <a:lnSpc>
                <a:spcPct val="97000"/>
              </a:lnSpc>
              <a:spcBef>
                <a:spcPct val="0"/>
              </a:spcBef>
              <a:buNone/>
            </a:pPr>
            <a:r>
              <a:rPr lang="en-US" altLang="en-US" sz="140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3448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1822451" y="12701"/>
            <a:ext cx="6348413" cy="784225"/>
          </a:xfrm>
        </p:spPr>
        <p:txBody>
          <a:bodyPr/>
          <a:lstStyle/>
          <a:p>
            <a:r>
              <a:rPr lang="en-US" altLang="en-US" smtClean="0"/>
              <a:t>Recursion: Looping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525" y="701676"/>
            <a:ext cx="7812088" cy="5770563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public static 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r1(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x) {</a:t>
            </a:r>
          </a:p>
          <a:p>
            <a:pPr marL="400050" lvl="1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if (x == 0) {</a:t>
            </a:r>
          </a:p>
          <a:p>
            <a:pPr marL="800100" lvl="2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return(x);</a:t>
            </a:r>
          </a:p>
          <a:p>
            <a:pPr marL="400050" lvl="1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400050" lvl="1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else {</a:t>
            </a:r>
          </a:p>
          <a:p>
            <a:pPr marL="800100" lvl="2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return(x + </a:t>
            </a:r>
            <a:r>
              <a:rPr lang="en-US" i="1" dirty="0" smtClean="0">
                <a:solidFill>
                  <a:srgbClr val="FF0000"/>
                </a:solidFill>
              </a:rPr>
              <a:t>r1(x-1));</a:t>
            </a:r>
          </a:p>
          <a:p>
            <a:pPr marL="400050" lvl="1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  <a:defRPr/>
            </a:pPr>
            <a:r>
              <a:rPr lang="en-US" altLang="en-US" dirty="0" err="1" smtClean="0">
                <a:solidFill>
                  <a:srgbClr val="FF0000"/>
                </a:solidFill>
              </a:rPr>
              <a:t>System.out.println</a:t>
            </a:r>
            <a:r>
              <a:rPr lang="en-US" altLang="en-US" dirty="0" smtClean="0">
                <a:solidFill>
                  <a:srgbClr val="FF0000"/>
                </a:solidFill>
              </a:rPr>
              <a:t>(r1(5));</a:t>
            </a:r>
            <a:endParaRPr lang="en-US" dirty="0" smtClean="0"/>
          </a:p>
          <a:p>
            <a:pPr marL="0" indent="0"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Remember – Every function call can be replaced with what the function returns</a:t>
            </a:r>
          </a:p>
          <a:p>
            <a:pPr lvl="1">
              <a:defRPr/>
            </a:pPr>
            <a:r>
              <a:rPr lang="en-US" dirty="0" smtClean="0"/>
              <a:t>If what is returned includes another function call, we must calculate what that function call returns before we know what is returned from the original function call</a:t>
            </a:r>
          </a:p>
          <a:p>
            <a:pPr>
              <a:defRPr/>
            </a:pPr>
            <a:r>
              <a:rPr lang="en-US" dirty="0" smtClean="0"/>
              <a:t>All initialization must happen OUTSIDE the function (method)</a:t>
            </a:r>
          </a:p>
          <a:p>
            <a:pPr lvl="1">
              <a:defRPr/>
            </a:pPr>
            <a:r>
              <a:rPr lang="en-US" dirty="0" smtClean="0"/>
              <a:t>The only thing that happens only once in a recursive function is the stopping condition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347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>
          <a:xfrm>
            <a:off x="2133601" y="184150"/>
            <a:ext cx="6348413" cy="730250"/>
          </a:xfrm>
        </p:spPr>
        <p:txBody>
          <a:bodyPr/>
          <a:lstStyle/>
          <a:p>
            <a:pPr marL="285750" indent="-285750">
              <a:buFontTx/>
              <a:buChar char="•"/>
            </a:pPr>
            <a:r>
              <a:rPr lang="en-US" altLang="en-US" sz="1600"/>
              <a:t>Look at what is returned from each function call</a:t>
            </a:r>
            <a:br>
              <a:rPr lang="en-US" altLang="en-US" sz="1600"/>
            </a:br>
            <a:r>
              <a:rPr lang="en-US" altLang="en-US" sz="1600"/>
              <a:t>What is our stopping condition?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>
          <a:xfrm>
            <a:off x="2133601" y="1127125"/>
            <a:ext cx="6348413" cy="4914900"/>
          </a:xfrm>
        </p:spPr>
        <p:txBody>
          <a:bodyPr/>
          <a:lstStyle/>
          <a:p>
            <a:pPr marL="0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public static int r4(int x, int y) {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if (x == 1) {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return(0);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else if (y%x == 0) {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return(1 + </a:t>
            </a:r>
            <a:r>
              <a:rPr lang="en-US" altLang="en-US" i="1" smtClean="0">
                <a:solidFill>
                  <a:srgbClr val="FF0000"/>
                </a:solidFill>
              </a:rPr>
              <a:t>r4(x-1,y));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else {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return(0+ </a:t>
            </a:r>
            <a:r>
              <a:rPr lang="en-US" altLang="en-US" i="1" smtClean="0">
                <a:solidFill>
                  <a:srgbClr val="FF0000"/>
                </a:solidFill>
              </a:rPr>
              <a:t>r4(x-1,y));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endParaRPr lang="en-US" altLang="en-US" smtClean="0">
              <a:solidFill>
                <a:srgbClr val="FF0000"/>
              </a:solidFill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System.</a:t>
            </a:r>
            <a:r>
              <a:rPr lang="en-US" altLang="en-US" i="1" smtClean="0">
                <a:solidFill>
                  <a:srgbClr val="FF0000"/>
                </a:solidFill>
              </a:rPr>
              <a:t>out.println(r4(11,12));</a:t>
            </a:r>
            <a:endParaRPr lang="en-US" altLang="en-US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981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>
          <a:xfrm>
            <a:off x="2133601" y="14289"/>
            <a:ext cx="6348413" cy="1023937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2133601" y="1163639"/>
            <a:ext cx="6348413" cy="4878387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public static int r3(int x, int[] y, int z) {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if (z == y.length) {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return(0);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else if (y[z] == x) {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return(1 + </a:t>
            </a:r>
            <a:r>
              <a:rPr lang="en-US" altLang="en-US" i="1" smtClean="0">
                <a:solidFill>
                  <a:srgbClr val="FF0000"/>
                </a:solidFill>
              </a:rPr>
              <a:t>r3(x,y,z+1));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else {</a:t>
            </a:r>
          </a:p>
          <a:p>
            <a:pPr marL="800100" lvl="2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return(</a:t>
            </a:r>
            <a:r>
              <a:rPr lang="en-US" altLang="en-US" i="1" smtClean="0">
                <a:solidFill>
                  <a:srgbClr val="FF0000"/>
                </a:solidFill>
              </a:rPr>
              <a:t>r3(x,y,z+1));</a:t>
            </a:r>
          </a:p>
          <a:p>
            <a:pPr marL="400050" lvl="1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altLang="en-US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300"/>
              </a:spcBef>
              <a:buNone/>
            </a:pPr>
            <a:endParaRPr lang="en-US" altLang="en-US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</a:rPr>
              <a:t>int[] vb = {1,0,1,1,0,0,1,0,1};</a:t>
            </a:r>
          </a:p>
          <a:p>
            <a:pPr marL="0" indent="0">
              <a:buNone/>
            </a:pPr>
            <a:r>
              <a:rPr lang="en-US" altLang="en-US" smtClean="0">
                <a:solidFill>
                  <a:srgbClr val="FF0000"/>
                </a:solidFill>
              </a:rPr>
              <a:t>System.</a:t>
            </a:r>
            <a:r>
              <a:rPr lang="en-US" altLang="en-US" i="1" smtClean="0">
                <a:solidFill>
                  <a:srgbClr val="FF0000"/>
                </a:solidFill>
              </a:rPr>
              <a:t>out.println(r3(1,vb,0));</a:t>
            </a:r>
            <a:endParaRPr lang="en-US" altLang="en-US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2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2209800" y="249238"/>
            <a:ext cx="7772400" cy="989012"/>
          </a:xfrm>
        </p:spPr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Strings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2209800" y="1238250"/>
            <a:ext cx="7772400" cy="485775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A type, but extended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A class that encompasses a character array and provides many useful behaviors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Chapter 9 (for the book people)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Strings are IMMUTABLE</a:t>
            </a:r>
          </a:p>
        </p:txBody>
      </p:sp>
    </p:spTree>
    <p:extLst>
      <p:ext uri="{BB962C8B-B14F-4D97-AF65-F5344CB8AC3E}">
        <p14:creationId xmlns:p14="http://schemas.microsoft.com/office/powerpoint/2010/main" val="165585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34C7737E-79F2-453F-A403-F2D96255BDFB}" type="slidenum">
              <a:rPr lang="en-US" sz="1400">
                <a:latin typeface="Arial" panose="020B0604020202020204" pitchFamily="34" charset="0"/>
              </a:rPr>
              <a:pPr algn="ctr">
                <a:spcBef>
                  <a:spcPct val="0"/>
                </a:spcBef>
                <a:buFontTx/>
                <a:buNone/>
              </a:pPr>
              <a:t>15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1052120" y="127233"/>
            <a:ext cx="7772400" cy="1428750"/>
          </a:xfrm>
          <a:noFill/>
        </p:spPr>
        <p:txBody>
          <a:bodyPr/>
          <a:lstStyle/>
          <a:p>
            <a:r>
              <a:rPr lang="en-US" sz="4000" dirty="0">
                <a:ea typeface="ＭＳ Ｐゴシック" panose="020B0600070205080204" pitchFamily="34" charset="-128"/>
              </a:rPr>
              <a:t>String Accessors </a:t>
            </a:r>
          </a:p>
        </p:txBody>
      </p:sp>
      <p:sp>
        <p:nvSpPr>
          <p:cNvPr id="51204" name="Rectangle 6"/>
          <p:cNvSpPr>
            <a:spLocks noChangeArrowheads="1"/>
          </p:cNvSpPr>
          <p:nvPr/>
        </p:nvSpPr>
        <p:spPr bwMode="auto">
          <a:xfrm>
            <a:off x="1524001" y="2779069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latin typeface="Arial" panose="020B0604020202020204" pitchFamily="34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908175" y="2286001"/>
          <a:ext cx="8604250" cy="178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Picture" r:id="rId3" imgW="4041648" imgH="838200" progId="Word.Picture.8">
                  <p:embed/>
                </p:oleObj>
              </mc:Choice>
              <mc:Fallback>
                <p:oleObj name="Picture" r:id="rId3" imgW="4041648" imgH="838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286001"/>
                        <a:ext cx="8604250" cy="1787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030414" y="4244975"/>
            <a:ext cx="813117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100000"/>
              </a:spcBef>
              <a:buNone/>
            </a:pPr>
            <a:r>
              <a:rPr 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message = "Welcome";</a:t>
            </a:r>
          </a:p>
          <a:p>
            <a:pPr>
              <a:buNone/>
            </a:pPr>
            <a:r>
              <a:rPr lang="en-US" sz="2000">
                <a:solidFill>
                  <a:srgbClr val="FF0000"/>
                </a:solidFill>
                <a:latin typeface="Courier New" panose="02070309020205020404" pitchFamily="49" charset="0"/>
              </a:rPr>
              <a:t>message.length() </a:t>
            </a:r>
          </a:p>
          <a:p>
            <a:pPr>
              <a:buNone/>
            </a:pPr>
            <a:r>
              <a:rPr lang="en-US" sz="2400">
                <a:latin typeface="Arial" panose="020B0604020202020204" pitchFamily="34" charset="0"/>
              </a:rPr>
              <a:t>(gives us what?)</a:t>
            </a:r>
            <a:endParaRPr lang="en-US" sz="240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99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4A28C4A5-CBE0-4402-BA91-575A4138CD35}" type="slidenum">
              <a:rPr lang="en-US" sz="1400">
                <a:latin typeface="Arial" panose="020B0604020202020204" pitchFamily="34" charset="0"/>
              </a:rPr>
              <a:pPr algn="ctr">
                <a:spcBef>
                  <a:spcPct val="0"/>
                </a:spcBef>
                <a:buFontTx/>
                <a:buNone/>
              </a:pPr>
              <a:t>16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924826" y="182563"/>
            <a:ext cx="7772400" cy="941388"/>
          </a:xfrm>
          <a:noFill/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Retrieving Characters in a String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4826" y="1341438"/>
            <a:ext cx="8645525" cy="21542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ea typeface="ＭＳ Ｐゴシック" panose="020B0600070205080204" pitchFamily="34" charset="-128"/>
              </a:rPr>
              <a:t>Cannot use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message[0]</a:t>
            </a:r>
            <a:r>
              <a:rPr 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endParaRPr lang="en-US" dirty="0" smtClean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  <a:p>
            <a:pPr lvl="1">
              <a:defRPr/>
            </a:pPr>
            <a:r>
              <a:rPr lang="en-US" dirty="0" smtClean="0">
                <a:ea typeface="ＭＳ Ｐゴシック" panose="020B0600070205080204" pitchFamily="34" charset="-128"/>
              </a:rPr>
              <a:t>(</a:t>
            </a:r>
            <a:r>
              <a:rPr lang="en-US" dirty="0">
                <a:ea typeface="ＭＳ Ｐゴシック" panose="020B0600070205080204" pitchFamily="34" charset="-128"/>
              </a:rPr>
              <a:t>strings are immutable)</a:t>
            </a:r>
          </a:p>
          <a:p>
            <a:pPr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dirty="0">
                <a:ea typeface="ＭＳ Ｐゴシック" panose="020B0600070205080204" pitchFamily="34" charset="-128"/>
              </a:rPr>
              <a:t>Use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message.charAt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(index)</a:t>
            </a:r>
            <a:endParaRPr lang="en-US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dirty="0">
                <a:ea typeface="ＭＳ Ｐゴシック" panose="020B0600070205080204" pitchFamily="34" charset="-128"/>
              </a:rPr>
              <a:t>Index starts from </a:t>
            </a:r>
            <a:r>
              <a:rPr lang="en-US" dirty="0" smtClean="0">
                <a:latin typeface="Courier New" panose="02070309020205020404" pitchFamily="49" charset="0"/>
                <a:ea typeface="ＭＳ Ｐゴシック" panose="020B0600070205080204" pitchFamily="34" charset="-128"/>
              </a:rPr>
              <a:t>0</a:t>
            </a:r>
            <a:endParaRPr lang="en-US" dirty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886200" y="2933701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sz="2400">
              <a:latin typeface="Arial" panose="020B0604020202020204" pitchFamily="34" charset="0"/>
            </a:endParaRPr>
          </a:p>
        </p:txBody>
      </p:sp>
      <p:graphicFrame>
        <p:nvGraphicFramePr>
          <p:cNvPr id="52230" name="Object 2"/>
          <p:cNvGraphicFramePr>
            <a:graphicFrameLocks noChangeAspect="1"/>
          </p:cNvGraphicFramePr>
          <p:nvPr>
            <p:extLst/>
          </p:nvPr>
        </p:nvGraphicFramePr>
        <p:xfrm>
          <a:off x="924826" y="4079876"/>
          <a:ext cx="8991600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Picture" r:id="rId3" imgW="4419600" imgH="990600" progId="Word.Picture.8">
                  <p:embed/>
                </p:oleObj>
              </mc:Choice>
              <mc:Fallback>
                <p:oleObj name="Picture" r:id="rId3" imgW="4419600" imgH="9906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826" y="4079876"/>
                        <a:ext cx="8991600" cy="2016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15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0A4919E3-16CB-47F2-B8CA-84FAF35D5B71}" type="slidenum">
              <a:rPr lang="en-US" sz="1400">
                <a:latin typeface="Arial" panose="020B0604020202020204" pitchFamily="34" charset="0"/>
              </a:rPr>
              <a:pPr algn="ctr">
                <a:spcBef>
                  <a:spcPct val="0"/>
                </a:spcBef>
                <a:buFontTx/>
                <a:buNone/>
              </a:pPr>
              <a:t>17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5325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197204" y="0"/>
            <a:ext cx="8784996" cy="1428750"/>
          </a:xfrm>
          <a:noFill/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String Comparisons</a:t>
            </a:r>
          </a:p>
        </p:txBody>
      </p:sp>
      <p:sp>
        <p:nvSpPr>
          <p:cNvPr id="19460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61534" y="1295400"/>
            <a:ext cx="9325466" cy="5181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Font typeface="Monotype Sorts" charset="2"/>
              <a:buNone/>
              <a:defRPr/>
            </a:pPr>
            <a:r>
              <a:rPr lang="en-US" sz="24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String 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s1 = new String("Welcome“);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String s2 = "Welcome";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if (s1 == s2) {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4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whaddaya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think? 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ea typeface="ＭＳ Ｐゴシック" panose="020B0600070205080204" pitchFamily="34" charset="-128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endParaRPr lang="en-US" sz="24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if 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(s1.equals(s2)){  </a:t>
            </a:r>
          </a:p>
          <a:p>
            <a:pPr>
              <a:buNone/>
              <a:defRPr/>
            </a:pPr>
            <a:r>
              <a:rPr lang="en-US" sz="24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  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 do s1 and s2 have the same contents?  </a:t>
            </a:r>
          </a:p>
          <a:p>
            <a:pPr>
              <a:buNone/>
              <a:defRPr/>
            </a:pPr>
            <a:r>
              <a:rPr lang="en-US" sz="24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41945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F7F9073E-80FC-409D-A16D-784F1D0BBF30}" type="slidenum">
              <a:rPr lang="en-US" sz="1400">
                <a:latin typeface="Arial" panose="020B0604020202020204" pitchFamily="34" charset="0"/>
              </a:rPr>
              <a:pPr algn="ctr">
                <a:spcBef>
                  <a:spcPct val="0"/>
                </a:spcBef>
                <a:buFontTx/>
                <a:buNone/>
              </a:pPr>
              <a:t>18</a:t>
            </a:fld>
            <a:endParaRPr lang="en-US" sz="1400">
              <a:latin typeface="Arial" panose="020B0604020202020204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772998" y="1"/>
            <a:ext cx="9209202" cy="701675"/>
          </a:xfrm>
          <a:noFill/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String Comparisons, cont.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2998" y="998538"/>
            <a:ext cx="9437802" cy="5181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dirty="0" err="1">
                <a:ea typeface="ＭＳ Ｐゴシック" panose="020B0600070205080204" pitchFamily="34" charset="-128"/>
              </a:rPr>
              <a:t>compareTo</a:t>
            </a:r>
            <a:r>
              <a:rPr lang="en-US" sz="2400" dirty="0">
                <a:ea typeface="ＭＳ Ｐゴシック" panose="020B0600070205080204" pitchFamily="34" charset="-128"/>
              </a:rPr>
              <a:t>(Object object)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endParaRPr lang="en-US" sz="20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String s1 = new String("Welcome“);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String s2 = "hello";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if (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s1.compareTo(s2) &gt; 0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{  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 is s1 greater than s2? 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else if (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s1.compareTo(s2) == 0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{ 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 do s1 and s2 have the same contents? 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else {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 s1 is lexicographically less than s2</a:t>
            </a:r>
          </a:p>
          <a:p>
            <a:pPr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65807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640237" y="50750"/>
            <a:ext cx="10515600" cy="1325563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Strings are Immutable!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291" y="1376313"/>
            <a:ext cx="10618509" cy="48006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Immutable means we can’t change them.  </a:t>
            </a:r>
          </a:p>
          <a:p>
            <a:pPr>
              <a:defRPr/>
            </a:pPr>
            <a:r>
              <a:rPr lang="en-US" dirty="0" smtClean="0"/>
              <a:t>Can’t do: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“hello”;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[3] = ‘b’;</a:t>
            </a:r>
          </a:p>
          <a:p>
            <a:pPr>
              <a:defRPr/>
            </a:pPr>
            <a:r>
              <a:rPr lang="en-US" dirty="0" smtClean="0"/>
              <a:t>So then why does this work?</a:t>
            </a:r>
          </a:p>
          <a:p>
            <a:pPr marL="400050" lvl="1" indent="0">
              <a:buNone/>
              <a:defRPr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String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"Hello"; </a:t>
            </a:r>
          </a:p>
          <a:p>
            <a:pPr marL="400050" lvl="1" indent="0">
              <a:buNone/>
              <a:defRPr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 //Prints Hello </a:t>
            </a:r>
          </a:p>
          <a:p>
            <a:pPr marL="400050" lvl="1" indent="0">
              <a:buNone/>
              <a:defRPr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"Help!"; </a:t>
            </a:r>
          </a:p>
          <a:p>
            <a:pPr marL="400050" lvl="1" indent="0">
              <a:buNone/>
              <a:defRPr/>
            </a:pP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 //Prints Help! 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4BE15E16-ECFC-437A-BAA8-45BDFA08ED0C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475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755775" y="60325"/>
            <a:ext cx="8115300" cy="673100"/>
          </a:xfrm>
        </p:spPr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Arrays</a:t>
            </a:r>
          </a:p>
        </p:txBody>
      </p:sp>
      <p:sp>
        <p:nvSpPr>
          <p:cNvPr id="74756" name="Text Box 1033"/>
          <p:cNvSpPr txBox="1">
            <a:spLocks noChangeArrowheads="1"/>
          </p:cNvSpPr>
          <p:nvPr/>
        </p:nvSpPr>
        <p:spPr bwMode="auto">
          <a:xfrm>
            <a:off x="1755775" y="871539"/>
            <a:ext cx="8680450" cy="13557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  <a:latin typeface="Arial" panose="020B0604020202020204" pitchFamily="34" charset="0"/>
              </a:rPr>
              <a:t>Array is a </a:t>
            </a: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data structure </a:t>
            </a:r>
            <a:r>
              <a:rPr lang="en-US" altLang="en-US" sz="2400">
                <a:solidFill>
                  <a:schemeClr val="tx1"/>
                </a:solidFill>
                <a:latin typeface="Arial" panose="020B0604020202020204" pitchFamily="34" charset="0"/>
              </a:rPr>
              <a:t>that represents a collection of the </a:t>
            </a: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same type </a:t>
            </a:r>
            <a:r>
              <a:rPr lang="en-US" altLang="en-US" sz="2400">
                <a:solidFill>
                  <a:schemeClr val="tx1"/>
                </a:solidFill>
                <a:latin typeface="Arial" panose="020B0604020202020204" pitchFamily="34" charset="0"/>
              </a:rPr>
              <a:t>of data. </a:t>
            </a:r>
          </a:p>
          <a:p>
            <a:pPr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>
                <a:solidFill>
                  <a:schemeClr val="tx1"/>
                </a:solidFill>
                <a:latin typeface="Arial" panose="020B0604020202020204" pitchFamily="34" charset="0"/>
              </a:rPr>
              <a:t>A "fixed length list".</a:t>
            </a:r>
            <a:endParaRPr lang="en-US" altLang="en-US" sz="16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4757" name="Rectangle 1035"/>
          <p:cNvSpPr>
            <a:spLocks noChangeArrowheads="1"/>
          </p:cNvSpPr>
          <p:nvPr/>
        </p:nvSpPr>
        <p:spPr bwMode="auto">
          <a:xfrm>
            <a:off x="4294188" y="219868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4758" name="Rectangle 1040"/>
          <p:cNvSpPr>
            <a:spLocks noChangeArrowheads="1"/>
          </p:cNvSpPr>
          <p:nvPr/>
        </p:nvSpPr>
        <p:spPr bwMode="auto">
          <a:xfrm>
            <a:off x="3695700" y="191293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74759" name="Object 2"/>
          <p:cNvGraphicFramePr>
            <a:graphicFrameLocks noChangeAspect="1"/>
          </p:cNvGraphicFramePr>
          <p:nvPr/>
        </p:nvGraphicFramePr>
        <p:xfrm>
          <a:off x="2514600" y="2212976"/>
          <a:ext cx="7162800" cy="452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icture" r:id="rId3" imgW="4803648" imgH="3025140" progId="Word.Picture.8">
                  <p:embed/>
                </p:oleObj>
              </mc:Choice>
              <mc:Fallback>
                <p:oleObj name="Picture" r:id="rId3" imgW="4803648" imgH="302514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12976"/>
                        <a:ext cx="7162800" cy="4524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19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Why can I do this?</a:t>
            </a:r>
            <a:br>
              <a:rPr lang="en-US" smtClean="0">
                <a:ea typeface="ＭＳ Ｐゴシック" panose="020B0600070205080204" pitchFamily="34" charset="-128"/>
              </a:rPr>
            </a:br>
            <a:r>
              <a:rPr lang="en-US" smtClean="0">
                <a:ea typeface="ＭＳ Ｐゴシック" panose="020B0600070205080204" pitchFamily="34" charset="-128"/>
              </a:rPr>
              <a:t>(Or, isn’t this mutating the string?)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90701"/>
            <a:ext cx="8229600" cy="4335463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String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"Mississippi"; 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//Prints Mississippi 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sz="2400" dirty="0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str.replace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("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", "!"); </a:t>
            </a:r>
          </a:p>
          <a:p>
            <a:pPr marL="0" indent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 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//Prints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M!ss!ss!pp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! 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4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838200" y="380892"/>
            <a:ext cx="10515600" cy="747714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String methods: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38200" y="1291948"/>
            <a:ext cx="8229600" cy="508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charAt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index) –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gets the character at the index within the string and returns the char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indexOf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(char c)-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sees if a character is within a string and returns an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 representing the index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indexOf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(char c,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fromindex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-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sees if a character is within a string from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fromindex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 onwards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length() –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returns number of characters in a string (note that for strings this is a method.  What is it for arrays?)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substring(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beginindex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–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extracts and returns a substring from a string, starting at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beginindex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 and going to the end of the string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substring(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beginindex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,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endindex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–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extracts and returns a substring from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beginindex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 to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endindex</a:t>
            </a:r>
            <a:endParaRPr lang="en-US" sz="1500" dirty="0"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toLowerCase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– returns a string that is the lower case version of the string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toUpperCase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– returns a string that is the upper case version of the string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trim() 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- removes white space (space char) from both ends of a string and returns that string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toCharArray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– converts string to character array and returns that array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equalsIgnoreCase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(String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otherstring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– compares string with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otherstring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 and returns Boolean value (true if equals, false if doesn’t)</a:t>
            </a:r>
          </a:p>
          <a:p>
            <a:pPr marL="685800" indent="-685800">
              <a:spcBef>
                <a:spcPts val="400"/>
              </a:spcBef>
              <a:buNone/>
              <a:defRPr/>
            </a:pP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compareToIgnoreCase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(String </a:t>
            </a:r>
            <a:r>
              <a:rPr lang="en-US" sz="1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otherstring</a:t>
            </a:r>
            <a:r>
              <a:rPr lang="en-US" sz="1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–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compares string with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otherstring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, and returns </a:t>
            </a:r>
            <a:r>
              <a:rPr lang="en-US" sz="1500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1500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(&gt;0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if string is “greater”, 0 if equal, and </a:t>
            </a:r>
            <a:r>
              <a:rPr lang="en-US" sz="1500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&lt;0 if </a:t>
            </a:r>
            <a:r>
              <a:rPr lang="en-US" sz="1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“less than”.</a:t>
            </a:r>
          </a:p>
          <a:p>
            <a:pPr marL="0" indent="0">
              <a:spcBef>
                <a:spcPct val="0"/>
              </a:spcBef>
              <a:buNone/>
              <a:defRPr/>
            </a:pPr>
            <a:endParaRPr lang="en-US" sz="2400" dirty="0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0" indent="0">
              <a:spcBef>
                <a:spcPct val="0"/>
              </a:spcBef>
              <a:buNone/>
              <a:defRPr/>
            </a:pPr>
            <a:endParaRPr lang="en-US" sz="2400" dirty="0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1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toString() method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38200" y="1284288"/>
            <a:ext cx="9582150" cy="433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400" dirty="0"/>
              <a:t>Printing objects:</a:t>
            </a:r>
          </a:p>
          <a:p>
            <a:pPr lvl="1">
              <a:defRPr/>
            </a:pPr>
            <a:r>
              <a:rPr lang="en-US" sz="2000" dirty="0"/>
              <a:t>If you print an object that doesn’t have a </a:t>
            </a:r>
            <a:r>
              <a:rPr lang="en-US" sz="2000" dirty="0" err="1"/>
              <a:t>toString</a:t>
            </a:r>
            <a:r>
              <a:rPr lang="en-US" sz="2000" dirty="0"/>
              <a:t>() method, you print out the hash representation of the object </a:t>
            </a:r>
          </a:p>
          <a:p>
            <a:pPr lvl="2">
              <a:defRPr/>
            </a:pPr>
            <a:r>
              <a:rPr lang="en-US" sz="1800" dirty="0"/>
              <a:t>Not what we want.</a:t>
            </a:r>
          </a:p>
          <a:p>
            <a:pPr lvl="1">
              <a:defRPr/>
            </a:pPr>
            <a:r>
              <a:rPr lang="en-US" sz="2000" dirty="0"/>
              <a:t>All java built-in objects have a </a:t>
            </a:r>
            <a:r>
              <a:rPr lang="en-US" sz="2000" dirty="0" err="1"/>
              <a:t>toString</a:t>
            </a:r>
            <a:r>
              <a:rPr lang="en-US" sz="2000" dirty="0"/>
              <a:t> method implemented.  </a:t>
            </a:r>
          </a:p>
          <a:p>
            <a:pPr>
              <a:defRPr/>
            </a:pPr>
            <a:r>
              <a:rPr lang="en-US" sz="2400" dirty="0"/>
              <a:t>E.g.,</a:t>
            </a:r>
          </a:p>
          <a:p>
            <a:pPr marL="0" lvl="1" indent="0"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double[]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x =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{3.2, 7.1, 8.83, 2.5};</a:t>
            </a:r>
            <a:r>
              <a:rPr lang="en-US" sz="1600" dirty="0" smtClean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//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Color is a built-in java class -RGB</a:t>
            </a:r>
            <a:br>
              <a:rPr lang="en-US" sz="16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</a:br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  <a:r>
              <a:rPr lang="en-US" sz="1600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1600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Arrays.toString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(v));</a:t>
            </a:r>
            <a:endParaRPr lang="en-US" sz="2400" dirty="0"/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Will print out:</a:t>
            </a:r>
            <a:endParaRPr lang="en-US" sz="3600" dirty="0"/>
          </a:p>
          <a:p>
            <a:pPr marL="457200" lvl="1" indent="0">
              <a:buNone/>
              <a:defRPr/>
            </a:pPr>
            <a:r>
              <a:rPr lang="en-US" sz="1600" dirty="0"/>
              <a:t>[3.2, 7.1, 8.83, 2.5</a:t>
            </a:r>
            <a:r>
              <a:rPr lang="en-US" sz="1600" dirty="0" smtClean="0"/>
              <a:t>]</a:t>
            </a:r>
          </a:p>
          <a:p>
            <a:pPr marL="457200" lvl="1" indent="0">
              <a:buNone/>
              <a:defRPr/>
            </a:pPr>
            <a:r>
              <a:rPr lang="en-US" sz="1800" i="1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1800" i="1" dirty="0">
                <a:ea typeface="ＭＳ Ｐゴシック" panose="020B0600070205080204" pitchFamily="34" charset="-128"/>
                <a:cs typeface="Consolas" panose="020B0609020204030204" pitchFamily="49" charset="0"/>
              </a:rPr>
              <a:t>this is the string that the </a:t>
            </a:r>
            <a:r>
              <a:rPr lang="en-US" sz="1800" i="1" dirty="0" err="1">
                <a:ea typeface="ＭＳ Ｐゴシック" panose="020B0600070205080204" pitchFamily="34" charset="-128"/>
                <a:cs typeface="Consolas" panose="020B0609020204030204" pitchFamily="49" charset="0"/>
              </a:rPr>
              <a:t>toString</a:t>
            </a:r>
            <a:r>
              <a:rPr lang="en-US" sz="1800" i="1" dirty="0">
                <a:ea typeface="ＭＳ Ｐゴシック" panose="020B0600070205080204" pitchFamily="34" charset="-128"/>
                <a:cs typeface="Consolas" panose="020B0609020204030204" pitchFamily="49" charset="0"/>
              </a:rPr>
              <a:t> method explicitly </a:t>
            </a:r>
            <a:r>
              <a:rPr lang="en-US" sz="1800" i="1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created for Arrays </a:t>
            </a:r>
            <a:r>
              <a:rPr lang="en-US" sz="1800" i="1" dirty="0">
                <a:ea typeface="ＭＳ Ｐゴシック" panose="020B0600070205080204" pitchFamily="34" charset="-128"/>
                <a:cs typeface="Consolas" panose="020B0609020204030204" pitchFamily="49" charset="0"/>
              </a:rPr>
              <a:t>and returned</a:t>
            </a:r>
            <a:r>
              <a:rPr lang="en-US" sz="1800" i="1" dirty="0" smtClean="0">
                <a:ea typeface="ＭＳ Ｐゴシック" panose="020B0600070205080204" pitchFamily="34" charset="-128"/>
                <a:cs typeface="Consolas" panose="020B0609020204030204" pitchFamily="49" charset="0"/>
              </a:rPr>
              <a:t>.)</a:t>
            </a:r>
            <a: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  <a:t/>
            </a:r>
            <a:br>
              <a:rPr lang="en-US" dirty="0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28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574250" y="0"/>
            <a:ext cx="10515600" cy="979128"/>
          </a:xfrm>
        </p:spPr>
        <p:txBody>
          <a:bodyPr/>
          <a:lstStyle/>
          <a:p>
            <a:r>
              <a:rPr lang="en-US" dirty="0" err="1" smtClean="0">
                <a:ea typeface="ＭＳ Ｐゴシック" panose="020B0600070205080204" pitchFamily="34" charset="-128"/>
              </a:rPr>
              <a:t>toString</a:t>
            </a:r>
            <a:r>
              <a:rPr lang="en-US" dirty="0" smtClean="0">
                <a:ea typeface="ＭＳ Ｐゴシック" panose="020B0600070205080204" pitchFamily="34" charset="-128"/>
              </a:rPr>
              <a:t>() (Better Example)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852" y="838985"/>
            <a:ext cx="9518963" cy="5920033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Classes should all have there own </a:t>
            </a:r>
            <a:r>
              <a:rPr lang="en-US" sz="2500" dirty="0" err="1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toString</a:t>
            </a: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method written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So if we create an object of the class, we can print out the object.</a:t>
            </a: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endParaRPr lang="en-US" sz="25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Example: 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Java has a built-in class for Color objects.  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Every color object has 3 fields: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the amount of red, 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the amount of green, </a:t>
            </a:r>
          </a:p>
          <a:p>
            <a:pPr lvl="2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and the amount of blue.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To make an object of type color: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endParaRPr lang="en-US" sz="25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457200" lvl="1" indent="0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en-US" sz="25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Color </a:t>
            </a:r>
            <a:r>
              <a:rPr lang="en-US" sz="2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x = new Color( 255, 0, 0 </a:t>
            </a:r>
            <a:r>
              <a:rPr lang="en-US" sz="25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</a:t>
            </a:r>
          </a:p>
          <a:p>
            <a:pPr marL="457200" lvl="1" indent="0">
              <a:lnSpc>
                <a:spcPct val="120000"/>
              </a:lnSpc>
              <a:spcBef>
                <a:spcPct val="0"/>
              </a:spcBef>
              <a:buNone/>
              <a:defRPr/>
            </a:pPr>
            <a:endParaRPr lang="en-US" sz="25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The color class has a built in </a:t>
            </a:r>
            <a:r>
              <a:rPr lang="en-US" sz="2500" dirty="0" err="1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toString</a:t>
            </a: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method (all Java classes do)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So we can now print out color objects using </a:t>
            </a:r>
            <a:r>
              <a:rPr lang="en-US" sz="2500" dirty="0" err="1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System.out.println</a:t>
            </a: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(x)</a:t>
            </a: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We’ll get:</a:t>
            </a:r>
          </a:p>
          <a:p>
            <a:pPr marL="457200" lvl="1" indent="0">
              <a:lnSpc>
                <a:spcPct val="120000"/>
              </a:lnSpc>
              <a:spcBef>
                <a:spcPct val="0"/>
              </a:spcBef>
              <a:buNone/>
              <a:defRPr/>
            </a:pPr>
            <a:endParaRPr lang="en-US" sz="2500" dirty="0" smtClean="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457200" lvl="1" indent="0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en-US" sz="25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	</a:t>
            </a:r>
            <a:r>
              <a:rPr lang="en-US" sz="2500" dirty="0" err="1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java.awt.Color</a:t>
            </a:r>
            <a:r>
              <a:rPr lang="en-US" sz="25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[r=255,g=0,b=0</a:t>
            </a:r>
            <a:r>
              <a:rPr lang="en-US" sz="2500" dirty="0"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]</a:t>
            </a:r>
          </a:p>
          <a:p>
            <a:pPr marL="457200" lvl="1" indent="0">
              <a:lnSpc>
                <a:spcPct val="120000"/>
              </a:lnSpc>
              <a:spcBef>
                <a:spcPct val="0"/>
              </a:spcBef>
              <a:buNone/>
              <a:defRPr/>
            </a:pPr>
            <a:endParaRPr lang="en-US" sz="250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Also happens with concatenation, e.g.,:</a:t>
            </a:r>
          </a:p>
          <a:p>
            <a:pPr marL="857250" lvl="2" indent="0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en-US" sz="2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Color x = new Color( 255, 0, 0 );</a:t>
            </a:r>
            <a:br>
              <a:rPr lang="en-US" sz="2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</a:br>
            <a:r>
              <a:rPr lang="en-US" sz="2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String </a:t>
            </a:r>
            <a:r>
              <a:rPr lang="en-US" sz="2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sz="2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“This is color: “;</a:t>
            </a:r>
          </a:p>
          <a:p>
            <a:pPr marL="857250" lvl="2" indent="0">
              <a:lnSpc>
                <a:spcPct val="120000"/>
              </a:lnSpc>
              <a:spcBef>
                <a:spcPct val="0"/>
              </a:spcBef>
              <a:buNone/>
              <a:defRPr/>
            </a:pPr>
            <a:r>
              <a:rPr lang="en-US" sz="2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str</a:t>
            </a:r>
            <a:r>
              <a:rPr lang="en-US" sz="2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+= x;</a:t>
            </a:r>
          </a:p>
          <a:p>
            <a:pPr marL="857250" lvl="2" indent="0">
              <a:lnSpc>
                <a:spcPct val="120000"/>
              </a:lnSpc>
              <a:spcBef>
                <a:spcPct val="0"/>
              </a:spcBef>
              <a:buNone/>
              <a:defRPr/>
            </a:pPr>
            <a:endParaRPr lang="en-US" sz="25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342900" lvl="2" indent="-342900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toString</a:t>
            </a:r>
            <a:r>
              <a:rPr lang="en-US" sz="25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 </a:t>
            </a:r>
            <a:r>
              <a:rPr lang="en-US" sz="2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is a method that you should write when you create a class definition.</a:t>
            </a:r>
          </a:p>
          <a:p>
            <a:pPr marL="800100" lvl="3" indent="-342900">
              <a:lnSpc>
                <a:spcPct val="120000"/>
              </a:lnSpc>
              <a:spcBef>
                <a:spcPct val="0"/>
              </a:spcBef>
              <a:defRPr/>
            </a:pPr>
            <a:r>
              <a:rPr lang="en-US" sz="2500" dirty="0">
                <a:ea typeface="ＭＳ Ｐゴシック" panose="020B0600070205080204" pitchFamily="34" charset="-128"/>
                <a:cs typeface="Consolas" panose="020B0609020204030204" pitchFamily="49" charset="0"/>
              </a:rPr>
              <a:t>will automatically be used as above.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/>
            </a:r>
            <a:br>
              <a:rPr lang="en-US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97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function that takes as an input parameter a string, and prints out every value in the string backwards. So, for instance, if the input string is “</a:t>
            </a:r>
            <a:r>
              <a:rPr lang="en-US" dirty="0" err="1" smtClean="0"/>
              <a:t>yranib</a:t>
            </a:r>
            <a:r>
              <a:rPr lang="en-US" dirty="0" smtClean="0"/>
              <a:t>”, the function should print out:</a:t>
            </a:r>
          </a:p>
          <a:p>
            <a:pPr marL="0" indent="0">
              <a:buNone/>
            </a:pPr>
            <a:r>
              <a:rPr lang="en-US" dirty="0" smtClean="0"/>
              <a:t>b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</a:t>
            </a:r>
          </a:p>
          <a:p>
            <a:pPr marL="0" indent="0">
              <a:buNone/>
            </a:pPr>
            <a:r>
              <a:rPr lang="en-US" dirty="0" smtClean="0"/>
              <a:t>a</a:t>
            </a:r>
          </a:p>
          <a:p>
            <a:pPr marL="0" indent="0">
              <a:buNone/>
            </a:pPr>
            <a:r>
              <a:rPr lang="en-US" dirty="0" smtClean="0"/>
              <a:t>r</a:t>
            </a:r>
          </a:p>
          <a:p>
            <a:pPr marL="0" indent="0">
              <a:buNone/>
            </a:pPr>
            <a:r>
              <a:rPr lang="en-US" dirty="0" smtClean="0"/>
              <a:t>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00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0F0C7EB2-7156-43AB-9BAF-5BBE5AE03B7E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0"/>
            <a:ext cx="9051925" cy="782638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Declaring and Creating Arrays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7364" y="1000125"/>
            <a:ext cx="8453437" cy="5581650"/>
          </a:xfrm>
          <a:solidFill>
            <a:schemeClr val="bg1">
              <a:alpha val="67000"/>
            </a:schemeClr>
          </a:solidFill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en-US" sz="2400" dirty="0" err="1">
                <a:solidFill>
                  <a:srgbClr val="00B0F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datatype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[]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arrayRefVar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new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B0F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datatype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[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arraySize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];</a:t>
            </a:r>
          </a:p>
          <a:p>
            <a:pPr marL="0" indent="0">
              <a:buNone/>
              <a:defRPr/>
            </a:pPr>
            <a:endParaRPr lang="en-US" sz="24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0" indent="0"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double[] </a:t>
            </a:r>
            <a:r>
              <a:rPr lang="en-US" sz="24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myList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= new double[10];</a:t>
            </a:r>
          </a:p>
          <a:p>
            <a:pPr marL="0" indent="0">
              <a:buNone/>
              <a:defRPr/>
            </a:pPr>
            <a:endParaRPr lang="en-US" sz="24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Font typeface="Wingdings 3" charset="2"/>
              <a:buChar char=""/>
              <a:defRPr/>
            </a:pP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The</a:t>
            </a:r>
            <a:r>
              <a:rPr lang="en-US" sz="2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new </a:t>
            </a:r>
            <a:r>
              <a:rPr lang="en-US" sz="2600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keyword is a Java operator that creates the object.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r>
              <a:rPr lang="en-US" dirty="0">
                <a:solidFill>
                  <a:srgbClr val="FF0000"/>
                </a:solidFill>
              </a:rPr>
              <a:t>new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calls a constructor, which initializes the new object.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nsolas" panose="020B0609020204030204" pitchFamily="49" charset="0"/>
              </a:rPr>
              <a:t>Everything in java is class-based.  So we need to make objects (instances) for anything that isn’t a primitive type.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nsolas" panose="020B0609020204030204" pitchFamily="49" charset="0"/>
              </a:rPr>
              <a:t>ints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nsolas" panose="020B0609020204030204" pitchFamily="49" charset="0"/>
              </a:rPr>
              <a:t>, doubles, chars are primitive types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  <a:cs typeface="Consolas" panose="020B0609020204030204" pitchFamily="49" charset="0"/>
              </a:rPr>
              <a:t>Arrays aren’t</a:t>
            </a:r>
          </a:p>
          <a:p>
            <a:pPr marL="0" indent="0">
              <a:buNone/>
              <a:defRPr/>
            </a:pPr>
            <a:endParaRPr lang="en-US" sz="2600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spcBef>
                <a:spcPct val="150000"/>
              </a:spcBef>
              <a:buNone/>
              <a:defRPr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68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D0173CAD-7583-462E-9B62-EFC5BF4E8963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1822450" y="228600"/>
            <a:ext cx="8159750" cy="990600"/>
          </a:xfrm>
          <a:solidFill>
            <a:schemeClr val="bg1">
              <a:alpha val="65000"/>
            </a:schemeClr>
          </a:solidFill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sz="4000" dirty="0">
                <a:ea typeface="ＭＳ Ｐゴシック" pitchFamily="34" charset="-128"/>
              </a:rPr>
              <a:t>Declaring, creating, initializing Using the Shorthand Notation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305800" cy="44196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altLang="en-US" sz="240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double[] myList = {1.9, 2.9, 3.4, 3.5};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This shorthand notation is equivalent to the following statements: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sz="240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double[] myList = new double[4];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sz="240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myList[0] = 1.9;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sz="240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myList[1] = 2.9;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sz="240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myList[2] = 3.4;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sz="240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myList[3] = 3.5; </a:t>
            </a:r>
          </a:p>
        </p:txBody>
      </p:sp>
    </p:spTree>
    <p:extLst>
      <p:ext uri="{BB962C8B-B14F-4D97-AF65-F5344CB8AC3E}">
        <p14:creationId xmlns:p14="http://schemas.microsoft.com/office/powerpoint/2010/main" val="6264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Content Placeholder 2"/>
          <p:cNvSpPr>
            <a:spLocks noGrp="1"/>
          </p:cNvSpPr>
          <p:nvPr>
            <p:ph idx="1"/>
          </p:nvPr>
        </p:nvSpPr>
        <p:spPr>
          <a:xfrm>
            <a:off x="1633538" y="287339"/>
            <a:ext cx="8890000" cy="5838825"/>
          </a:xfrm>
        </p:spPr>
        <p:txBody>
          <a:bodyPr/>
          <a:lstStyle/>
          <a:p>
            <a:r>
              <a:rPr lang="en-US" altLang="en-US" sz="2400"/>
              <a:t>Can do: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int[] anArr = {1, 9, 4, 3};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int[] anArr = new int[4];</a:t>
            </a:r>
            <a:b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anArr[0] = 1;</a:t>
            </a:r>
            <a:b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anArr[1] = 9;</a:t>
            </a:r>
            <a:b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anArr[2] = 4;</a:t>
            </a:r>
            <a:b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anArr[3] = 3;</a:t>
            </a:r>
          </a:p>
          <a:p>
            <a:r>
              <a:rPr lang="en-US" altLang="en-US" sz="2400">
                <a:latin typeface="Consolas" panose="020B0609020204030204" pitchFamily="49" charset="0"/>
              </a:rPr>
              <a:t>Can’t do: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int[] anArr = new int[4];</a:t>
            </a:r>
            <a:b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</a:b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anArr = {1, 9, 4, 3}; //can’t initialize </a:t>
            </a:r>
          </a:p>
          <a:p>
            <a:pPr marL="914400" lvl="2" indent="0">
              <a:buNone/>
            </a:pPr>
            <a:r>
              <a:rPr lang="en-US" altLang="en-US" sz="2200">
                <a:solidFill>
                  <a:srgbClr val="FF0000"/>
                </a:solidFill>
                <a:latin typeface="Consolas" panose="020B0609020204030204" pitchFamily="49" charset="0"/>
              </a:rPr>
              <a:t>							// after initializing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</a:rPr>
              <a:t>anArr[4] = 5; </a:t>
            </a:r>
            <a:r>
              <a:rPr lang="en-US" altLang="en-US">
                <a:solidFill>
                  <a:srgbClr val="0070C0"/>
                </a:solidFill>
                <a:latin typeface="Consolas" panose="020B0609020204030204" pitchFamily="49" charset="0"/>
              </a:rPr>
              <a:t>//Arrays are FIXED LENGTH!</a:t>
            </a:r>
            <a:br>
              <a:rPr lang="en-US" altLang="en-US">
                <a:solidFill>
                  <a:srgbClr val="0070C0"/>
                </a:solidFill>
                <a:latin typeface="Consolas" panose="020B0609020204030204" pitchFamily="49" charset="0"/>
              </a:rPr>
            </a:br>
            <a:endParaRPr lang="en-US" altLang="en-US">
              <a:solidFill>
                <a:srgbClr val="0070C0"/>
              </a:solidFill>
              <a:latin typeface="Consolas" panose="020B0609020204030204" pitchFamily="49" charset="0"/>
            </a:endParaRP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095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1820864" y="127000"/>
            <a:ext cx="8389937" cy="973138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Structural Repetition using Loops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2141538" y="1270001"/>
            <a:ext cx="8229600" cy="4525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mtClean="0">
                <a:ea typeface="ＭＳ Ｐゴシック" panose="020B0600070205080204" pitchFamily="34" charset="-128"/>
              </a:rPr>
              <a:t>Often used when executing code </a:t>
            </a:r>
            <a:r>
              <a:rPr lang="en-US" altLang="en-US" b="1" i="1" smtClean="0">
                <a:ea typeface="ＭＳ Ｐゴシック" panose="020B0600070205080204" pitchFamily="34" charset="-128"/>
              </a:rPr>
              <a:t>for each </a:t>
            </a:r>
            <a:r>
              <a:rPr lang="en-US" altLang="en-US" smtClean="0">
                <a:ea typeface="ＭＳ Ｐゴシック" panose="020B0600070205080204" pitchFamily="34" charset="-128"/>
              </a:rPr>
              <a:t>element in a collection of data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double[] data = {3.2, 4.1, 2.1};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double sum = 0;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for (double echidnas : data) {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sum += echidnas;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}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System.out.println(sum);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mtClean="0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2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71463"/>
            <a:ext cx="8483600" cy="5854700"/>
          </a:xfrm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What if we want to add values to the end of our array?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static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addingarrays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arr1,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arr2){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 = arr1.length;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 = arr2.length;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newarr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x+y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endParaRPr lang="en-US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=0;ind&lt;arr1.length;ind++)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newarr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]= arr1[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pPr marL="800100" lvl="2" indent="0">
              <a:spcBef>
                <a:spcPts val="0"/>
              </a:spcBef>
              <a:buNone/>
              <a:defRPr/>
            </a:pP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6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sz="16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newarr</a:t>
            </a:r>
            <a:r>
              <a:rPr lang="en-US" sz="16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</a:t>
            </a:r>
            <a:r>
              <a:rPr lang="en-US" sz="16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]);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=0;ind&lt;arr2.length;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++){</a:t>
            </a:r>
          </a:p>
          <a:p>
            <a:pPr marL="800100" lvl="2" indent="0">
              <a:spcBef>
                <a:spcPts val="0"/>
              </a:spcBef>
              <a:buNone/>
              <a:defRPr/>
            </a:pP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newarr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x+ind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= arr2[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pPr marL="800100" lvl="2" indent="0">
              <a:spcBef>
                <a:spcPts val="0"/>
              </a:spcBef>
              <a:buNone/>
              <a:defRPr/>
            </a:pP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sz="16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sz="16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6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newarr</a:t>
            </a:r>
            <a:r>
              <a:rPr lang="en-US" sz="16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</a:t>
            </a:r>
            <a:r>
              <a:rPr lang="en-US" sz="1600" i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x+ind</a:t>
            </a:r>
            <a:r>
              <a:rPr lang="en-US" sz="1600" i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]);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System.</a:t>
            </a:r>
            <a:r>
              <a:rPr lang="en-US" i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out.println</a:t>
            </a:r>
            <a:r>
              <a:rPr lang="en-US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i="1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newarr</a:t>
            </a:r>
            <a:r>
              <a:rPr lang="en-US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   </a:t>
            </a:r>
            <a:r>
              <a:rPr lang="en-US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//will this work?</a:t>
            </a:r>
            <a:endParaRPr lang="en-US" i="1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newarr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8451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1981200" y="101601"/>
            <a:ext cx="8229600" cy="60007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b="1" smtClean="0">
                <a:ea typeface="ＭＳ Ｐゴシック" pitchFamily="34" charset="-128"/>
              </a:rPr>
              <a:t>java.util.Arrays</a:t>
            </a:r>
            <a:endParaRPr lang="en-US" altLang="en-US" smtClean="0">
              <a:ea typeface="ＭＳ Ｐゴシック" pitchFamily="34" charset="-128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981200" y="701676"/>
            <a:ext cx="8229600" cy="5749925"/>
          </a:xfrm>
        </p:spPr>
        <p:txBody>
          <a:bodyPr rtlCol="0">
            <a:normAutofit fontScale="92500" lnSpcReduction="10000"/>
          </a:bodyPr>
          <a:lstStyle/>
          <a:p>
            <a:pPr>
              <a:buNone/>
              <a:defRPr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import 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java.util.Arrays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;</a:t>
            </a:r>
          </a:p>
          <a:p>
            <a:pPr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class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ArrayMethods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{</a:t>
            </a:r>
          </a:p>
          <a:p>
            <a:pPr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public static void print(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[]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newarr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 {</a:t>
            </a:r>
          </a:p>
          <a:p>
            <a:pPr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   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Arrays.toString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</a:t>
            </a:r>
            <a:r>
              <a:rPr lang="en-US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newarr</a:t>
            </a: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);</a:t>
            </a:r>
          </a:p>
          <a:p>
            <a:pPr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}</a:t>
            </a:r>
            <a:endParaRPr lang="en-US" dirty="0" smtClean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// ...</a:t>
            </a:r>
          </a:p>
          <a:p>
            <a:pPr>
              <a:buNone/>
              <a:defRPr/>
            </a:pP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0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Contains useful methods for dealing with Arrays, including: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Sort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dirty="0" err="1">
                <a:solidFill>
                  <a:srgbClr val="FF0000"/>
                </a:solidFill>
              </a:rPr>
              <a:t>Arrays.</a:t>
            </a:r>
            <a:r>
              <a:rPr lang="en-US" i="1" dirty="0" err="1">
                <a:solidFill>
                  <a:srgbClr val="FF0000"/>
                </a:solidFill>
              </a:rPr>
              <a:t>sort</a:t>
            </a:r>
            <a:r>
              <a:rPr lang="en-US" i="1" dirty="0">
                <a:solidFill>
                  <a:srgbClr val="FF0000"/>
                </a:solidFill>
              </a:rPr>
              <a:t>(values);</a:t>
            </a:r>
            <a:endParaRPr lang="en-US" dirty="0" smtClean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>
              <a:buFont typeface="Wingdings 3" charset="2"/>
              <a:buChar char=""/>
              <a:defRPr/>
            </a:pPr>
            <a:r>
              <a:rPr lang="en-US" sz="1800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binarySearch</a:t>
            </a:r>
            <a:endParaRPr lang="en-US" sz="18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2"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int</a:t>
            </a:r>
            <a:r>
              <a:rPr 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index = </a:t>
            </a:r>
            <a:r>
              <a:rPr lang="en-US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Arrays.binarySearch</a:t>
            </a:r>
            <a:r>
              <a:rPr 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(values,3);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Equals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Arrays.equals</a:t>
            </a:r>
            <a:r>
              <a:rPr 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(values,array2)   // sees if values inside of array are equal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1800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Fill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int</a:t>
            </a:r>
            <a:r>
              <a:rPr 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[] array = new </a:t>
            </a:r>
            <a:r>
              <a:rPr lang="en-US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int</a:t>
            </a:r>
            <a:r>
              <a:rPr 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[5];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dirty="0" err="1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Arrays.fill</a:t>
            </a:r>
            <a:r>
              <a:rPr 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(array,0);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sz="1800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toString</a:t>
            </a:r>
            <a:endParaRPr lang="en-US" sz="1800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marL="457200" lvl="1" indent="0">
              <a:buNone/>
              <a:defRPr/>
            </a:pPr>
            <a:r>
              <a:rPr lang="en-US" sz="1800" i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No sum!!  You have to write your own.</a:t>
            </a:r>
          </a:p>
        </p:txBody>
      </p:sp>
    </p:spTree>
    <p:extLst>
      <p:ext uri="{BB962C8B-B14F-4D97-AF65-F5344CB8AC3E}">
        <p14:creationId xmlns:p14="http://schemas.microsoft.com/office/powerpoint/2010/main" val="805409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To Try: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2133600" y="1466851"/>
            <a:ext cx="7429500" cy="457517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Trebuchet MS" panose="020B0603020202020204" pitchFamily="34" charset="0"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Write a method that takes as input parameters two arrays of ints, each array being the same length (obtained by arr.length).  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The method creates a new array, twice as long, with the two arrays joined so that:</a:t>
            </a:r>
          </a:p>
          <a:p>
            <a:pPr lvl="2" eaLnBrk="1" hangingPunct="1"/>
            <a:r>
              <a:rPr lang="en-US" altLang="en-US" smtClean="0">
                <a:ea typeface="ＭＳ Ｐゴシック" panose="020B0600070205080204" pitchFamily="34" charset="-128"/>
              </a:rPr>
              <a:t> the first value is arr[0], the second value is arr2[0], the third value is arr[1], the fourth is arr2[1], etc.  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It returns that new array.</a:t>
            </a:r>
          </a:p>
          <a:p>
            <a:pPr eaLnBrk="1" hangingPunct="1"/>
            <a:endParaRPr lang="en-US" altLang="en-US" smtClean="0">
              <a:ea typeface="ＭＳ Ｐゴシック" panose="020B0600070205080204" pitchFamily="34" charset="-128"/>
            </a:endParaRPr>
          </a:p>
          <a:p>
            <a:pPr eaLnBrk="1" hangingPunct="1">
              <a:buFont typeface="Trebuchet MS" panose="020B0603020202020204" pitchFamily="34" charset="0"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Write a method that takes as input an array of integers, in order, and a number.  The method should create a new array, with the number inserted into the correct (ordered) location.  It should return this array.</a:t>
            </a:r>
          </a:p>
        </p:txBody>
      </p:sp>
    </p:spTree>
    <p:extLst>
      <p:ext uri="{BB962C8B-B14F-4D97-AF65-F5344CB8AC3E}">
        <p14:creationId xmlns:p14="http://schemas.microsoft.com/office/powerpoint/2010/main" val="835175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1411</Words>
  <Application>Microsoft Office PowerPoint</Application>
  <PresentationFormat>Widescreen</PresentationFormat>
  <Paragraphs>279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ＭＳ Ｐゴシック</vt:lpstr>
      <vt:lpstr>Arial</vt:lpstr>
      <vt:lpstr>Calibri</vt:lpstr>
      <vt:lpstr>Calibri Light</vt:lpstr>
      <vt:lpstr>Consolas</vt:lpstr>
      <vt:lpstr>Courier New</vt:lpstr>
      <vt:lpstr>Monotype Sorts</vt:lpstr>
      <vt:lpstr>Trebuchet MS</vt:lpstr>
      <vt:lpstr>Wingdings 3</vt:lpstr>
      <vt:lpstr>Office Theme</vt:lpstr>
      <vt:lpstr>Picture</vt:lpstr>
      <vt:lpstr>PowerPoint Presentation</vt:lpstr>
      <vt:lpstr>Arrays</vt:lpstr>
      <vt:lpstr>Declaring and Creating Arrays</vt:lpstr>
      <vt:lpstr>Declaring, creating, initializing Using the Shorthand Notation</vt:lpstr>
      <vt:lpstr>PowerPoint Presentation</vt:lpstr>
      <vt:lpstr>Structural Repetition using Loops</vt:lpstr>
      <vt:lpstr>PowerPoint Presentation</vt:lpstr>
      <vt:lpstr>java.util.Arrays</vt:lpstr>
      <vt:lpstr>To Try:</vt:lpstr>
      <vt:lpstr>PowerPoint Presentation</vt:lpstr>
      <vt:lpstr>Recursion: Looping</vt:lpstr>
      <vt:lpstr>Look at what is returned from each function call What is our stopping condition?</vt:lpstr>
      <vt:lpstr>PowerPoint Presentation</vt:lpstr>
      <vt:lpstr>Strings</vt:lpstr>
      <vt:lpstr>String Accessors </vt:lpstr>
      <vt:lpstr>Retrieving Characters in a String</vt:lpstr>
      <vt:lpstr>String Comparisons</vt:lpstr>
      <vt:lpstr>String Comparisons, cont.</vt:lpstr>
      <vt:lpstr>Strings are Immutable!</vt:lpstr>
      <vt:lpstr>Why can I do this? (Or, isn’t this mutating the string?)</vt:lpstr>
      <vt:lpstr>String methods:</vt:lpstr>
      <vt:lpstr>toString() method</vt:lpstr>
      <vt:lpstr>toString() (Better Example)</vt:lpstr>
      <vt:lpstr>Try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2</cp:revision>
  <dcterms:created xsi:type="dcterms:W3CDTF">2016-03-07T01:14:34Z</dcterms:created>
  <dcterms:modified xsi:type="dcterms:W3CDTF">2016-03-07T01:15:42Z</dcterms:modified>
</cp:coreProperties>
</file>