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6" autoAdjust="0"/>
    <p:restoredTop sz="94660"/>
  </p:normalViewPr>
  <p:slideViewPr>
    <p:cSldViewPr snapToGrid="0">
      <p:cViewPr varScale="1">
        <p:scale>
          <a:sx n="84" d="100"/>
          <a:sy n="84" d="100"/>
        </p:scale>
        <p:origin x="64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BE28-DA19-4262-8439-0DBEC0ECCF50}" type="datetimeFigureOut">
              <a:rPr lang="en-US" smtClean="0"/>
              <a:t>2/23/2016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DB43A-7ED8-46A5-B994-CE4FCD657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02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BE28-DA19-4262-8439-0DBEC0ECCF50}" type="datetimeFigureOut">
              <a:rPr lang="en-US" smtClean="0"/>
              <a:t>2/23/2016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DB43A-7ED8-46A5-B994-CE4FCD657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220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BE28-DA19-4262-8439-0DBEC0ECCF50}" type="datetimeFigureOut">
              <a:rPr lang="en-US" smtClean="0"/>
              <a:t>2/23/2016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DB43A-7ED8-46A5-B994-CE4FCD657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681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BE28-DA19-4262-8439-0DBEC0ECCF50}" type="datetimeFigureOut">
              <a:rPr lang="en-US" smtClean="0"/>
              <a:t>2/23/2016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DB43A-7ED8-46A5-B994-CE4FCD657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390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BE28-DA19-4262-8439-0DBEC0ECCF50}" type="datetimeFigureOut">
              <a:rPr lang="en-US" smtClean="0"/>
              <a:t>2/23/2016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DB43A-7ED8-46A5-B994-CE4FCD657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994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BE28-DA19-4262-8439-0DBEC0ECCF50}" type="datetimeFigureOut">
              <a:rPr lang="en-US" smtClean="0"/>
              <a:t>2/23/2016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DB43A-7ED8-46A5-B994-CE4FCD657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9494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BE28-DA19-4262-8439-0DBEC0ECCF50}" type="datetimeFigureOut">
              <a:rPr lang="en-US" smtClean="0"/>
              <a:t>2/23/2016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DB43A-7ED8-46A5-B994-CE4FCD657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517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BE28-DA19-4262-8439-0DBEC0ECCF50}" type="datetimeFigureOut">
              <a:rPr lang="en-US" smtClean="0"/>
              <a:t>2/23/2016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DB43A-7ED8-46A5-B994-CE4FCD657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110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BE28-DA19-4262-8439-0DBEC0ECCF50}" type="datetimeFigureOut">
              <a:rPr lang="en-US" smtClean="0"/>
              <a:t>2/23/2016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DB43A-7ED8-46A5-B994-CE4FCD657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452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BE28-DA19-4262-8439-0DBEC0ECCF50}" type="datetimeFigureOut">
              <a:rPr lang="en-US" smtClean="0"/>
              <a:t>2/23/2016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DB43A-7ED8-46A5-B994-CE4FCD657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8735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CBBE28-DA19-4262-8439-0DBEC0ECCF50}" type="datetimeFigureOut">
              <a:rPr lang="en-US" smtClean="0"/>
              <a:t>2/23/2016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EDB43A-7ED8-46A5-B994-CE4FCD657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770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CBBE28-DA19-4262-8439-0DBEC0ECCF50}" type="datetimeFigureOut">
              <a:rPr lang="en-US" smtClean="0"/>
              <a:t>2/23/2016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EDB43A-7ED8-46A5-B994-CE4FCD6578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698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>
                <a:ea typeface="ＭＳ Ｐゴシック" charset="-128"/>
              </a:rPr>
              <a:t>Definite Loops</a:t>
            </a:r>
          </a:p>
        </p:txBody>
      </p:sp>
      <p:sp>
        <p:nvSpPr>
          <p:cNvPr id="62467" name="Content Placeholder 2"/>
          <p:cNvSpPr>
            <a:spLocks noGrp="1"/>
          </p:cNvSpPr>
          <p:nvPr>
            <p:ph idx="1"/>
          </p:nvPr>
        </p:nvSpPr>
        <p:spPr>
          <a:xfrm>
            <a:off x="2133601" y="1319213"/>
            <a:ext cx="6348413" cy="4722812"/>
          </a:xfrm>
        </p:spPr>
        <p:txBody>
          <a:bodyPr/>
          <a:lstStyle/>
          <a:p>
            <a:pPr eaLnBrk="1" hangingPunct="1"/>
            <a:r>
              <a:rPr lang="en-US" altLang="en-US" sz="2400">
                <a:ea typeface="ＭＳ Ｐゴシック" charset="-128"/>
              </a:rPr>
              <a:t>A repetition structure that executes code exactly N times</a:t>
            </a:r>
          </a:p>
          <a:p>
            <a:pPr lvl="1" eaLnBrk="1" hangingPunct="1"/>
            <a:r>
              <a:rPr lang="en-US" altLang="en-US" sz="2000">
                <a:ea typeface="ＭＳ Ｐゴシック" charset="-128"/>
              </a:rPr>
              <a:t>We know how many times we want it to loop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int sum = 0;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for (int i = 0; i &lt; 10; i++) {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  sum += i;  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}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en-US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System.out.println(sum);</a:t>
            </a:r>
          </a:p>
        </p:txBody>
      </p:sp>
    </p:spTree>
    <p:extLst>
      <p:ext uri="{BB962C8B-B14F-4D97-AF65-F5344CB8AC3E}">
        <p14:creationId xmlns:p14="http://schemas.microsoft.com/office/powerpoint/2010/main" val="2025968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itle 1"/>
          <p:cNvSpPr>
            <a:spLocks noGrp="1"/>
          </p:cNvSpPr>
          <p:nvPr>
            <p:ph type="title"/>
          </p:nvPr>
        </p:nvSpPr>
        <p:spPr>
          <a:xfrm>
            <a:off x="1981201" y="103188"/>
            <a:ext cx="8524875" cy="1143000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charset="-128"/>
              </a:rPr>
              <a:t>Simple </a:t>
            </a:r>
            <a:r>
              <a:rPr lang="en-US" altLang="en-US" dirty="0" smtClean="0">
                <a:ea typeface="ＭＳ Ｐゴシック" charset="-128"/>
              </a:rPr>
              <a:t>guessing game</a:t>
            </a:r>
            <a:endParaRPr lang="en-US" altLang="en-US" dirty="0" smtClean="0">
              <a:ea typeface="ＭＳ Ｐゴシック" charset="-128"/>
            </a:endParaRPr>
          </a:p>
        </p:txBody>
      </p:sp>
      <p:sp>
        <p:nvSpPr>
          <p:cNvPr id="72707" name="Content Placeholder 2"/>
          <p:cNvSpPr>
            <a:spLocks noGrp="1"/>
          </p:cNvSpPr>
          <p:nvPr>
            <p:ph idx="1"/>
          </p:nvPr>
        </p:nvSpPr>
        <p:spPr>
          <a:xfrm>
            <a:off x="1981201" y="1323975"/>
            <a:ext cx="6969125" cy="4802188"/>
          </a:xfrm>
        </p:spPr>
        <p:txBody>
          <a:bodyPr/>
          <a:lstStyle/>
          <a:p>
            <a:pPr eaLnBrk="1" hangingPunct="1"/>
            <a:r>
              <a:rPr lang="en-US" altLang="en-US" dirty="0" smtClean="0">
                <a:ea typeface="ＭＳ Ｐゴシック" charset="-128"/>
              </a:rPr>
              <a:t>Given an integer </a:t>
            </a:r>
            <a:r>
              <a:rPr lang="en-US" altLang="en-US" dirty="0" smtClean="0">
                <a:ea typeface="ＭＳ Ｐゴシック" charset="-128"/>
              </a:rPr>
              <a:t>between 1 and 100 as an</a:t>
            </a:r>
            <a:r>
              <a:rPr lang="en-US" altLang="en-US" dirty="0" smtClean="0">
                <a:ea typeface="ＭＳ Ｐゴシック" charset="-128"/>
              </a:rPr>
              <a:t> input parameter, to a method, how many </a:t>
            </a:r>
            <a:r>
              <a:rPr lang="en-US" altLang="en-US" dirty="0" err="1" smtClean="0">
                <a:ea typeface="ＭＳ Ｐゴシック" charset="-128"/>
              </a:rPr>
              <a:t>many</a:t>
            </a:r>
            <a:r>
              <a:rPr lang="en-US" altLang="en-US" dirty="0" smtClean="0">
                <a:ea typeface="ＭＳ Ｐゴシック" charset="-128"/>
              </a:rPr>
              <a:t> “guesses” must the computer make before it guesses the correct number?</a:t>
            </a:r>
          </a:p>
          <a:p>
            <a:pPr lvl="1" eaLnBrk="1" hangingPunct="1"/>
            <a:r>
              <a:rPr lang="en-US" altLang="en-US" dirty="0" smtClean="0">
                <a:ea typeface="ＭＳ Ｐゴシック" charset="-128"/>
              </a:rPr>
              <a:t>What kind of loop would you most likely use? </a:t>
            </a:r>
          </a:p>
          <a:p>
            <a:pPr lvl="1" eaLnBrk="1" hangingPunct="1"/>
            <a:r>
              <a:rPr lang="en-US" altLang="en-US" dirty="0" smtClean="0">
                <a:ea typeface="ＭＳ Ｐゴシック" charset="-128"/>
              </a:rPr>
              <a:t>Can you write this with all three loops?</a:t>
            </a:r>
            <a:endParaRPr lang="en-US" altLang="en-US" dirty="0" smtClean="0">
              <a:ea typeface="ＭＳ Ｐゴシック" charset="-128"/>
            </a:endParaRPr>
          </a:p>
          <a:p>
            <a:pPr eaLnBrk="1" hangingPunct="1"/>
            <a:endParaRPr lang="en-US" altLang="en-US" dirty="0" smtClean="0">
              <a:ea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236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7541" y="412544"/>
            <a:ext cx="4501116" cy="5903802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Calibri" panose="020F0502020204030204" pitchFamily="34" charset="0"/>
              </a:rPr>
              <a:t>import </a:t>
            </a:r>
            <a:r>
              <a:rPr lang="en-US" sz="1600" dirty="0" err="1">
                <a:solidFill>
                  <a:srgbClr val="FF0000"/>
                </a:solidFill>
                <a:latin typeface="Calibri" panose="020F0502020204030204" pitchFamily="34" charset="0"/>
              </a:rPr>
              <a:t>java.util.Random</a:t>
            </a:r>
            <a:r>
              <a:rPr lang="en-US" sz="1600" dirty="0">
                <a:solidFill>
                  <a:srgbClr val="FF0000"/>
                </a:solidFill>
                <a:latin typeface="Calibri" panose="020F0502020204030204" pitchFamily="34" charset="0"/>
              </a:rPr>
              <a:t>;</a:t>
            </a:r>
          </a:p>
          <a:p>
            <a:pPr marL="0" indent="0">
              <a:spcBef>
                <a:spcPts val="0"/>
              </a:spcBef>
              <a:buNone/>
            </a:pPr>
            <a:endParaRPr lang="en-US" sz="160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Calibri" panose="020F0502020204030204" pitchFamily="34" charset="0"/>
              </a:rPr>
              <a:t>public class Hello2 {  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Calibri" panose="020F0502020204030204" pitchFamily="34" charset="0"/>
              </a:rPr>
              <a:t>public static void main (String[] </a:t>
            </a:r>
            <a:r>
              <a:rPr lang="en-US" sz="1600" dirty="0" err="1">
                <a:solidFill>
                  <a:srgbClr val="FF0000"/>
                </a:solidFill>
                <a:latin typeface="Calibri" panose="020F0502020204030204" pitchFamily="34" charset="0"/>
              </a:rPr>
              <a:t>args</a:t>
            </a:r>
            <a:r>
              <a:rPr lang="en-US" sz="1600" dirty="0">
                <a:solidFill>
                  <a:srgbClr val="FF0000"/>
                </a:solidFill>
                <a:latin typeface="Calibri" panose="020F0502020204030204" pitchFamily="34" charset="0"/>
              </a:rPr>
              <a:t>) {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1600" dirty="0" err="1">
                <a:solidFill>
                  <a:srgbClr val="FF0000"/>
                </a:solidFill>
                <a:latin typeface="Calibri" panose="020F0502020204030204" pitchFamily="34" charset="0"/>
              </a:rPr>
              <a:t>System.</a:t>
            </a:r>
            <a:r>
              <a:rPr lang="en-US" sz="1600" i="1" dirty="0" err="1">
                <a:solidFill>
                  <a:srgbClr val="FF0000"/>
                </a:solidFill>
                <a:latin typeface="Calibri" panose="020F0502020204030204" pitchFamily="34" charset="0"/>
              </a:rPr>
              <a:t>out.println</a:t>
            </a:r>
            <a:r>
              <a:rPr lang="en-US" sz="1600" i="1" dirty="0">
                <a:solidFill>
                  <a:srgbClr val="FF0000"/>
                </a:solidFill>
                <a:latin typeface="Calibri" panose="020F0502020204030204" pitchFamily="34" charset="0"/>
              </a:rPr>
              <a:t>("While " + </a:t>
            </a:r>
            <a:r>
              <a:rPr lang="en-US" sz="1600" i="1" dirty="0" err="1">
                <a:solidFill>
                  <a:srgbClr val="FF0000"/>
                </a:solidFill>
                <a:latin typeface="Calibri" panose="020F0502020204030204" pitchFamily="34" charset="0"/>
              </a:rPr>
              <a:t>whileGuess</a:t>
            </a:r>
            <a:r>
              <a:rPr lang="en-US" sz="1600" i="1" dirty="0">
                <a:solidFill>
                  <a:srgbClr val="FF0000"/>
                </a:solidFill>
                <a:latin typeface="Calibri" panose="020F0502020204030204" pitchFamily="34" charset="0"/>
              </a:rPr>
              <a:t>(72));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1600" dirty="0" err="1">
                <a:solidFill>
                  <a:srgbClr val="FF0000"/>
                </a:solidFill>
                <a:latin typeface="Calibri" panose="020F0502020204030204" pitchFamily="34" charset="0"/>
              </a:rPr>
              <a:t>System.</a:t>
            </a:r>
            <a:r>
              <a:rPr lang="en-US" sz="1600" i="1" dirty="0" err="1">
                <a:solidFill>
                  <a:srgbClr val="FF0000"/>
                </a:solidFill>
                <a:latin typeface="Calibri" panose="020F0502020204030204" pitchFamily="34" charset="0"/>
              </a:rPr>
              <a:t>out.println</a:t>
            </a:r>
            <a:r>
              <a:rPr lang="en-US" sz="1600" i="1" dirty="0">
                <a:solidFill>
                  <a:srgbClr val="FF0000"/>
                </a:solidFill>
                <a:latin typeface="Calibri" panose="020F0502020204030204" pitchFamily="34" charset="0"/>
              </a:rPr>
              <a:t>("Rec " +</a:t>
            </a:r>
            <a:r>
              <a:rPr lang="en-US" sz="1600" i="1" dirty="0" err="1">
                <a:solidFill>
                  <a:srgbClr val="FF0000"/>
                </a:solidFill>
                <a:latin typeface="Calibri" panose="020F0502020204030204" pitchFamily="34" charset="0"/>
              </a:rPr>
              <a:t>recGuess</a:t>
            </a:r>
            <a:r>
              <a:rPr lang="en-US" sz="1600" i="1" dirty="0">
                <a:solidFill>
                  <a:srgbClr val="FF0000"/>
                </a:solidFill>
                <a:latin typeface="Calibri" panose="020F0502020204030204" pitchFamily="34" charset="0"/>
              </a:rPr>
              <a:t>(42));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1600" dirty="0" err="1">
                <a:solidFill>
                  <a:srgbClr val="FF0000"/>
                </a:solidFill>
                <a:latin typeface="Calibri" panose="020F0502020204030204" pitchFamily="34" charset="0"/>
              </a:rPr>
              <a:t>System.</a:t>
            </a:r>
            <a:r>
              <a:rPr lang="en-US" sz="1600" i="1" dirty="0" err="1">
                <a:solidFill>
                  <a:srgbClr val="FF0000"/>
                </a:solidFill>
                <a:latin typeface="Calibri" panose="020F0502020204030204" pitchFamily="34" charset="0"/>
              </a:rPr>
              <a:t>out.println</a:t>
            </a:r>
            <a:r>
              <a:rPr lang="en-US" sz="1600" i="1" dirty="0">
                <a:solidFill>
                  <a:srgbClr val="FF0000"/>
                </a:solidFill>
                <a:latin typeface="Calibri" panose="020F0502020204030204" pitchFamily="34" charset="0"/>
              </a:rPr>
              <a:t>("for " +</a:t>
            </a:r>
            <a:r>
              <a:rPr lang="en-US" sz="1600" i="1" dirty="0" err="1">
                <a:solidFill>
                  <a:srgbClr val="FF0000"/>
                </a:solidFill>
                <a:latin typeface="Calibri" panose="020F0502020204030204" pitchFamily="34" charset="0"/>
              </a:rPr>
              <a:t>forGuess</a:t>
            </a:r>
            <a:r>
              <a:rPr lang="en-US" sz="1600" i="1" dirty="0">
                <a:solidFill>
                  <a:srgbClr val="FF0000"/>
                </a:solidFill>
                <a:latin typeface="Calibri" panose="020F0502020204030204" pitchFamily="34" charset="0"/>
              </a:rPr>
              <a:t>(27));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Calibri" panose="020F0502020204030204" pitchFamily="34" charset="0"/>
              </a:rPr>
              <a:t>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>
                <a:solidFill>
                  <a:srgbClr val="FF0000"/>
                </a:solidFill>
                <a:latin typeface="Calibri" panose="020F0502020204030204" pitchFamily="34" charset="0"/>
              </a:rPr>
              <a:t>public static </a:t>
            </a:r>
            <a:r>
              <a:rPr lang="en-US" sz="1600" b="1" dirty="0" err="1">
                <a:solidFill>
                  <a:srgbClr val="FF0000"/>
                </a:solidFill>
                <a:latin typeface="Calibri" panose="020F0502020204030204" pitchFamily="34" charset="0"/>
              </a:rPr>
              <a:t>int</a:t>
            </a:r>
            <a:r>
              <a:rPr lang="en-US" sz="1600" b="1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latin typeface="Calibri" panose="020F0502020204030204" pitchFamily="34" charset="0"/>
              </a:rPr>
              <a:t>whileGuess</a:t>
            </a:r>
            <a:r>
              <a:rPr lang="en-US" sz="1600" b="1" dirty="0">
                <a:solidFill>
                  <a:srgbClr val="FF0000"/>
                </a:solidFill>
                <a:latin typeface="Calibri" panose="020F0502020204030204" pitchFamily="34" charset="0"/>
              </a:rPr>
              <a:t>(</a:t>
            </a:r>
            <a:r>
              <a:rPr lang="en-US" sz="1600" b="1" dirty="0" err="1">
                <a:solidFill>
                  <a:srgbClr val="FF0000"/>
                </a:solidFill>
                <a:latin typeface="Calibri" panose="020F0502020204030204" pitchFamily="34" charset="0"/>
              </a:rPr>
              <a:t>int</a:t>
            </a:r>
            <a:r>
              <a:rPr lang="en-US" sz="1600" b="1" dirty="0">
                <a:solidFill>
                  <a:srgbClr val="FF0000"/>
                </a:solidFill>
                <a:latin typeface="Calibri" panose="020F0502020204030204" pitchFamily="34" charset="0"/>
              </a:rPr>
              <a:t> g) {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Calibri" panose="020F0502020204030204" pitchFamily="34" charset="0"/>
              </a:rPr>
              <a:t>Random r = new Random();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1600" dirty="0" err="1">
                <a:solidFill>
                  <a:srgbClr val="FF0000"/>
                </a:solidFill>
                <a:latin typeface="Calibri" panose="020F0502020204030204" pitchFamily="34" charset="0"/>
              </a:rPr>
              <a:t>int</a:t>
            </a:r>
            <a:r>
              <a:rPr lang="en-US" sz="1600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Calibri" panose="020F0502020204030204" pitchFamily="34" charset="0"/>
              </a:rPr>
              <a:t>ct</a:t>
            </a:r>
            <a:r>
              <a:rPr lang="en-US" sz="1600" dirty="0">
                <a:solidFill>
                  <a:srgbClr val="FF0000"/>
                </a:solidFill>
                <a:latin typeface="Calibri" panose="020F0502020204030204" pitchFamily="34" charset="0"/>
              </a:rPr>
              <a:t> = 1;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1600" dirty="0" err="1">
                <a:solidFill>
                  <a:srgbClr val="FF0000"/>
                </a:solidFill>
                <a:latin typeface="Calibri" panose="020F0502020204030204" pitchFamily="34" charset="0"/>
              </a:rPr>
              <a:t>int</a:t>
            </a:r>
            <a:r>
              <a:rPr lang="en-US" sz="1600" dirty="0">
                <a:solidFill>
                  <a:srgbClr val="FF0000"/>
                </a:solidFill>
                <a:latin typeface="Calibri" panose="020F0502020204030204" pitchFamily="34" charset="0"/>
              </a:rPr>
              <a:t> x = </a:t>
            </a:r>
            <a:r>
              <a:rPr lang="en-US" sz="1600" dirty="0" err="1">
                <a:solidFill>
                  <a:srgbClr val="FF0000"/>
                </a:solidFill>
                <a:latin typeface="Calibri" panose="020F0502020204030204" pitchFamily="34" charset="0"/>
              </a:rPr>
              <a:t>r.nextInt</a:t>
            </a:r>
            <a:r>
              <a:rPr lang="en-US" sz="1600" dirty="0">
                <a:solidFill>
                  <a:srgbClr val="FF0000"/>
                </a:solidFill>
                <a:latin typeface="Calibri" panose="020F0502020204030204" pitchFamily="34" charset="0"/>
              </a:rPr>
              <a:t>(100);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Calibri" panose="020F0502020204030204" pitchFamily="34" charset="0"/>
              </a:rPr>
              <a:t>while (x != g) {</a:t>
            </a:r>
          </a:p>
          <a:p>
            <a:pPr marL="800100" lvl="2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Calibri" panose="020F0502020204030204" pitchFamily="34" charset="0"/>
              </a:rPr>
              <a:t>x = </a:t>
            </a:r>
            <a:r>
              <a:rPr lang="en-US" sz="1600" dirty="0" err="1">
                <a:solidFill>
                  <a:srgbClr val="FF0000"/>
                </a:solidFill>
                <a:latin typeface="Calibri" panose="020F0502020204030204" pitchFamily="34" charset="0"/>
              </a:rPr>
              <a:t>r.nextInt</a:t>
            </a:r>
            <a:r>
              <a:rPr lang="en-US" sz="1600" dirty="0">
                <a:solidFill>
                  <a:srgbClr val="FF0000"/>
                </a:solidFill>
                <a:latin typeface="Calibri" panose="020F0502020204030204" pitchFamily="34" charset="0"/>
              </a:rPr>
              <a:t>(100);</a:t>
            </a:r>
          </a:p>
          <a:p>
            <a:pPr marL="800100" lvl="2" indent="0">
              <a:spcBef>
                <a:spcPts val="0"/>
              </a:spcBef>
              <a:buNone/>
            </a:pPr>
            <a:r>
              <a:rPr lang="en-US" sz="1600" dirty="0" err="1">
                <a:solidFill>
                  <a:srgbClr val="FF0000"/>
                </a:solidFill>
                <a:latin typeface="Calibri" panose="020F0502020204030204" pitchFamily="34" charset="0"/>
              </a:rPr>
              <a:t>ct</a:t>
            </a:r>
            <a:r>
              <a:rPr lang="en-US" sz="1600" dirty="0">
                <a:solidFill>
                  <a:srgbClr val="FF0000"/>
                </a:solidFill>
                <a:latin typeface="Calibri" panose="020F0502020204030204" pitchFamily="34" charset="0"/>
              </a:rPr>
              <a:t> ++;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Calibri" panose="020F0502020204030204" pitchFamily="34" charset="0"/>
              </a:rPr>
              <a:t>}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Calibri" panose="020F0502020204030204" pitchFamily="34" charset="0"/>
              </a:rPr>
              <a:t>return(</a:t>
            </a:r>
            <a:r>
              <a:rPr lang="en-US" sz="1600" dirty="0" err="1">
                <a:solidFill>
                  <a:srgbClr val="FF0000"/>
                </a:solidFill>
                <a:latin typeface="Calibri" panose="020F0502020204030204" pitchFamily="34" charset="0"/>
              </a:rPr>
              <a:t>ct</a:t>
            </a:r>
            <a:r>
              <a:rPr lang="en-US" sz="1600" dirty="0">
                <a:solidFill>
                  <a:srgbClr val="FF0000"/>
                </a:solidFill>
                <a:latin typeface="Calibri" panose="020F0502020204030204" pitchFamily="34" charset="0"/>
              </a:rPr>
              <a:t>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Calibri" panose="020F0502020204030204" pitchFamily="34" charset="0"/>
              </a:rPr>
              <a:t>}</a:t>
            </a:r>
          </a:p>
          <a:p>
            <a:pPr marL="0" indent="0">
              <a:spcBef>
                <a:spcPts val="0"/>
              </a:spcBef>
              <a:buNone/>
            </a:pPr>
            <a:endParaRPr lang="en-US" sz="14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6509005" y="256032"/>
            <a:ext cx="5103875" cy="590380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 kern="1200">
                <a:solidFill>
                  <a:srgbClr val="404040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None/>
            </a:pPr>
            <a:endParaRPr lang="en-US" sz="140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40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140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b="1" dirty="0">
                <a:solidFill>
                  <a:srgbClr val="FF0000"/>
                </a:solidFill>
                <a:latin typeface="Calibri" panose="020F0502020204030204" pitchFamily="34" charset="0"/>
              </a:rPr>
              <a:t>public static </a:t>
            </a:r>
            <a:r>
              <a:rPr lang="en-US" sz="1600" b="1" dirty="0" err="1">
                <a:solidFill>
                  <a:srgbClr val="FF0000"/>
                </a:solidFill>
                <a:latin typeface="Calibri" panose="020F0502020204030204" pitchFamily="34" charset="0"/>
              </a:rPr>
              <a:t>int</a:t>
            </a:r>
            <a:r>
              <a:rPr lang="en-US" sz="1600" b="1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sz="1600" b="1" dirty="0" err="1">
                <a:solidFill>
                  <a:srgbClr val="FF0000"/>
                </a:solidFill>
                <a:latin typeface="Calibri" panose="020F0502020204030204" pitchFamily="34" charset="0"/>
              </a:rPr>
              <a:t>recGuess</a:t>
            </a:r>
            <a:r>
              <a:rPr lang="en-US" sz="1600" b="1" dirty="0">
                <a:solidFill>
                  <a:srgbClr val="FF0000"/>
                </a:solidFill>
                <a:latin typeface="Calibri" panose="020F0502020204030204" pitchFamily="34" charset="0"/>
              </a:rPr>
              <a:t>(</a:t>
            </a:r>
            <a:r>
              <a:rPr lang="en-US" sz="1600" b="1" dirty="0" err="1">
                <a:solidFill>
                  <a:srgbClr val="FF0000"/>
                </a:solidFill>
                <a:latin typeface="Calibri" panose="020F0502020204030204" pitchFamily="34" charset="0"/>
              </a:rPr>
              <a:t>int</a:t>
            </a:r>
            <a:r>
              <a:rPr lang="en-US" sz="1600" b="1" dirty="0">
                <a:solidFill>
                  <a:srgbClr val="FF0000"/>
                </a:solidFill>
                <a:latin typeface="Calibri" panose="020F0502020204030204" pitchFamily="34" charset="0"/>
              </a:rPr>
              <a:t> g) {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</a:rPr>
              <a:t>Random r = new Random();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dirty="0" err="1">
                <a:solidFill>
                  <a:srgbClr val="FF0000"/>
                </a:solidFill>
                <a:latin typeface="Calibri" panose="020F0502020204030204" pitchFamily="34" charset="0"/>
              </a:rPr>
              <a:t>int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</a:rPr>
              <a:t> x = </a:t>
            </a:r>
            <a:r>
              <a:rPr lang="en-US" dirty="0" err="1">
                <a:solidFill>
                  <a:srgbClr val="FF0000"/>
                </a:solidFill>
                <a:latin typeface="Calibri" panose="020F0502020204030204" pitchFamily="34" charset="0"/>
              </a:rPr>
              <a:t>r.nextInt</a:t>
            </a: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</a:rPr>
              <a:t>(100);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</a:rPr>
              <a:t>if (x == g) {</a:t>
            </a:r>
          </a:p>
          <a:p>
            <a:pPr marL="800100" lvl="2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Calibri" panose="020F0502020204030204" pitchFamily="34" charset="0"/>
              </a:rPr>
              <a:t>return(1);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</a:rPr>
              <a:t>}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</a:rPr>
              <a:t>else {</a:t>
            </a:r>
          </a:p>
          <a:p>
            <a:pPr marL="800100" lvl="2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Calibri" panose="020F0502020204030204" pitchFamily="34" charset="0"/>
              </a:rPr>
              <a:t>return(1 + </a:t>
            </a:r>
            <a:r>
              <a:rPr lang="en-US" sz="1600" i="1" dirty="0" err="1">
                <a:solidFill>
                  <a:srgbClr val="FF0000"/>
                </a:solidFill>
                <a:latin typeface="Calibri" panose="020F0502020204030204" pitchFamily="34" charset="0"/>
              </a:rPr>
              <a:t>recGuess</a:t>
            </a:r>
            <a:r>
              <a:rPr lang="en-US" sz="1600" i="1" dirty="0">
                <a:solidFill>
                  <a:srgbClr val="FF0000"/>
                </a:solidFill>
                <a:latin typeface="Calibri" panose="020F0502020204030204" pitchFamily="34" charset="0"/>
              </a:rPr>
              <a:t>(g));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  <a:latin typeface="Calibri" panose="020F0502020204030204" pitchFamily="34" charset="0"/>
              </a:rPr>
              <a:t>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  <a:latin typeface="Calibri" panose="020F0502020204030204" pitchFamily="34" charset="0"/>
              </a:rPr>
              <a:t>}</a:t>
            </a:r>
          </a:p>
          <a:p>
            <a:pPr marL="0" indent="0">
              <a:spcBef>
                <a:spcPts val="0"/>
              </a:spcBef>
              <a:buNone/>
            </a:pPr>
            <a:endParaRPr lang="en-US" sz="160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</a:rPr>
              <a:t>public </a:t>
            </a:r>
            <a:r>
              <a:rPr lang="en-US" sz="1600" dirty="0">
                <a:solidFill>
                  <a:srgbClr val="FF0000"/>
                </a:solidFill>
              </a:rPr>
              <a:t>static </a:t>
            </a:r>
            <a:r>
              <a:rPr lang="en-US" sz="1600" u="sng" dirty="0" err="1">
                <a:solidFill>
                  <a:srgbClr val="FF0000"/>
                </a:solidFill>
              </a:rPr>
              <a:t>int</a:t>
            </a:r>
            <a:r>
              <a:rPr lang="en-US" sz="1600" u="sng" dirty="0">
                <a:solidFill>
                  <a:srgbClr val="FF0000"/>
                </a:solidFill>
              </a:rPr>
              <a:t> </a:t>
            </a:r>
            <a:r>
              <a:rPr lang="en-US" sz="1600" u="sng" dirty="0" err="1">
                <a:solidFill>
                  <a:srgbClr val="FF0000"/>
                </a:solidFill>
              </a:rPr>
              <a:t>forGuess</a:t>
            </a:r>
            <a:r>
              <a:rPr lang="en-US" sz="1600" u="sng" dirty="0">
                <a:solidFill>
                  <a:srgbClr val="FF0000"/>
                </a:solidFill>
              </a:rPr>
              <a:t>(</a:t>
            </a:r>
            <a:r>
              <a:rPr lang="en-US" sz="1600" u="sng" dirty="0" err="1">
                <a:solidFill>
                  <a:srgbClr val="FF0000"/>
                </a:solidFill>
              </a:rPr>
              <a:t>int</a:t>
            </a:r>
            <a:r>
              <a:rPr lang="en-US" sz="1600" u="sng" dirty="0">
                <a:solidFill>
                  <a:srgbClr val="FF0000"/>
                </a:solidFill>
              </a:rPr>
              <a:t> g) {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Random </a:t>
            </a:r>
            <a:r>
              <a:rPr lang="en-US" dirty="0">
                <a:solidFill>
                  <a:srgbClr val="FF0000"/>
                </a:solidFill>
              </a:rPr>
              <a:t>r = new Random();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u="sng" dirty="0" err="1">
                <a:solidFill>
                  <a:srgbClr val="FF0000"/>
                </a:solidFill>
              </a:rPr>
              <a:t>int</a:t>
            </a:r>
            <a:r>
              <a:rPr lang="en-US" u="sng" dirty="0">
                <a:solidFill>
                  <a:srgbClr val="FF0000"/>
                </a:solidFill>
              </a:rPr>
              <a:t> </a:t>
            </a:r>
            <a:r>
              <a:rPr lang="en-US" u="sng" dirty="0" err="1">
                <a:solidFill>
                  <a:srgbClr val="FF0000"/>
                </a:solidFill>
              </a:rPr>
              <a:t>ct</a:t>
            </a:r>
            <a:r>
              <a:rPr lang="en-US" u="sng" dirty="0">
                <a:solidFill>
                  <a:srgbClr val="FF0000"/>
                </a:solidFill>
              </a:rPr>
              <a:t> = 1;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for </a:t>
            </a:r>
            <a:r>
              <a:rPr lang="en-US" dirty="0">
                <a:solidFill>
                  <a:srgbClr val="FF0000"/>
                </a:solidFill>
              </a:rPr>
              <a:t>(</a:t>
            </a:r>
            <a:r>
              <a:rPr lang="en-US" u="sng" dirty="0" err="1">
                <a:solidFill>
                  <a:srgbClr val="FF0000"/>
                </a:solidFill>
              </a:rPr>
              <a:t>int</a:t>
            </a:r>
            <a:r>
              <a:rPr lang="en-US" u="sng" dirty="0">
                <a:solidFill>
                  <a:srgbClr val="FF0000"/>
                </a:solidFill>
              </a:rPr>
              <a:t> x=</a:t>
            </a:r>
            <a:r>
              <a:rPr lang="en-US" u="sng" dirty="0" err="1">
                <a:solidFill>
                  <a:srgbClr val="FF0000"/>
                </a:solidFill>
              </a:rPr>
              <a:t>r.nextInt</a:t>
            </a:r>
            <a:r>
              <a:rPr lang="en-US" u="sng" dirty="0">
                <a:solidFill>
                  <a:srgbClr val="FF0000"/>
                </a:solidFill>
              </a:rPr>
              <a:t>(100);x != g; x = </a:t>
            </a:r>
            <a:r>
              <a:rPr lang="en-US" u="sng" dirty="0" err="1">
                <a:solidFill>
                  <a:srgbClr val="FF0000"/>
                </a:solidFill>
              </a:rPr>
              <a:t>r.nextInt</a:t>
            </a:r>
            <a:r>
              <a:rPr lang="en-US" u="sng" dirty="0">
                <a:solidFill>
                  <a:srgbClr val="FF0000"/>
                </a:solidFill>
              </a:rPr>
              <a:t>(100), </a:t>
            </a:r>
            <a:r>
              <a:rPr lang="en-US" u="sng" dirty="0" err="1">
                <a:solidFill>
                  <a:srgbClr val="FF0000"/>
                </a:solidFill>
              </a:rPr>
              <a:t>ct</a:t>
            </a:r>
            <a:r>
              <a:rPr lang="en-US" u="sng" dirty="0">
                <a:solidFill>
                  <a:srgbClr val="FF0000"/>
                </a:solidFill>
              </a:rPr>
              <a:t>++);</a:t>
            </a:r>
          </a:p>
          <a:p>
            <a:pPr marL="400050" lvl="1" indent="0">
              <a:spcBef>
                <a:spcPts val="0"/>
              </a:spcBef>
              <a:buNone/>
            </a:pPr>
            <a:r>
              <a:rPr lang="en-US" dirty="0">
                <a:solidFill>
                  <a:srgbClr val="FF0000"/>
                </a:solidFill>
              </a:rPr>
              <a:t>return(</a:t>
            </a:r>
            <a:r>
              <a:rPr lang="en-US" u="sng" dirty="0" err="1">
                <a:solidFill>
                  <a:srgbClr val="FF0000"/>
                </a:solidFill>
              </a:rPr>
              <a:t>ct</a:t>
            </a:r>
            <a:r>
              <a:rPr lang="en-US" u="sng" dirty="0">
                <a:solidFill>
                  <a:srgbClr val="FF0000"/>
                </a:solidFill>
              </a:rPr>
              <a:t>);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600" dirty="0">
                <a:solidFill>
                  <a:srgbClr val="FF0000"/>
                </a:solidFill>
              </a:rPr>
              <a:t>}</a:t>
            </a:r>
            <a:endParaRPr lang="en-US" sz="1600" dirty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0911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itle 1"/>
          <p:cNvSpPr>
            <a:spLocks noGrp="1"/>
          </p:cNvSpPr>
          <p:nvPr>
            <p:ph type="title"/>
          </p:nvPr>
        </p:nvSpPr>
        <p:spPr>
          <a:xfrm>
            <a:off x="2133601" y="233364"/>
            <a:ext cx="6348413" cy="649287"/>
          </a:xfrm>
        </p:spPr>
        <p:txBody>
          <a:bodyPr>
            <a:normAutofit fontScale="90000"/>
          </a:bodyPr>
          <a:lstStyle/>
          <a:p>
            <a:r>
              <a:rPr lang="en-US" altLang="en-US" smtClean="0"/>
              <a:t>For loop: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1" y="1222375"/>
            <a:ext cx="6348413" cy="481965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b="1" dirty="0" err="1">
                <a:solidFill>
                  <a:srgbClr val="FF0000"/>
                </a:solidFill>
              </a:rPr>
              <a:t>int</a:t>
            </a:r>
            <a:r>
              <a:rPr lang="en-US" b="1" dirty="0">
                <a:solidFill>
                  <a:srgbClr val="FF0000"/>
                </a:solidFill>
              </a:rPr>
              <a:t> </a:t>
            </a:r>
            <a:r>
              <a:rPr lang="en-US" b="1" dirty="0" err="1">
                <a:solidFill>
                  <a:srgbClr val="FF0000"/>
                </a:solidFill>
              </a:rPr>
              <a:t>i</a:t>
            </a:r>
            <a:r>
              <a:rPr lang="en-US" b="1" dirty="0">
                <a:solidFill>
                  <a:srgbClr val="FF0000"/>
                </a:solidFill>
              </a:rPr>
              <a:t> = 10;</a:t>
            </a:r>
          </a:p>
          <a:p>
            <a:pPr marL="0" indent="0">
              <a:buNone/>
              <a:defRPr/>
            </a:pPr>
            <a:r>
              <a:rPr lang="nn-NO" b="1" dirty="0">
                <a:solidFill>
                  <a:srgbClr val="FF0000"/>
                </a:solidFill>
              </a:rPr>
              <a:t>for ( </a:t>
            </a:r>
            <a:r>
              <a:rPr lang="nn-NO" b="1" dirty="0" smtClean="0">
                <a:solidFill>
                  <a:srgbClr val="FF0000"/>
                </a:solidFill>
              </a:rPr>
              <a:t> ; i </a:t>
            </a:r>
            <a:r>
              <a:rPr lang="nn-NO" b="1" dirty="0">
                <a:solidFill>
                  <a:srgbClr val="FF0000"/>
                </a:solidFill>
              </a:rPr>
              <a:t>&gt; 0 ; i-=2) {</a:t>
            </a:r>
          </a:p>
          <a:p>
            <a:pPr marL="0" indent="0">
              <a:buNone/>
              <a:defRPr/>
            </a:pP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dirty="0" err="1" smtClean="0">
                <a:solidFill>
                  <a:srgbClr val="FF0000"/>
                </a:solidFill>
              </a:rPr>
              <a:t>System.</a:t>
            </a:r>
            <a:r>
              <a:rPr lang="en-US" b="1" i="1" dirty="0" err="1" smtClean="0">
                <a:solidFill>
                  <a:srgbClr val="FF0000"/>
                </a:solidFill>
              </a:rPr>
              <a:t>out.println</a:t>
            </a:r>
            <a:r>
              <a:rPr lang="en-US" b="1" i="1" dirty="0" smtClean="0">
                <a:solidFill>
                  <a:srgbClr val="FF0000"/>
                </a:solidFill>
              </a:rPr>
              <a:t>(</a:t>
            </a:r>
            <a:r>
              <a:rPr lang="en-US" b="1" i="1" dirty="0" err="1" smtClean="0">
                <a:solidFill>
                  <a:srgbClr val="FF0000"/>
                </a:solidFill>
              </a:rPr>
              <a:t>i</a:t>
            </a:r>
            <a:r>
              <a:rPr lang="en-US" b="1" i="1" dirty="0">
                <a:solidFill>
                  <a:srgbClr val="FF0000"/>
                </a:solidFill>
              </a:rPr>
              <a:t>);</a:t>
            </a:r>
          </a:p>
          <a:p>
            <a:pPr marL="0" indent="0">
              <a:buNone/>
              <a:defRPr/>
            </a:pPr>
            <a:r>
              <a:rPr lang="en-US" dirty="0" smtClean="0">
                <a:solidFill>
                  <a:srgbClr val="FF0000"/>
                </a:solidFill>
              </a:rPr>
              <a:t>}</a:t>
            </a:r>
          </a:p>
          <a:p>
            <a:pPr marL="0" indent="0">
              <a:buNone/>
              <a:defRPr/>
            </a:pPr>
            <a:endParaRPr lang="en-US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What does </a:t>
            </a:r>
            <a:r>
              <a:rPr lang="en-US" dirty="0" err="1" smtClean="0">
                <a:solidFill>
                  <a:schemeClr val="tx1"/>
                </a:solidFill>
              </a:rPr>
              <a:t>i</a:t>
            </a:r>
            <a:r>
              <a:rPr lang="en-US" dirty="0" smtClean="0">
                <a:solidFill>
                  <a:schemeClr val="tx1"/>
                </a:solidFill>
              </a:rPr>
              <a:t> start at?</a:t>
            </a:r>
          </a:p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What happens to </a:t>
            </a:r>
            <a:r>
              <a:rPr lang="en-US" dirty="0" err="1" smtClean="0">
                <a:solidFill>
                  <a:schemeClr val="tx1"/>
                </a:solidFill>
              </a:rPr>
              <a:t>i</a:t>
            </a:r>
            <a:r>
              <a:rPr lang="en-US" dirty="0" smtClean="0">
                <a:solidFill>
                  <a:schemeClr val="tx1"/>
                </a:solidFill>
              </a:rPr>
              <a:t> each time the loop loops?</a:t>
            </a:r>
          </a:p>
          <a:p>
            <a:pPr>
              <a:defRPr/>
            </a:pPr>
            <a:r>
              <a:rPr lang="en-US" dirty="0" smtClean="0">
                <a:solidFill>
                  <a:schemeClr val="tx1"/>
                </a:solidFill>
              </a:rPr>
              <a:t>When does this stop?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09036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itle 1"/>
          <p:cNvSpPr>
            <a:spLocks noGrp="1"/>
          </p:cNvSpPr>
          <p:nvPr>
            <p:ph type="title"/>
          </p:nvPr>
        </p:nvSpPr>
        <p:spPr>
          <a:xfrm>
            <a:off x="2133601" y="385764"/>
            <a:ext cx="6348413" cy="687387"/>
          </a:xfrm>
        </p:spPr>
        <p:txBody>
          <a:bodyPr>
            <a:normAutofit fontScale="90000"/>
          </a:bodyPr>
          <a:lstStyle/>
          <a:p>
            <a:r>
              <a:rPr lang="en-US" altLang="en-US" smtClean="0"/>
              <a:t>For loop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1" y="1073151"/>
            <a:ext cx="6348413" cy="4968875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nn-NO" b="1" dirty="0">
                <a:solidFill>
                  <a:srgbClr val="FF0000"/>
                </a:solidFill>
              </a:rPr>
              <a:t>for (int i = </a:t>
            </a:r>
            <a:r>
              <a:rPr lang="nn-NO" b="1" dirty="0" smtClean="0">
                <a:solidFill>
                  <a:srgbClr val="FF0000"/>
                </a:solidFill>
              </a:rPr>
              <a:t>0; ; </a:t>
            </a:r>
            <a:r>
              <a:rPr lang="nn-NO" b="1" dirty="0">
                <a:solidFill>
                  <a:srgbClr val="FF0000"/>
                </a:solidFill>
              </a:rPr>
              <a:t>i++) </a:t>
            </a:r>
            <a:r>
              <a:rPr lang="nn-NO" b="1" dirty="0" smtClean="0">
                <a:solidFill>
                  <a:srgbClr val="FF0000"/>
                </a:solidFill>
              </a:rPr>
              <a:t>{</a:t>
            </a:r>
          </a:p>
          <a:p>
            <a:pPr marL="0" indent="0">
              <a:buNone/>
              <a:defRPr/>
            </a:pPr>
            <a:r>
              <a:rPr lang="nn-NO" b="1" dirty="0">
                <a:solidFill>
                  <a:srgbClr val="FF0000"/>
                </a:solidFill>
              </a:rPr>
              <a:t>	</a:t>
            </a:r>
            <a:r>
              <a:rPr lang="nn-NO" b="1" dirty="0" smtClean="0">
                <a:solidFill>
                  <a:srgbClr val="FF0000"/>
                </a:solidFill>
              </a:rPr>
              <a:t>System.out.println(i);</a:t>
            </a:r>
            <a:endParaRPr lang="nn-NO" b="1" dirty="0">
              <a:solidFill>
                <a:srgbClr val="FF0000"/>
              </a:solidFill>
            </a:endParaRPr>
          </a:p>
          <a:p>
            <a:pPr marL="0" indent="0">
              <a:buNone/>
              <a:defRPr/>
            </a:pPr>
            <a:r>
              <a:rPr lang="en-US" dirty="0" smtClean="0">
                <a:solidFill>
                  <a:srgbClr val="FF0000"/>
                </a:solidFill>
              </a:rPr>
              <a:t>}</a:t>
            </a:r>
          </a:p>
          <a:p>
            <a:pPr marL="0" indent="0">
              <a:buNone/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What does </a:t>
            </a:r>
            <a:r>
              <a:rPr lang="en-US" dirty="0" err="1" smtClean="0"/>
              <a:t>i</a:t>
            </a:r>
            <a:r>
              <a:rPr lang="en-US" dirty="0" smtClean="0"/>
              <a:t> start at?</a:t>
            </a:r>
          </a:p>
          <a:p>
            <a:pPr>
              <a:defRPr/>
            </a:pPr>
            <a:r>
              <a:rPr lang="en-US" dirty="0" smtClean="0"/>
              <a:t>What happens to </a:t>
            </a:r>
            <a:r>
              <a:rPr lang="en-US" dirty="0" err="1" smtClean="0"/>
              <a:t>i</a:t>
            </a:r>
            <a:r>
              <a:rPr lang="en-US" dirty="0" smtClean="0"/>
              <a:t> after each loop?</a:t>
            </a:r>
          </a:p>
          <a:p>
            <a:pPr>
              <a:defRPr/>
            </a:pPr>
            <a:r>
              <a:rPr lang="en-US" dirty="0" smtClean="0"/>
              <a:t>When does this stop (what is the stopping condition)?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54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4648200" y="6356351"/>
            <a:ext cx="2895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fld id="{7DC3E9BA-CDB9-4AC8-B079-ED8941D1BF6C}" type="slidenum">
              <a:rPr lang="en-US" altLang="en-US">
                <a:solidFill>
                  <a:srgbClr val="898989"/>
                </a:solidFill>
                <a:latin typeface="Calibri" panose="020F0502020204030204" pitchFamily="34" charset="0"/>
              </a:rPr>
              <a:pPr algn="ctr"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>
              <a:solidFill>
                <a:srgbClr val="898989"/>
              </a:solidFill>
              <a:latin typeface="Calibri" panose="020F0502020204030204" pitchFamily="34" charset="0"/>
            </a:endParaRPr>
          </a:p>
        </p:txBody>
      </p:sp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217488"/>
            <a:ext cx="7772400" cy="609600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en-US" altLang="en-US" dirty="0" smtClean="0">
                <a:ea typeface="ＭＳ Ｐゴシック" pitchFamily="34" charset="-128"/>
              </a:rPr>
              <a:t>Note</a:t>
            </a:r>
          </a:p>
        </p:txBody>
      </p:sp>
      <p:sp>
        <p:nvSpPr>
          <p:cNvPr id="65540" name="Text Box 3"/>
          <p:cNvSpPr txBox="1">
            <a:spLocks noChangeArrowheads="1"/>
          </p:cNvSpPr>
          <p:nvPr/>
        </p:nvSpPr>
        <p:spPr bwMode="auto">
          <a:xfrm>
            <a:off x="1828800" y="990600"/>
            <a:ext cx="86106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en-US" altLang="en-US" sz="2800">
                <a:solidFill>
                  <a:schemeClr val="tx1"/>
                </a:solidFill>
                <a:latin typeface="Arial" panose="020B0604020202020204" pitchFamily="34" charset="0"/>
                <a:cs typeface="Courier New" panose="02070309020205020404" pitchFamily="49" charset="0"/>
              </a:rPr>
              <a:t>If the </a:t>
            </a:r>
            <a:r>
              <a:rPr lang="en-US" altLang="en-US" sz="2800" u="sng">
                <a:solidFill>
                  <a:schemeClr val="tx1"/>
                </a:solidFill>
                <a:latin typeface="Arial" panose="020B0604020202020204" pitchFamily="34" charset="0"/>
                <a:cs typeface="Courier New" panose="02070309020205020404" pitchFamily="49" charset="0"/>
              </a:rPr>
              <a:t>loop-continuation-condition</a:t>
            </a:r>
            <a:r>
              <a:rPr lang="en-US" altLang="en-US" sz="2800">
                <a:solidFill>
                  <a:schemeClr val="tx1"/>
                </a:solidFill>
                <a:latin typeface="Arial" panose="020B0604020202020204" pitchFamily="34" charset="0"/>
                <a:cs typeface="Courier New" panose="02070309020205020404" pitchFamily="49" charset="0"/>
              </a:rPr>
              <a:t> in a </a:t>
            </a:r>
            <a:r>
              <a:rPr lang="en-US" altLang="en-US" sz="2800" u="sng">
                <a:solidFill>
                  <a:schemeClr val="tx1"/>
                </a:solidFill>
                <a:latin typeface="Arial" panose="020B0604020202020204" pitchFamily="34" charset="0"/>
                <a:cs typeface="Courier New" panose="02070309020205020404" pitchFamily="49" charset="0"/>
              </a:rPr>
              <a:t>for</a:t>
            </a:r>
            <a:r>
              <a:rPr lang="en-US" altLang="en-US" sz="2800">
                <a:solidFill>
                  <a:schemeClr val="tx1"/>
                </a:solidFill>
                <a:latin typeface="Arial" panose="020B0604020202020204" pitchFamily="34" charset="0"/>
                <a:cs typeface="Courier New" panose="02070309020205020404" pitchFamily="49" charset="0"/>
              </a:rPr>
              <a:t> loop is omitted, it is implicitly true. Thus the statements given below in (a) and (b), which are infinite loops, are correct. </a:t>
            </a:r>
          </a:p>
        </p:txBody>
      </p:sp>
      <p:sp>
        <p:nvSpPr>
          <p:cNvPr id="65541" name="Rectangle 5"/>
          <p:cNvSpPr>
            <a:spLocks noChangeArrowheads="1"/>
          </p:cNvSpPr>
          <p:nvPr/>
        </p:nvSpPr>
        <p:spPr bwMode="auto">
          <a:xfrm>
            <a:off x="4548188" y="3133725"/>
            <a:ext cx="9144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>
                <a:solidFill>
                  <a:srgbClr val="404040"/>
                </a:solidFill>
                <a:latin typeface="Trebuchet MS" panose="020B0603020202020204" pitchFamily="34" charset="0"/>
              </a:defRPr>
            </a:lvl1pPr>
            <a:lvl2pPr marL="37931725" indent="-37474525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600">
                <a:solidFill>
                  <a:srgbClr val="404040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400">
                <a:solidFill>
                  <a:srgbClr val="404040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1000"/>
              </a:spcBef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5pPr>
            <a:lvl6pPr marL="25146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6pPr>
            <a:lvl7pPr marL="29718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7pPr>
            <a:lvl8pPr marL="34290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8pPr>
            <a:lvl9pPr marL="3886200" indent="-228600" defTabSz="457200" eaLnBrk="0" fontAlgn="base" hangingPunct="0">
              <a:spcBef>
                <a:spcPts val="1000"/>
              </a:spcBef>
              <a:spcAft>
                <a:spcPct val="0"/>
              </a:spcAft>
              <a:buClr>
                <a:schemeClr val="accent1"/>
              </a:buClr>
              <a:buSzPct val="80000"/>
              <a:buFont typeface="Wingdings 3" panose="05040102010807070707" pitchFamily="18" charset="2"/>
              <a:buChar char=""/>
              <a:defRPr sz="1200">
                <a:solidFill>
                  <a:srgbClr val="404040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endParaRPr lang="en-US" altLang="en-US">
              <a:solidFill>
                <a:schemeClr val="tx1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65542" name="Object 2"/>
          <p:cNvGraphicFramePr>
            <a:graphicFrameLocks noChangeAspect="1"/>
          </p:cNvGraphicFramePr>
          <p:nvPr/>
        </p:nvGraphicFramePr>
        <p:xfrm>
          <a:off x="1828800" y="3132138"/>
          <a:ext cx="8153400" cy="161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Picture" r:id="rId3" imgW="3203448" imgH="612648" progId="Word.Picture.8">
                  <p:embed/>
                </p:oleObj>
              </mc:Choice>
              <mc:Fallback>
                <p:oleObj name="Picture" r:id="rId3" imgW="3203448" imgH="612648" progId="Word.Picture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3132138"/>
                        <a:ext cx="8153400" cy="1612900"/>
                      </a:xfrm>
                      <a:prstGeom prst="rect">
                        <a:avLst/>
                      </a:prstGeom>
                      <a:solidFill>
                        <a:schemeClr val="bg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20442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For loop: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1" y="1457325"/>
            <a:ext cx="6348413" cy="458470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sz="2000" b="1" dirty="0">
                <a:solidFill>
                  <a:srgbClr val="FF0000"/>
                </a:solidFill>
              </a:rPr>
              <a:t>for (</a:t>
            </a:r>
            <a:r>
              <a:rPr lang="en-US" sz="2000" b="1" dirty="0" err="1">
                <a:solidFill>
                  <a:srgbClr val="FF0000"/>
                </a:solidFill>
              </a:rPr>
              <a:t>int</a:t>
            </a:r>
            <a:r>
              <a:rPr lang="en-US" sz="2000" b="1" dirty="0">
                <a:solidFill>
                  <a:srgbClr val="FF0000"/>
                </a:solidFill>
              </a:rPr>
              <a:t> j = 30; j &gt;=5; j -=5) {</a:t>
            </a:r>
          </a:p>
          <a:p>
            <a:pPr marL="400050" lvl="1" indent="0">
              <a:buNone/>
              <a:defRPr/>
            </a:pPr>
            <a:r>
              <a:rPr lang="en-US" sz="2000" dirty="0">
                <a:solidFill>
                  <a:srgbClr val="FF0000"/>
                </a:solidFill>
              </a:rPr>
              <a:t>j = j - 1;</a:t>
            </a:r>
          </a:p>
          <a:p>
            <a:pPr marL="400050" lvl="1" indent="0">
              <a:buNone/>
              <a:defRPr/>
            </a:pPr>
            <a:r>
              <a:rPr lang="en-US" sz="2000" dirty="0" err="1">
                <a:solidFill>
                  <a:srgbClr val="FF0000"/>
                </a:solidFill>
              </a:rPr>
              <a:t>System.</a:t>
            </a:r>
            <a:r>
              <a:rPr lang="en-US" sz="2000" b="1" i="1" dirty="0" err="1">
                <a:solidFill>
                  <a:srgbClr val="FF0000"/>
                </a:solidFill>
              </a:rPr>
              <a:t>out.println</a:t>
            </a:r>
            <a:r>
              <a:rPr lang="en-US" sz="2000" b="1" i="1" dirty="0">
                <a:solidFill>
                  <a:srgbClr val="FF0000"/>
                </a:solidFill>
              </a:rPr>
              <a:t>(j);</a:t>
            </a:r>
          </a:p>
          <a:p>
            <a:pPr marL="0" indent="0">
              <a:buNone/>
              <a:defRPr/>
            </a:pPr>
            <a:r>
              <a:rPr lang="en-US" sz="2000" dirty="0">
                <a:solidFill>
                  <a:srgbClr val="FF0000"/>
                </a:solidFill>
              </a:rPr>
              <a:t>}</a:t>
            </a:r>
          </a:p>
          <a:p>
            <a:pPr marL="0" indent="0">
              <a:buNone/>
              <a:defRPr/>
            </a:pPr>
            <a:endParaRPr lang="en-US" sz="2000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sz="2000" dirty="0"/>
              <a:t>What does j start at?</a:t>
            </a:r>
          </a:p>
          <a:p>
            <a:pPr>
              <a:defRPr/>
            </a:pPr>
            <a:r>
              <a:rPr lang="en-US" sz="2000" dirty="0"/>
              <a:t>What gets printed out?</a:t>
            </a:r>
          </a:p>
        </p:txBody>
      </p:sp>
    </p:spTree>
    <p:extLst>
      <p:ext uri="{BB962C8B-B14F-4D97-AF65-F5344CB8AC3E}">
        <p14:creationId xmlns:p14="http://schemas.microsoft.com/office/powerpoint/2010/main" val="4185377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For loop: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1" y="1457325"/>
            <a:ext cx="6348413" cy="45847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for (</a:t>
            </a:r>
            <a:r>
              <a:rPr lang="en-US" sz="2000" dirty="0" err="1">
                <a:solidFill>
                  <a:srgbClr val="FF0000"/>
                </a:solidFill>
              </a:rPr>
              <a:t>int</a:t>
            </a:r>
            <a:r>
              <a:rPr lang="en-US" sz="2000" dirty="0">
                <a:solidFill>
                  <a:srgbClr val="FF0000"/>
                </a:solidFill>
              </a:rPr>
              <a:t> p = 0; p &lt; 10; p++) {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	</a:t>
            </a:r>
            <a:r>
              <a:rPr lang="en-US" sz="2000" dirty="0" err="1">
                <a:solidFill>
                  <a:srgbClr val="FF0000"/>
                </a:solidFill>
              </a:rPr>
              <a:t>System.</a:t>
            </a:r>
            <a:r>
              <a:rPr lang="en-US" sz="2000" i="1" dirty="0" err="1">
                <a:solidFill>
                  <a:srgbClr val="FF0000"/>
                </a:solidFill>
              </a:rPr>
              <a:t>out.print</a:t>
            </a:r>
            <a:r>
              <a:rPr lang="en-US" sz="2000" i="1" dirty="0">
                <a:solidFill>
                  <a:srgbClr val="FF0000"/>
                </a:solidFill>
              </a:rPr>
              <a:t>('*');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}</a:t>
            </a:r>
          </a:p>
          <a:p>
            <a:pPr marL="0" indent="0">
              <a:buNone/>
            </a:pPr>
            <a:endParaRPr lang="en-US" sz="2000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sz="2000" dirty="0"/>
              <a:t>What gets printed out?  </a:t>
            </a:r>
          </a:p>
          <a:p>
            <a:pPr lvl="1">
              <a:defRPr/>
            </a:pPr>
            <a:r>
              <a:rPr lang="en-US" dirty="0" smtClean="0">
                <a:solidFill>
                  <a:schemeClr val="tx1"/>
                </a:solidFill>
              </a:rPr>
              <a:t>Why is this?????</a:t>
            </a:r>
          </a:p>
        </p:txBody>
      </p:sp>
    </p:spTree>
    <p:extLst>
      <p:ext uri="{BB962C8B-B14F-4D97-AF65-F5344CB8AC3E}">
        <p14:creationId xmlns:p14="http://schemas.microsoft.com/office/powerpoint/2010/main" val="159424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For loop: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33601" y="1457325"/>
            <a:ext cx="6348413" cy="4584700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en-US" sz="2000" b="1" dirty="0" err="1">
                <a:solidFill>
                  <a:srgbClr val="FF0000"/>
                </a:solidFill>
              </a:rPr>
              <a:t>int</a:t>
            </a:r>
            <a:r>
              <a:rPr lang="en-US" sz="2000" b="1" dirty="0">
                <a:solidFill>
                  <a:srgbClr val="FF0000"/>
                </a:solidFill>
              </a:rPr>
              <a:t> k = 0;</a:t>
            </a:r>
          </a:p>
          <a:p>
            <a:pPr marL="0" indent="0">
              <a:buNone/>
              <a:defRPr/>
            </a:pPr>
            <a:r>
              <a:rPr lang="en-US" sz="2000" b="1" dirty="0">
                <a:solidFill>
                  <a:srgbClr val="FF0000"/>
                </a:solidFill>
              </a:rPr>
              <a:t>for (</a:t>
            </a:r>
            <a:r>
              <a:rPr lang="en-US" sz="2000" b="1" dirty="0" err="1">
                <a:solidFill>
                  <a:srgbClr val="FF0000"/>
                </a:solidFill>
              </a:rPr>
              <a:t>int</a:t>
            </a:r>
            <a:r>
              <a:rPr lang="en-US" sz="2000" b="1" dirty="0">
                <a:solidFill>
                  <a:srgbClr val="FF0000"/>
                </a:solidFill>
              </a:rPr>
              <a:t> j = 30; j &gt;=5; j -=5) {</a:t>
            </a:r>
          </a:p>
          <a:p>
            <a:pPr marL="400050" lvl="1" indent="0">
              <a:buNone/>
              <a:defRPr/>
            </a:pPr>
            <a:r>
              <a:rPr lang="en-US" sz="2000" dirty="0">
                <a:solidFill>
                  <a:srgbClr val="FF0000"/>
                </a:solidFill>
              </a:rPr>
              <a:t>k+= j;</a:t>
            </a:r>
          </a:p>
          <a:p>
            <a:pPr marL="0" indent="0">
              <a:buNone/>
              <a:defRPr/>
            </a:pPr>
            <a:r>
              <a:rPr lang="en-US" sz="2000" dirty="0">
                <a:solidFill>
                  <a:srgbClr val="FF0000"/>
                </a:solidFill>
              </a:rPr>
              <a:t>}</a:t>
            </a:r>
          </a:p>
          <a:p>
            <a:pPr marL="0" indent="0">
              <a:buNone/>
              <a:defRPr/>
            </a:pPr>
            <a:r>
              <a:rPr lang="en-US" sz="2000" dirty="0" err="1">
                <a:solidFill>
                  <a:srgbClr val="FF0000"/>
                </a:solidFill>
              </a:rPr>
              <a:t>System.out.println</a:t>
            </a:r>
            <a:r>
              <a:rPr lang="en-US" sz="2000" dirty="0">
                <a:solidFill>
                  <a:srgbClr val="FF0000"/>
                </a:solidFill>
              </a:rPr>
              <a:t>(j);</a:t>
            </a:r>
          </a:p>
          <a:p>
            <a:pPr marL="0" indent="0">
              <a:buNone/>
              <a:defRPr/>
            </a:pPr>
            <a:endParaRPr lang="en-US" sz="2000" dirty="0">
              <a:solidFill>
                <a:srgbClr val="FF0000"/>
              </a:solidFill>
            </a:endParaRPr>
          </a:p>
          <a:p>
            <a:pPr>
              <a:defRPr/>
            </a:pPr>
            <a:r>
              <a:rPr lang="en-US" sz="2000" dirty="0"/>
              <a:t>What gets printed out?  </a:t>
            </a:r>
          </a:p>
          <a:p>
            <a:pPr lvl="1">
              <a:defRPr/>
            </a:pPr>
            <a:r>
              <a:rPr lang="en-US" dirty="0" smtClean="0">
                <a:solidFill>
                  <a:schemeClr val="tx1"/>
                </a:solidFill>
              </a:rPr>
              <a:t>Why is this?????</a:t>
            </a:r>
          </a:p>
        </p:txBody>
      </p:sp>
    </p:spTree>
    <p:extLst>
      <p:ext uri="{BB962C8B-B14F-4D97-AF65-F5344CB8AC3E}">
        <p14:creationId xmlns:p14="http://schemas.microsoft.com/office/powerpoint/2010/main" val="1489093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itle 1"/>
          <p:cNvSpPr>
            <a:spLocks noGrp="1"/>
          </p:cNvSpPr>
          <p:nvPr>
            <p:ph type="title"/>
          </p:nvPr>
        </p:nvSpPr>
        <p:spPr>
          <a:xfrm>
            <a:off x="1981200" y="274639"/>
            <a:ext cx="8229600" cy="758825"/>
          </a:xfrm>
        </p:spPr>
        <p:txBody>
          <a:bodyPr/>
          <a:lstStyle/>
          <a:p>
            <a:pPr eaLnBrk="1" hangingPunct="1"/>
            <a:r>
              <a:rPr lang="en-US" altLang="en-US" smtClean="0">
                <a:ea typeface="ＭＳ Ｐゴシック" charset="-128"/>
              </a:rPr>
              <a:t>Try: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87538" y="1185863"/>
            <a:ext cx="8323262" cy="5181600"/>
          </a:xfrm>
        </p:spPr>
        <p:txBody>
          <a:bodyPr rtlCol="0">
            <a:normAutofit/>
          </a:bodyPr>
          <a:lstStyle/>
          <a:p>
            <a:pPr>
              <a:buFont typeface="Wingdings 3" charset="2"/>
              <a:buChar char="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Write a class with a method that computes the harmonic sum, which is calculated as follows:</a:t>
            </a:r>
          </a:p>
          <a:p>
            <a:pPr>
              <a:buFont typeface="Wingdings 3" charset="2"/>
              <a:buChar char=""/>
              <a:defRPr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  <a:defRPr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Notes: </a:t>
            </a:r>
          </a:p>
          <a:p>
            <a:pPr>
              <a:buFont typeface="Wingdings 3" charset="2"/>
              <a:buChar char=""/>
              <a:defRPr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 is an integer, and will be the input to your method.  </a:t>
            </a:r>
          </a:p>
          <a:p>
            <a:pPr>
              <a:buFont typeface="Wingdings 3" charset="2"/>
              <a:buChar char=""/>
              <a:defRPr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What type is returned?</a:t>
            </a:r>
          </a:p>
          <a:p>
            <a:pPr>
              <a:buFont typeface="Wingdings 3" charset="2"/>
              <a:buChar char=""/>
              <a:defRPr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Should you use a while or a for loop?</a:t>
            </a:r>
          </a:p>
          <a:p>
            <a:pPr lvl="1">
              <a:buFont typeface="Wingdings 3" charset="2"/>
              <a:buChar char="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Make one method run from 1 to 1/n</a:t>
            </a:r>
          </a:p>
          <a:p>
            <a:pPr lvl="1">
              <a:buFont typeface="Wingdings 3" charset="2"/>
              <a:buChar char=""/>
              <a:defRPr/>
            </a:pPr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hen 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make another method that runs from 1/n to 1.  </a:t>
            </a:r>
          </a:p>
          <a:p>
            <a:pPr lvl="2">
              <a:buFont typeface="Wingdings 3" charset="2"/>
              <a:buChar char=""/>
              <a:defRPr/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Are the results different?  </a:t>
            </a:r>
            <a:r>
              <a:rPr lang="en-US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Wanna</a:t>
            </a: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take a guess at why?</a:t>
            </a:r>
          </a:p>
          <a:p>
            <a:pPr marL="0" indent="0">
              <a:buNone/>
              <a:defRPr/>
            </a:pP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>
              <a:buNone/>
              <a:defRPr/>
            </a:pP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69636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220" y="2075245"/>
            <a:ext cx="4513263" cy="955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378815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Content Placeholder 2"/>
          <p:cNvSpPr>
            <a:spLocks noGrp="1"/>
          </p:cNvSpPr>
          <p:nvPr>
            <p:ph idx="1"/>
          </p:nvPr>
        </p:nvSpPr>
        <p:spPr>
          <a:xfrm>
            <a:off x="1862138" y="169863"/>
            <a:ext cx="8348662" cy="5956300"/>
          </a:xfrm>
        </p:spPr>
        <p:txBody>
          <a:bodyPr>
            <a:normAutofit fontScale="92500" lnSpcReduction="10000"/>
          </a:bodyPr>
          <a:lstStyle/>
          <a:p>
            <a:pPr marL="0" indent="0">
              <a:spcBef>
                <a:spcPct val="0"/>
              </a:spcBef>
              <a:buNone/>
            </a:pPr>
            <a:r>
              <a:rPr lang="en-US" altLang="en-US" sz="1600" b="1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public class </a:t>
            </a:r>
            <a:r>
              <a:rPr lang="en-US" altLang="en-US" sz="1600" b="1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HarmonicSum</a:t>
            </a:r>
            <a:r>
              <a:rPr lang="en-US" altLang="en-US" sz="1600" b="1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 {  </a:t>
            </a:r>
          </a:p>
          <a:p>
            <a:pPr marL="400050" lvl="1" indent="0">
              <a:spcBef>
                <a:spcPct val="0"/>
              </a:spcBef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public static void main (String[] </a:t>
            </a:r>
            <a:r>
              <a:rPr lang="en-US" altLang="en-US" b="1" dirty="0" err="1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args</a:t>
            </a:r>
            <a:r>
              <a:rPr lang="en-US" altLang="en-US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) </a:t>
            </a:r>
            <a:r>
              <a:rPr lang="en-US" altLang="en-US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{</a:t>
            </a:r>
          </a:p>
          <a:p>
            <a:pPr marL="400050" lvl="1" indent="0">
              <a:spcBef>
                <a:spcPct val="0"/>
              </a:spcBef>
              <a:buNone/>
            </a:pPr>
            <a:endParaRPr lang="en-US" altLang="en-US" b="1" dirty="0" smtClean="0">
              <a:solidFill>
                <a:srgbClr val="FF0000"/>
              </a:solidFill>
              <a:latin typeface="Consolas" panose="020B0609020204030204" pitchFamily="49" charset="0"/>
              <a:ea typeface="ＭＳ Ｐゴシック" charset="-128"/>
            </a:endParaRPr>
          </a:p>
          <a:p>
            <a:pPr marL="800100" lvl="2" indent="0">
              <a:spcBef>
                <a:spcPct val="0"/>
              </a:spcBef>
              <a:buNone/>
            </a:pPr>
            <a:r>
              <a:rPr lang="en-US" altLang="en-US" sz="1600" b="1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System.</a:t>
            </a:r>
            <a:r>
              <a:rPr lang="en-US" altLang="en-US" sz="1600" b="1" i="1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out.println</a:t>
            </a:r>
            <a:r>
              <a:rPr lang="en-US" altLang="en-US" sz="1600" b="1" i="1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(</a:t>
            </a:r>
            <a:r>
              <a:rPr lang="en-US" altLang="en-US" sz="1600" b="1" i="1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HSLeftToRight</a:t>
            </a:r>
            <a:r>
              <a:rPr lang="en-US" altLang="en-US" sz="1600" b="1" i="1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(50000));</a:t>
            </a:r>
          </a:p>
          <a:p>
            <a:pPr marL="800100" lvl="2" indent="0">
              <a:spcBef>
                <a:spcPct val="0"/>
              </a:spcBef>
              <a:buNone/>
            </a:pPr>
            <a:r>
              <a:rPr lang="en-US" altLang="en-US" sz="1600" b="1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System.</a:t>
            </a:r>
            <a:r>
              <a:rPr lang="en-US" altLang="en-US" sz="1600" b="1" i="1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out.println</a:t>
            </a:r>
            <a:r>
              <a:rPr lang="en-US" altLang="en-US" sz="1600" b="1" i="1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(</a:t>
            </a:r>
            <a:r>
              <a:rPr lang="en-US" altLang="en-US" sz="1600" b="1" i="1" dirty="0" err="1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HSRightToLeft</a:t>
            </a:r>
            <a:r>
              <a:rPr lang="en-US" altLang="en-US" sz="1600" b="1" i="1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(50000));</a:t>
            </a:r>
          </a:p>
          <a:p>
            <a:pPr marL="400050" lvl="1" indent="0">
              <a:spcBef>
                <a:spcPct val="0"/>
              </a:spcBef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}</a:t>
            </a:r>
          </a:p>
          <a:p>
            <a:pPr marL="400050" lvl="1" indent="0">
              <a:spcBef>
                <a:spcPct val="0"/>
              </a:spcBef>
              <a:buNone/>
            </a:pPr>
            <a:endParaRPr lang="en-US" altLang="en-US" b="1" dirty="0" smtClean="0">
              <a:solidFill>
                <a:srgbClr val="FF0000"/>
              </a:solidFill>
              <a:latin typeface="Consolas" panose="020B0609020204030204" pitchFamily="49" charset="0"/>
              <a:ea typeface="ＭＳ Ｐゴシック" charset="-128"/>
            </a:endParaRPr>
          </a:p>
          <a:p>
            <a:pPr marL="400050" lvl="1" indent="0">
              <a:spcBef>
                <a:spcPct val="0"/>
              </a:spcBef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public static double </a:t>
            </a:r>
            <a:r>
              <a:rPr lang="en-US" altLang="en-US" b="1" dirty="0" err="1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HSLeftToRight</a:t>
            </a:r>
            <a:r>
              <a:rPr lang="en-US" altLang="en-US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(</a:t>
            </a:r>
            <a:r>
              <a:rPr lang="en-US" altLang="en-US" b="1" dirty="0" err="1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int</a:t>
            </a:r>
            <a:r>
              <a:rPr lang="en-US" altLang="en-US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maxDenom</a:t>
            </a:r>
            <a:r>
              <a:rPr lang="en-US" altLang="en-US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) {</a:t>
            </a:r>
          </a:p>
          <a:p>
            <a:pPr marL="800100" lvl="2" indent="0">
              <a:spcBef>
                <a:spcPct val="0"/>
              </a:spcBef>
              <a:buNone/>
            </a:pPr>
            <a:r>
              <a:rPr lang="en-US" altLang="en-US" sz="1600" b="1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// for left-to-right</a:t>
            </a:r>
          </a:p>
          <a:p>
            <a:pPr marL="800100" lvl="2" indent="0">
              <a:spcBef>
                <a:spcPct val="0"/>
              </a:spcBef>
              <a:buNone/>
            </a:pPr>
            <a:r>
              <a:rPr lang="en-US" altLang="en-US" sz="1600" b="1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double sumL2R = 0.0;</a:t>
            </a:r>
          </a:p>
          <a:p>
            <a:pPr marL="800100" lvl="2" indent="0">
              <a:spcBef>
                <a:spcPct val="0"/>
              </a:spcBef>
              <a:buNone/>
            </a:pPr>
            <a:r>
              <a:rPr lang="pt-BR" altLang="en-US" sz="1600" b="1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for (int n = 1; n &lt;= maxDenom; n++) {</a:t>
            </a:r>
          </a:p>
          <a:p>
            <a:pPr marL="800100" lvl="2" indent="0">
              <a:spcBef>
                <a:spcPct val="0"/>
              </a:spcBef>
              <a:buNone/>
            </a:pPr>
            <a:r>
              <a:rPr lang="pt-BR" altLang="en-US" sz="1600" b="1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		</a:t>
            </a:r>
            <a:r>
              <a:rPr lang="en-US" altLang="en-US" sz="1600" b="1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sumL2R += (double)(1.0/n);</a:t>
            </a:r>
          </a:p>
          <a:p>
            <a:pPr marL="800100" lvl="2" indent="0">
              <a:spcBef>
                <a:spcPct val="0"/>
              </a:spcBef>
              <a:buNone/>
            </a:pPr>
            <a:r>
              <a:rPr lang="en-US" altLang="en-US" sz="1600" b="1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}</a:t>
            </a:r>
          </a:p>
          <a:p>
            <a:pPr marL="800100" lvl="2" indent="0">
              <a:spcBef>
                <a:spcPct val="0"/>
              </a:spcBef>
              <a:buNone/>
            </a:pPr>
            <a:r>
              <a:rPr lang="en-US" altLang="en-US" sz="1600" b="1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return (sumL2R);</a:t>
            </a:r>
          </a:p>
          <a:p>
            <a:pPr marL="400050" lvl="1" indent="0">
              <a:spcBef>
                <a:spcPct val="0"/>
              </a:spcBef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}</a:t>
            </a:r>
          </a:p>
          <a:p>
            <a:pPr marL="400050" lvl="1" indent="0">
              <a:spcBef>
                <a:spcPct val="0"/>
              </a:spcBef>
              <a:buNone/>
            </a:pPr>
            <a:endParaRPr lang="en-US" altLang="en-US" b="1" dirty="0" smtClean="0">
              <a:solidFill>
                <a:srgbClr val="FF0000"/>
              </a:solidFill>
              <a:latin typeface="Consolas" panose="020B0609020204030204" pitchFamily="49" charset="0"/>
              <a:ea typeface="ＭＳ Ｐゴシック" charset="-128"/>
            </a:endParaRPr>
          </a:p>
          <a:p>
            <a:pPr marL="400050" lvl="1" indent="0">
              <a:spcBef>
                <a:spcPct val="0"/>
              </a:spcBef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public static double </a:t>
            </a:r>
            <a:r>
              <a:rPr lang="en-US" altLang="en-US" b="1" dirty="0" err="1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HSRightToLeft</a:t>
            </a:r>
            <a:r>
              <a:rPr lang="en-US" altLang="en-US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(</a:t>
            </a:r>
            <a:r>
              <a:rPr lang="en-US" altLang="en-US" b="1" dirty="0" err="1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int</a:t>
            </a:r>
            <a:r>
              <a:rPr lang="en-US" altLang="en-US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 </a:t>
            </a:r>
            <a:r>
              <a:rPr lang="en-US" altLang="en-US" b="1" dirty="0" err="1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maxDenom</a:t>
            </a:r>
            <a:r>
              <a:rPr lang="en-US" altLang="en-US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) {</a:t>
            </a:r>
          </a:p>
          <a:p>
            <a:pPr marL="800100" lvl="2" indent="0">
              <a:spcBef>
                <a:spcPct val="0"/>
              </a:spcBef>
              <a:buNone/>
            </a:pPr>
            <a:r>
              <a:rPr lang="en-US" altLang="en-US" sz="1600" b="1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// for right-to-left</a:t>
            </a:r>
          </a:p>
          <a:p>
            <a:pPr marL="800100" lvl="2" indent="0">
              <a:spcBef>
                <a:spcPct val="0"/>
              </a:spcBef>
              <a:buNone/>
            </a:pPr>
            <a:r>
              <a:rPr lang="en-US" altLang="en-US" sz="1600" b="1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double sumR2L = 0.0;</a:t>
            </a:r>
          </a:p>
          <a:p>
            <a:pPr marL="800100" lvl="2" indent="0">
              <a:spcBef>
                <a:spcPct val="0"/>
              </a:spcBef>
              <a:buNone/>
            </a:pPr>
            <a:r>
              <a:rPr lang="pt-BR" altLang="en-US" sz="1600" b="1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for (int n = maxDenom; n &gt;= 1; n--) {</a:t>
            </a:r>
          </a:p>
          <a:p>
            <a:pPr marL="800100" lvl="2" indent="0">
              <a:spcBef>
                <a:spcPct val="0"/>
              </a:spcBef>
              <a:buNone/>
            </a:pPr>
            <a:r>
              <a:rPr lang="en-US" altLang="en-US" sz="1600" b="1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    sumR2L += (double)(1.0/n);</a:t>
            </a:r>
          </a:p>
          <a:p>
            <a:pPr marL="800100" lvl="2" indent="0">
              <a:spcBef>
                <a:spcPct val="0"/>
              </a:spcBef>
              <a:buNone/>
            </a:pPr>
            <a:r>
              <a:rPr lang="en-US" altLang="en-US" sz="1600" b="1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}</a:t>
            </a:r>
          </a:p>
          <a:p>
            <a:pPr marL="800100" lvl="2" indent="0">
              <a:spcBef>
                <a:spcPct val="0"/>
              </a:spcBef>
              <a:buNone/>
            </a:pPr>
            <a:r>
              <a:rPr lang="en-US" altLang="en-US" sz="1600" b="1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return (sumR2L);</a:t>
            </a:r>
          </a:p>
          <a:p>
            <a:pPr marL="400050" lvl="1" indent="0">
              <a:spcBef>
                <a:spcPct val="0"/>
              </a:spcBef>
              <a:buNone/>
            </a:pPr>
            <a:r>
              <a:rPr lang="en-US" altLang="en-US" b="1" dirty="0" smtClean="0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}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altLang="en-US" sz="1600" b="1" dirty="0">
                <a:solidFill>
                  <a:srgbClr val="FF0000"/>
                </a:solidFill>
                <a:latin typeface="Consolas" panose="020B0609020204030204" pitchFamily="49" charset="0"/>
                <a:ea typeface="ＭＳ Ｐゴシック" charset="-128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456701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551</Words>
  <Application>Microsoft Office PowerPoint</Application>
  <PresentationFormat>Widescreen</PresentationFormat>
  <Paragraphs>130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ＭＳ Ｐゴシック</vt:lpstr>
      <vt:lpstr>Arial</vt:lpstr>
      <vt:lpstr>Calibri</vt:lpstr>
      <vt:lpstr>Calibri Light</vt:lpstr>
      <vt:lpstr>Consolas</vt:lpstr>
      <vt:lpstr>Courier New</vt:lpstr>
      <vt:lpstr>Wingdings 3</vt:lpstr>
      <vt:lpstr>Office Theme</vt:lpstr>
      <vt:lpstr>Picture</vt:lpstr>
      <vt:lpstr>Definite Loops</vt:lpstr>
      <vt:lpstr>For loop:</vt:lpstr>
      <vt:lpstr>For loop</vt:lpstr>
      <vt:lpstr>Note</vt:lpstr>
      <vt:lpstr>For loop:</vt:lpstr>
      <vt:lpstr>For loop:</vt:lpstr>
      <vt:lpstr>For loop:</vt:lpstr>
      <vt:lpstr>Try: </vt:lpstr>
      <vt:lpstr>PowerPoint Presentation</vt:lpstr>
      <vt:lpstr>Simple guessing game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Definite Loops</dc:title>
  <dc:creator>Debra Yarrington</dc:creator>
  <cp:lastModifiedBy>Debra Yarrington</cp:lastModifiedBy>
  <cp:revision>1</cp:revision>
  <dcterms:created xsi:type="dcterms:W3CDTF">2016-02-23T05:05:16Z</dcterms:created>
  <dcterms:modified xsi:type="dcterms:W3CDTF">2016-02-23T05:05:44Z</dcterms:modified>
</cp:coreProperties>
</file>