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9" autoAdjust="0"/>
    <p:restoredTop sz="94660"/>
  </p:normalViewPr>
  <p:slideViewPr>
    <p:cSldViewPr snapToGrid="0">
      <p:cViewPr varScale="1">
        <p:scale>
          <a:sx n="72" d="100"/>
          <a:sy n="72" d="100"/>
        </p:scale>
        <p:origin x="36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023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928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802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9356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30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57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91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034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79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18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20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04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933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6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64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6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B31F2BE-BEC2-4807-A221-54620B78C847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7E320-CDC9-4EA0-9A02-58B7720F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899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6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use an iterator: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10591800" cy="4633913"/>
          </a:xfrm>
        </p:spPr>
        <p:txBody>
          <a:bodyPr>
            <a:normAutofit/>
          </a:bodyPr>
          <a:lstStyle/>
          <a:p>
            <a:r>
              <a:rPr lang="en-US" dirty="0"/>
              <a:t>Iterator enables you to cycle through a </a:t>
            </a:r>
            <a:r>
              <a:rPr lang="en-US" dirty="0" smtClean="0"/>
              <a:t>collection</a:t>
            </a:r>
          </a:p>
          <a:p>
            <a:pPr lvl="1"/>
            <a:r>
              <a:rPr lang="en-US" dirty="0" smtClean="0"/>
              <a:t>obtaining </a:t>
            </a:r>
            <a:r>
              <a:rPr lang="en-US" dirty="0"/>
              <a:t>or removing </a:t>
            </a:r>
            <a:r>
              <a:rPr lang="en-US" dirty="0" smtClean="0"/>
              <a:t>elements</a:t>
            </a:r>
          </a:p>
          <a:p>
            <a:r>
              <a:rPr lang="en-US" dirty="0" err="1" smtClean="0"/>
              <a:t>ListIterator</a:t>
            </a:r>
            <a:r>
              <a:rPr lang="en-US" dirty="0" smtClean="0"/>
              <a:t> </a:t>
            </a:r>
            <a:r>
              <a:rPr lang="en-US" dirty="0"/>
              <a:t>extends Iterator to allow bidirectional traversal of a </a:t>
            </a:r>
            <a:r>
              <a:rPr lang="en-US" dirty="0" smtClean="0"/>
              <a:t>list</a:t>
            </a:r>
          </a:p>
          <a:p>
            <a:pPr lvl="1"/>
            <a:r>
              <a:rPr lang="en-US" dirty="0" smtClean="0"/>
              <a:t>Can go backwards and forward in list.</a:t>
            </a:r>
          </a:p>
          <a:p>
            <a:r>
              <a:rPr lang="en-US" dirty="0" smtClean="0"/>
              <a:t>To </a:t>
            </a:r>
            <a:r>
              <a:rPr lang="en-US" dirty="0"/>
              <a:t>use an </a:t>
            </a:r>
            <a:r>
              <a:rPr lang="en-US" dirty="0" smtClean="0"/>
              <a:t>iterator:</a:t>
            </a:r>
          </a:p>
          <a:p>
            <a:pPr lvl="1"/>
            <a:r>
              <a:rPr lang="en-US" dirty="0"/>
              <a:t>Obtain an iterator </a:t>
            </a:r>
            <a:r>
              <a:rPr lang="en-US" dirty="0" smtClean="0"/>
              <a:t>(pointer) to </a:t>
            </a:r>
            <a:r>
              <a:rPr lang="en-US" dirty="0"/>
              <a:t>the start of the </a:t>
            </a:r>
            <a:r>
              <a:rPr lang="en-US" dirty="0" smtClean="0"/>
              <a:t>collection</a:t>
            </a:r>
          </a:p>
          <a:p>
            <a:pPr lvl="2"/>
            <a:r>
              <a:rPr lang="en-US" dirty="0" smtClean="0"/>
              <a:t>call </a:t>
            </a:r>
            <a:r>
              <a:rPr lang="en-US" dirty="0"/>
              <a:t>the collection's iterator( ) method.</a:t>
            </a:r>
          </a:p>
          <a:p>
            <a:pPr lvl="1"/>
            <a:r>
              <a:rPr lang="en-US" dirty="0"/>
              <a:t>Set up a loop that makes a call to </a:t>
            </a:r>
            <a:r>
              <a:rPr lang="en-US" dirty="0" err="1"/>
              <a:t>hasNext</a:t>
            </a:r>
            <a:r>
              <a:rPr lang="en-US" dirty="0"/>
              <a:t>( 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Have </a:t>
            </a:r>
            <a:r>
              <a:rPr lang="en-US" dirty="0"/>
              <a:t>the loop iterate as long as </a:t>
            </a:r>
            <a:r>
              <a:rPr lang="en-US" dirty="0" err="1"/>
              <a:t>hasNext</a:t>
            </a:r>
            <a:r>
              <a:rPr lang="en-US" dirty="0"/>
              <a:t>( ) returns true.</a:t>
            </a:r>
          </a:p>
          <a:p>
            <a:pPr lvl="1"/>
            <a:r>
              <a:rPr lang="en-US" dirty="0"/>
              <a:t>Within the loop, obtain each element by calling next( 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41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+mj-ea"/>
              </a:rPr>
              <a:t>Traversing Collections: Iterators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Java Interface </a:t>
            </a:r>
          </a:p>
          <a:p>
            <a:pPr eaLnBrk="1" hangingPunct="1"/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Object </a:t>
            </a:r>
            <a:r>
              <a:rPr lang="en-US" alt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next()</a:t>
            </a:r>
            <a:endParaRPr lang="en-US" altLang="en-US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NewPS-BoldMT" charset="0"/>
            </a:endParaRPr>
          </a:p>
          <a:p>
            <a:pPr lvl="1" eaLnBrk="1" hangingPunct="1"/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imesNewRomanMS" charset="0"/>
              </a:rPr>
              <a:t>get the next element</a:t>
            </a:r>
            <a:endParaRPr lang="en-US" altLang="en-US" dirty="0">
              <a:effectLst>
                <a:outerShdw blurRad="38100" dist="38100" dir="2700000" algn="tl">
                  <a:srgbClr val="C0C0C0"/>
                </a:outerShdw>
              </a:effectLst>
              <a:latin typeface="Helvetica" panose="020B0604020202020204" pitchFamily="34" charset="0"/>
            </a:endParaRPr>
          </a:p>
          <a:p>
            <a:pPr eaLnBrk="1" hangingPunct="1"/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boolean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hasNext</a:t>
            </a:r>
            <a:r>
              <a:rPr lang="en-US" alt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()</a:t>
            </a:r>
            <a:r>
              <a:rPr lang="en-US" alt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NewRomanMS" charset="0"/>
              </a:rPr>
              <a:t> </a:t>
            </a:r>
          </a:p>
          <a:p>
            <a:pPr lvl="1" eaLnBrk="1" hangingPunct="1"/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imesNewRomanMS" charset="0"/>
              </a:rPr>
              <a:t>are there more elements?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rPr>
              <a:t> </a:t>
            </a:r>
          </a:p>
          <a:p>
            <a:pPr eaLnBrk="1" hangingPunct="1"/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void </a:t>
            </a:r>
            <a:r>
              <a:rPr lang="en-US" alt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remove()</a:t>
            </a:r>
            <a:r>
              <a:rPr lang="en-US" alt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NewRomanMS" charset="0"/>
              </a:rPr>
              <a:t> </a:t>
            </a:r>
          </a:p>
          <a:p>
            <a:pPr lvl="1" eaLnBrk="1" hangingPunct="1"/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NewRomanMS" charset="0"/>
              </a:rPr>
              <a:t>removes 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imesNewRomanMS" charset="0"/>
              </a:rPr>
              <a:t>the previous element</a:t>
            </a:r>
          </a:p>
          <a:p>
            <a:pPr lvl="1" eaLnBrk="1" hangingPunct="1"/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rPr>
              <a:t>Only </a:t>
            </a:r>
            <a:r>
              <a:rPr lang="en-US" alt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rPr>
              <a:t>safe</a:t>
            </a:r>
            <a:r>
              <a:rPr lang="en-US" alt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rPr>
              <a:t> 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rPr>
              <a:t>way to remove elements during iteration</a:t>
            </a:r>
          </a:p>
        </p:txBody>
      </p:sp>
    </p:spTree>
    <p:extLst>
      <p:ext uri="{BB962C8B-B14F-4D97-AF65-F5344CB8AC3E}">
        <p14:creationId xmlns:p14="http://schemas.microsoft.com/office/powerpoint/2010/main" val="123418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0"/>
            <a:ext cx="1082040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public 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static void main(String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args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[]) {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     </a:t>
            </a:r>
            <a:r>
              <a:rPr lang="en-US" sz="1200" b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ArrayList</a:t>
            </a:r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al = new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ArrayList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(); </a:t>
            </a:r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         // 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Create an array </a:t>
            </a:r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list</a:t>
            </a:r>
            <a:endParaRPr lang="en-US" sz="1200" b="1" dirty="0">
              <a:solidFill>
                <a:srgbClr val="FFFF00"/>
              </a:solidFill>
              <a:latin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     </a:t>
            </a:r>
            <a:r>
              <a:rPr lang="en-US" sz="1200" b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al.add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("C"); </a:t>
            </a:r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                            // 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add elements to the array list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al.add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("A");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al.add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("E");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al.add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("B");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al.add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("D");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al.add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("F");</a:t>
            </a:r>
          </a:p>
          <a:p>
            <a:endParaRPr lang="en-US" sz="1200" b="1" dirty="0">
              <a:solidFill>
                <a:srgbClr val="FFFF00"/>
              </a:solidFill>
              <a:latin typeface="Courier New" panose="02070309020205020404" pitchFamily="49" charset="0"/>
            </a:endParaRPr>
          </a:p>
          <a:p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      </a:t>
            </a:r>
            <a:r>
              <a:rPr lang="en-US" sz="1200" b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System.</a:t>
            </a:r>
            <a:r>
              <a:rPr lang="en-US" sz="1200" b="1" i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out.print</a:t>
            </a:r>
            <a:r>
              <a:rPr lang="en-US" sz="1200" b="1" i="1" dirty="0">
                <a:solidFill>
                  <a:srgbClr val="FFFF00"/>
                </a:solidFill>
                <a:latin typeface="Courier New" panose="02070309020205020404" pitchFamily="49" charset="0"/>
              </a:rPr>
              <a:t>("Original contents of al: ");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Iterator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itr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=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al.iterator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(); </a:t>
            </a:r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           // 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Use iterator to display contents of al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while(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itr.hasNext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()) {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   Object element =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itr.next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  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System.</a:t>
            </a:r>
            <a:r>
              <a:rPr lang="en-US" sz="1200" b="1" i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out.print</a:t>
            </a:r>
            <a:r>
              <a:rPr lang="en-US" sz="1200" b="1" i="1" dirty="0">
                <a:solidFill>
                  <a:srgbClr val="FFFF00"/>
                </a:solidFill>
                <a:latin typeface="Courier New" panose="02070309020205020404" pitchFamily="49" charset="0"/>
              </a:rPr>
              <a:t>(element + " ");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}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System.</a:t>
            </a:r>
            <a:r>
              <a:rPr lang="en-US" sz="1200" b="1" i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out.println</a:t>
            </a:r>
            <a:r>
              <a:rPr lang="en-US" sz="1200" b="1" i="1" dirty="0">
                <a:solidFill>
                  <a:srgbClr val="FFFF00"/>
                </a:solidFill>
                <a:latin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</a:t>
            </a:r>
          </a:p>
          <a:p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      </a:t>
            </a:r>
            <a:r>
              <a:rPr lang="en-US" sz="1200" b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ListIterator</a:t>
            </a:r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litr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=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al.listIterator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while(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litr.hasNext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()) </a:t>
            </a:r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{                  // 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Modify objects being iterated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   Object element =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litr.next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  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litr.set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(element + </a:t>
            </a:r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"+");              // concatenates “+” to each String</a:t>
            </a:r>
            <a:endParaRPr lang="en-US" sz="1200" b="1" dirty="0">
              <a:solidFill>
                <a:srgbClr val="FFFF00"/>
              </a:solidFill>
              <a:latin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}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System.</a:t>
            </a:r>
            <a:r>
              <a:rPr lang="en-US" sz="1200" b="1" i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out.print</a:t>
            </a:r>
            <a:r>
              <a:rPr lang="en-US" sz="1200" b="1" i="1" dirty="0">
                <a:solidFill>
                  <a:srgbClr val="FFFF00"/>
                </a:solidFill>
                <a:latin typeface="Courier New" panose="02070309020205020404" pitchFamily="49" charset="0"/>
              </a:rPr>
              <a:t>("Modified contents of al: ");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itr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=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al.iterator</a:t>
            </a:r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();  // sets </a:t>
            </a:r>
            <a:r>
              <a:rPr lang="en-US" sz="1200" b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itr</a:t>
            </a:r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 to initial address of </a:t>
            </a:r>
            <a:r>
              <a:rPr lang="en-US" sz="1200" b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ArrayList</a:t>
            </a:r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 (i.e., first element in list)</a:t>
            </a:r>
            <a:endParaRPr lang="en-US" sz="1200" b="1" dirty="0">
              <a:solidFill>
                <a:srgbClr val="FFFF00"/>
              </a:solidFill>
              <a:latin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while(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itr.hasNext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()) {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   Object element =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itr.next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  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System.</a:t>
            </a:r>
            <a:r>
              <a:rPr lang="en-US" sz="1200" b="1" i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out.print</a:t>
            </a:r>
            <a:r>
              <a:rPr lang="en-US" sz="1200" b="1" i="1" dirty="0">
                <a:solidFill>
                  <a:srgbClr val="FFFF00"/>
                </a:solidFill>
                <a:latin typeface="Courier New" panose="02070309020205020404" pitchFamily="49" charset="0"/>
              </a:rPr>
              <a:t>(element + " ");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}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System.</a:t>
            </a:r>
            <a:r>
              <a:rPr lang="en-US" sz="1200" b="1" i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out.println</a:t>
            </a:r>
            <a:r>
              <a:rPr lang="en-US" sz="1200" b="1" i="1" dirty="0">
                <a:solidFill>
                  <a:srgbClr val="FFFF00"/>
                </a:solidFill>
                <a:latin typeface="Courier New" panose="02070309020205020404" pitchFamily="49" charset="0"/>
              </a:rPr>
              <a:t>();</a:t>
            </a:r>
          </a:p>
          <a:p>
            <a:endParaRPr lang="en-US" sz="1200" b="1" dirty="0">
              <a:solidFill>
                <a:srgbClr val="FFFF00"/>
              </a:solidFill>
              <a:latin typeface="Courier New" panose="02070309020205020404" pitchFamily="49" charset="0"/>
            </a:endParaRPr>
          </a:p>
          <a:p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      </a:t>
            </a:r>
            <a:r>
              <a:rPr lang="en-US" sz="1200" b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System.</a:t>
            </a:r>
            <a:r>
              <a:rPr lang="en-US" sz="1200" b="1" i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out.print</a:t>
            </a:r>
            <a:r>
              <a:rPr lang="en-US" sz="1200" b="1" i="1" dirty="0">
                <a:solidFill>
                  <a:srgbClr val="FFFF00"/>
                </a:solidFill>
                <a:latin typeface="Courier New" panose="02070309020205020404" pitchFamily="49" charset="0"/>
              </a:rPr>
              <a:t>("Modified list backwards: ");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while(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litr.hasPrevious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()) </a:t>
            </a:r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{              // 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Now, display the list backwards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   Object element =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litr.previous</a:t>
            </a:r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  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System.</a:t>
            </a:r>
            <a:r>
              <a:rPr lang="en-US" sz="1200" b="1" i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out.print</a:t>
            </a:r>
            <a:r>
              <a:rPr lang="en-US" sz="1200" b="1" i="1" dirty="0">
                <a:solidFill>
                  <a:srgbClr val="FFFF00"/>
                </a:solidFill>
                <a:latin typeface="Courier New" panose="02070309020205020404" pitchFamily="49" charset="0"/>
              </a:rPr>
              <a:t>(element + " ");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 }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   </a:t>
            </a:r>
            <a:r>
              <a:rPr lang="en-US" sz="1200" b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System.</a:t>
            </a:r>
            <a:r>
              <a:rPr lang="en-US" sz="1200" b="1" i="1" dirty="0" err="1">
                <a:solidFill>
                  <a:srgbClr val="FFFF00"/>
                </a:solidFill>
                <a:latin typeface="Courier New" panose="02070309020205020404" pitchFamily="49" charset="0"/>
              </a:rPr>
              <a:t>out.println</a:t>
            </a:r>
            <a:r>
              <a:rPr lang="en-US" sz="1200" b="1" i="1" dirty="0">
                <a:solidFill>
                  <a:srgbClr val="FFFF00"/>
                </a:solidFill>
                <a:latin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solidFill>
                  <a:srgbClr val="FFFF00"/>
                </a:solidFill>
                <a:latin typeface="Courier New" panose="02070309020205020404" pitchFamily="49" charset="0"/>
              </a:rPr>
              <a:t>    </a:t>
            </a:r>
            <a:r>
              <a:rPr lang="en-US" sz="1200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}</a:t>
            </a:r>
            <a:endParaRPr lang="en-US" sz="1200" b="1" dirty="0">
              <a:solidFill>
                <a:srgbClr val="FFFF00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14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45" y="153041"/>
            <a:ext cx="9404723" cy="1400530"/>
          </a:xfrm>
        </p:spPr>
        <p:txBody>
          <a:bodyPr/>
          <a:lstStyle/>
          <a:p>
            <a:r>
              <a:rPr lang="en-US" dirty="0" err="1"/>
              <a:t>ListIterator</a:t>
            </a:r>
            <a:r>
              <a:rPr lang="en-US" dirty="0"/>
              <a:t> methods: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036" y="1357745"/>
            <a:ext cx="11526982" cy="5417127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void add(Object </a:t>
            </a:r>
            <a:r>
              <a:rPr lang="en-US" b="1" dirty="0" err="1">
                <a:solidFill>
                  <a:srgbClr val="FFFF00"/>
                </a:solidFill>
              </a:rPr>
              <a:t>obj</a:t>
            </a:r>
            <a:r>
              <a:rPr lang="en-US" b="1" dirty="0">
                <a:solidFill>
                  <a:srgbClr val="FFFF00"/>
                </a:solidFill>
              </a:rPr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Inserts </a:t>
            </a:r>
            <a:r>
              <a:rPr lang="en-US" dirty="0" err="1"/>
              <a:t>obj</a:t>
            </a:r>
            <a:r>
              <a:rPr lang="en-US" dirty="0"/>
              <a:t> into the list in front of the element that will be returned by the next call to next( </a:t>
            </a:r>
            <a:r>
              <a:rPr lang="en-US" dirty="0" smtClean="0"/>
              <a:t>).</a:t>
            </a:r>
          </a:p>
          <a:p>
            <a:r>
              <a:rPr lang="en-US" b="1" dirty="0" err="1">
                <a:solidFill>
                  <a:srgbClr val="FFFF00"/>
                </a:solidFill>
              </a:rPr>
              <a:t>boolean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hasNext</a:t>
            </a:r>
            <a:r>
              <a:rPr lang="en-US" b="1" dirty="0">
                <a:solidFill>
                  <a:srgbClr val="FFFF00"/>
                </a:solidFill>
              </a:rPr>
              <a:t>( 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Returns true if there is a next element. Otherwise, returns false</a:t>
            </a:r>
            <a:r>
              <a:rPr lang="en-US" dirty="0" smtClean="0"/>
              <a:t>.</a:t>
            </a:r>
          </a:p>
          <a:p>
            <a:r>
              <a:rPr lang="en-US" b="1" dirty="0" err="1">
                <a:solidFill>
                  <a:srgbClr val="FFFF00"/>
                </a:solidFill>
              </a:rPr>
              <a:t>boolean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hasPrevious</a:t>
            </a:r>
            <a:r>
              <a:rPr lang="en-US" b="1" dirty="0">
                <a:solidFill>
                  <a:srgbClr val="FFFF00"/>
                </a:solidFill>
              </a:rPr>
              <a:t>( 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Returns true if there is a previous element. Otherwise, returns false</a:t>
            </a:r>
            <a:r>
              <a:rPr lang="en-US" dirty="0" smtClean="0"/>
              <a:t>.</a:t>
            </a:r>
          </a:p>
          <a:p>
            <a:r>
              <a:rPr lang="en-US" b="1" dirty="0">
                <a:solidFill>
                  <a:srgbClr val="FFFF00"/>
                </a:solidFill>
              </a:rPr>
              <a:t>Object next( 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Returns the next element. A </a:t>
            </a:r>
            <a:r>
              <a:rPr lang="en-US" dirty="0" err="1"/>
              <a:t>NoSuchElementException</a:t>
            </a:r>
            <a:r>
              <a:rPr lang="en-US" dirty="0"/>
              <a:t> is thrown if there is not a next element</a:t>
            </a:r>
            <a:r>
              <a:rPr lang="en-US" dirty="0" smtClean="0"/>
              <a:t>.</a:t>
            </a:r>
          </a:p>
          <a:p>
            <a:r>
              <a:rPr lang="en-US" b="1" dirty="0" err="1">
                <a:solidFill>
                  <a:srgbClr val="FFFF00"/>
                </a:solidFill>
              </a:rPr>
              <a:t>int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nextIndex</a:t>
            </a:r>
            <a:r>
              <a:rPr lang="en-US" b="1" dirty="0">
                <a:solidFill>
                  <a:srgbClr val="FFFF00"/>
                </a:solidFill>
              </a:rPr>
              <a:t>( 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Returns the index of the next element. If there is not a next element, returns the size of the list</a:t>
            </a:r>
            <a:r>
              <a:rPr lang="en-US" dirty="0" smtClean="0"/>
              <a:t>.</a:t>
            </a:r>
          </a:p>
          <a:p>
            <a:r>
              <a:rPr lang="en-US" b="1" dirty="0">
                <a:solidFill>
                  <a:srgbClr val="FFFF00"/>
                </a:solidFill>
              </a:rPr>
              <a:t>Object previous( 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Returns the previous element. A </a:t>
            </a:r>
            <a:r>
              <a:rPr lang="en-US" dirty="0" err="1"/>
              <a:t>NoSuchElementException</a:t>
            </a:r>
            <a:r>
              <a:rPr lang="en-US" dirty="0"/>
              <a:t> is thrown if there is not a previous element.</a:t>
            </a:r>
          </a:p>
          <a:p>
            <a:r>
              <a:rPr lang="en-US" b="1" dirty="0" err="1">
                <a:solidFill>
                  <a:srgbClr val="FFFF00"/>
                </a:solidFill>
              </a:rPr>
              <a:t>int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previousIndex</a:t>
            </a:r>
            <a:r>
              <a:rPr lang="en-US" b="1" dirty="0">
                <a:solidFill>
                  <a:srgbClr val="FFFF00"/>
                </a:solidFill>
              </a:rPr>
              <a:t>( 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Returns the index of the previous element. If there is not a previous element, returns -1</a:t>
            </a:r>
            <a:r>
              <a:rPr lang="en-US" dirty="0" smtClean="0"/>
              <a:t>.</a:t>
            </a:r>
          </a:p>
          <a:p>
            <a:r>
              <a:rPr lang="en-US" b="1" dirty="0">
                <a:solidFill>
                  <a:srgbClr val="FFFF00"/>
                </a:solidFill>
              </a:rPr>
              <a:t>void remove( 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Removes the current element from the list. An </a:t>
            </a:r>
            <a:r>
              <a:rPr lang="en-US" dirty="0" err="1"/>
              <a:t>IllegalStateException</a:t>
            </a:r>
            <a:r>
              <a:rPr lang="en-US" dirty="0"/>
              <a:t> is thrown if remove( ) is called before next( ) or previous( ) is invoked</a:t>
            </a:r>
            <a:r>
              <a:rPr lang="en-US" dirty="0" smtClean="0"/>
              <a:t>.</a:t>
            </a:r>
          </a:p>
          <a:p>
            <a:r>
              <a:rPr lang="en-US" b="1" dirty="0">
                <a:solidFill>
                  <a:srgbClr val="FFFF00"/>
                </a:solidFill>
              </a:rPr>
              <a:t>void set(Object </a:t>
            </a:r>
            <a:r>
              <a:rPr lang="en-US" b="1" dirty="0" err="1">
                <a:solidFill>
                  <a:srgbClr val="FFFF00"/>
                </a:solidFill>
              </a:rPr>
              <a:t>obj</a:t>
            </a:r>
            <a:r>
              <a:rPr lang="en-US" b="1" dirty="0">
                <a:solidFill>
                  <a:srgbClr val="FFFF00"/>
                </a:solidFill>
              </a:rPr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Assigns </a:t>
            </a:r>
            <a:r>
              <a:rPr lang="en-US" dirty="0" err="1"/>
              <a:t>obj</a:t>
            </a:r>
            <a:r>
              <a:rPr lang="en-US" dirty="0"/>
              <a:t> to the current element. This is the element last returned by a call to either next( ) or previous( ).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87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Filter Algorithm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646112" y="1330036"/>
            <a:ext cx="9403742" cy="4918363"/>
          </a:xfrm>
        </p:spPr>
        <p:txBody>
          <a:bodyPr>
            <a:normAutofit lnSpcReduction="10000"/>
          </a:bodyPr>
          <a:lstStyle/>
          <a:p>
            <a:pPr eaLnBrk="1" hangingPunct="1"/>
            <a:endParaRPr lang="en-US" altLang="en-U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Tx/>
              <a:buNone/>
            </a:pP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 filter(Collection c) {</a:t>
            </a:r>
          </a:p>
          <a:p>
            <a:pPr eaLnBrk="1" hangingPunct="1">
              <a:buFontTx/>
              <a:buNone/>
            </a:pP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Iterator </a:t>
            </a:r>
            <a:r>
              <a:rPr lang="en-US" altLang="en-US" sz="22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altLang="en-US" sz="22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c.iterator</a:t>
            </a: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eaLnBrk="1" hangingPunct="1">
              <a:buFontTx/>
              <a:buNone/>
            </a:pP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en-US" sz="22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while</a:t>
            </a: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</a:t>
            </a:r>
            <a:r>
              <a:rPr lang="en-US" altLang="en-US" sz="22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i.hasNext</a:t>
            </a: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) {</a:t>
            </a:r>
          </a:p>
          <a:p>
            <a:pPr eaLnBrk="1" hangingPunct="1">
              <a:buFontTx/>
              <a:buNone/>
            </a:pP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// if the next element does not</a:t>
            </a:r>
          </a:p>
          <a:p>
            <a:pPr eaLnBrk="1" hangingPunct="1">
              <a:buFontTx/>
              <a:buNone/>
            </a:pP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// adhere to the condition, remove it </a:t>
            </a:r>
          </a:p>
          <a:p>
            <a:pPr eaLnBrk="1" hangingPunct="1">
              <a:buFontTx/>
              <a:buNone/>
            </a:pP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altLang="en-US" sz="22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if </a:t>
            </a: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(!</a:t>
            </a:r>
            <a:r>
              <a:rPr lang="en-US" altLang="en-US" sz="22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cond</a:t>
            </a: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en-US" sz="22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i.next</a:t>
            </a: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())) {</a:t>
            </a:r>
          </a:p>
          <a:p>
            <a:pPr eaLnBrk="1" hangingPunct="1">
              <a:buFontTx/>
              <a:buNone/>
            </a:pP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</a:t>
            </a:r>
            <a:r>
              <a:rPr lang="en-US" altLang="en-US" sz="22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i.remove</a:t>
            </a: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eaLnBrk="1" hangingPunct="1">
              <a:buFontTx/>
              <a:buNone/>
            </a:pP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}</a:t>
            </a:r>
          </a:p>
          <a:p>
            <a:pPr eaLnBrk="1" hangingPunct="1">
              <a:buFontTx/>
              <a:buNone/>
            </a:pP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pPr eaLnBrk="1" hangingPunct="1">
              <a:buFontTx/>
              <a:buNone/>
            </a:pPr>
            <a:r>
              <a:rPr lang="en-US" altLang="en-US" sz="22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9621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49362"/>
          </a:xfrm>
        </p:spPr>
        <p:txBody>
          <a:bodyPr/>
          <a:lstStyle/>
          <a:p>
            <a:r>
              <a:rPr lang="en-US" dirty="0" err="1" smtClean="0"/>
              <a:t>TreeSets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303020"/>
            <a:ext cx="9403742" cy="4945379"/>
          </a:xfrm>
        </p:spPr>
        <p:txBody>
          <a:bodyPr/>
          <a:lstStyle/>
          <a:p>
            <a:r>
              <a:rPr lang="en-US" dirty="0" smtClean="0"/>
              <a:t>How do </a:t>
            </a:r>
            <a:r>
              <a:rPr lang="en-US" dirty="0" err="1" smtClean="0"/>
              <a:t>TreeSets</a:t>
            </a:r>
            <a:r>
              <a:rPr lang="en-US" dirty="0" smtClean="0"/>
              <a:t> work?</a:t>
            </a:r>
          </a:p>
          <a:p>
            <a:r>
              <a:rPr lang="en-US" dirty="0" smtClean="0"/>
              <a:t>What makes </a:t>
            </a:r>
            <a:r>
              <a:rPr lang="en-US" dirty="0" err="1" smtClean="0"/>
              <a:t>TreeSets</a:t>
            </a:r>
            <a:r>
              <a:rPr lang="en-US" dirty="0" smtClean="0"/>
              <a:t> unique compared to </a:t>
            </a:r>
            <a:r>
              <a:rPr lang="en-US" dirty="0" err="1" smtClean="0"/>
              <a:t>HashSets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if we put student objects into the tree?  </a:t>
            </a:r>
          </a:p>
          <a:p>
            <a:r>
              <a:rPr lang="en-US" dirty="0" smtClean="0"/>
              <a:t>How about car objects?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201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231" y="201258"/>
            <a:ext cx="9404723" cy="888402"/>
          </a:xfrm>
        </p:spPr>
        <p:txBody>
          <a:bodyPr/>
          <a:lstStyle/>
          <a:p>
            <a:r>
              <a:rPr lang="en-US" dirty="0" smtClean="0"/>
              <a:t>Comparable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760" y="1341120"/>
            <a:ext cx="9738360" cy="5242560"/>
          </a:xfrm>
        </p:spPr>
        <p:txBody>
          <a:bodyPr/>
          <a:lstStyle/>
          <a:p>
            <a:r>
              <a:rPr lang="en-US" dirty="0" smtClean="0"/>
              <a:t>Remember </a:t>
            </a:r>
            <a:r>
              <a:rPr lang="en-US" dirty="0" err="1" smtClean="0"/>
              <a:t>toString</a:t>
            </a:r>
            <a:r>
              <a:rPr lang="en-US" dirty="0" smtClean="0"/>
              <a:t>() method?</a:t>
            </a:r>
          </a:p>
          <a:p>
            <a:pPr lvl="1"/>
            <a:r>
              <a:rPr lang="en-US" dirty="0" smtClean="0"/>
              <a:t>Write it for every class</a:t>
            </a:r>
          </a:p>
          <a:p>
            <a:pPr lvl="1"/>
            <a:r>
              <a:rPr lang="en-US" dirty="0" smtClean="0"/>
              <a:t>You decide what should be the string representation of the object you are creating</a:t>
            </a:r>
          </a:p>
          <a:p>
            <a:pPr lvl="1"/>
            <a:r>
              <a:rPr lang="en-US" dirty="0" smtClean="0"/>
              <a:t>Java assumes a </a:t>
            </a:r>
            <a:r>
              <a:rPr lang="en-US" dirty="0" err="1" smtClean="0"/>
              <a:t>toString</a:t>
            </a:r>
            <a:r>
              <a:rPr lang="en-US" dirty="0" smtClean="0"/>
              <a:t> method in printing </a:t>
            </a:r>
          </a:p>
          <a:p>
            <a:pPr lvl="2"/>
            <a:r>
              <a:rPr lang="en-US" dirty="0" smtClean="0"/>
              <a:t>Every object has a built-in </a:t>
            </a:r>
            <a:r>
              <a:rPr lang="en-US" dirty="0" err="1" smtClean="0"/>
              <a:t>toString</a:t>
            </a:r>
            <a:r>
              <a:rPr lang="en-US" dirty="0" smtClean="0"/>
              <a:t> method</a:t>
            </a:r>
          </a:p>
          <a:p>
            <a:pPr lvl="3"/>
            <a:r>
              <a:rPr lang="en-US" dirty="0" smtClean="0"/>
              <a:t>Remember </a:t>
            </a:r>
            <a:r>
              <a:rPr lang="en-US" dirty="0" err="1" smtClean="0"/>
              <a:t>System.out.println</a:t>
            </a:r>
            <a:r>
              <a:rPr lang="en-US" dirty="0" smtClean="0"/>
              <a:t>(</a:t>
            </a:r>
            <a:r>
              <a:rPr lang="en-US" dirty="0" err="1" smtClean="0"/>
              <a:t>myObject</a:t>
            </a:r>
            <a:r>
              <a:rPr lang="en-US" dirty="0" smtClean="0"/>
              <a:t>);  // gives you: 2@2a139a55</a:t>
            </a:r>
          </a:p>
          <a:p>
            <a:pPr lvl="2"/>
            <a:r>
              <a:rPr lang="en-US" dirty="0" smtClean="0"/>
              <a:t>You overrode the built in </a:t>
            </a:r>
            <a:r>
              <a:rPr lang="en-US" dirty="0" err="1" smtClean="0"/>
              <a:t>toString</a:t>
            </a:r>
            <a:r>
              <a:rPr lang="en-US" dirty="0" smtClean="0"/>
              <a:t> method by writing your own </a:t>
            </a:r>
            <a:r>
              <a:rPr lang="en-US" dirty="0" err="1" smtClean="0"/>
              <a:t>toString</a:t>
            </a:r>
            <a:r>
              <a:rPr lang="en-US" dirty="0" smtClean="0"/>
              <a:t> method for the classes you were creating.  </a:t>
            </a:r>
          </a:p>
          <a:p>
            <a:pPr lvl="2"/>
            <a:r>
              <a:rPr lang="en-US" dirty="0" smtClean="0"/>
              <a:t>Then everywhere you need a String representation of the object, the string returned from the </a:t>
            </a:r>
            <a:r>
              <a:rPr lang="en-US" dirty="0" err="1" smtClean="0"/>
              <a:t>toString</a:t>
            </a:r>
            <a:r>
              <a:rPr lang="en-US" dirty="0" smtClean="0"/>
              <a:t> method will be 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92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Comparables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040" y="1402080"/>
            <a:ext cx="9348813" cy="4846319"/>
          </a:xfrm>
        </p:spPr>
        <p:txBody>
          <a:bodyPr/>
          <a:lstStyle/>
          <a:p>
            <a:r>
              <a:rPr lang="en-US" dirty="0" smtClean="0"/>
              <a:t>You now get to do something similar for comparing objects:</a:t>
            </a:r>
          </a:p>
          <a:p>
            <a:pPr lvl="1"/>
            <a:r>
              <a:rPr lang="en-US" dirty="0" smtClean="0"/>
              <a:t>You decide what will make one object greater than, less than, or equal to another object of the same class.</a:t>
            </a:r>
          </a:p>
          <a:p>
            <a:r>
              <a:rPr lang="en-US" dirty="0" smtClean="0"/>
              <a:t>So you decide if you want to compare students by last name, by lab score, by total score, or whatever you want.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30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" y="60960"/>
            <a:ext cx="9944100" cy="679704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public class Student2 </a:t>
            </a:r>
            <a:r>
              <a:rPr lang="en-US" b="1" dirty="0">
                <a:solidFill>
                  <a:srgbClr val="FFC000"/>
                </a:solidFill>
              </a:rPr>
              <a:t>implements Comparable&lt;Student2&gt;</a:t>
            </a:r>
            <a:r>
              <a:rPr lang="en-US" dirty="0">
                <a:solidFill>
                  <a:srgbClr val="FFFF00"/>
                </a:solidFill>
              </a:rPr>
              <a:t>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String </a:t>
            </a:r>
            <a:r>
              <a:rPr lang="en-US" dirty="0" err="1" smtClean="0">
                <a:solidFill>
                  <a:srgbClr val="FFFF00"/>
                </a:solidFill>
              </a:rPr>
              <a:t>f,l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g1,g2,g3;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total;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public Student2(String f1, String l1,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g11,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g21,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g31)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f = f1;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l = l1;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g1 = g11;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g2 = g21;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g3 = g31;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total = </a:t>
            </a:r>
            <a:r>
              <a:rPr lang="en-US" dirty="0" err="1">
                <a:solidFill>
                  <a:srgbClr val="FFFF00"/>
                </a:solidFill>
              </a:rPr>
              <a:t>getTotal</a:t>
            </a:r>
            <a:r>
              <a:rPr lang="en-US" dirty="0">
                <a:solidFill>
                  <a:srgbClr val="FFFF00"/>
                </a:solidFill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</a:rPr>
              <a:t>	public </a:t>
            </a:r>
            <a:r>
              <a:rPr lang="en-US" b="1" dirty="0" err="1">
                <a:solidFill>
                  <a:srgbClr val="FFC000"/>
                </a:solidFill>
              </a:rPr>
              <a:t>int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compareTo</a:t>
            </a:r>
            <a:r>
              <a:rPr lang="en-US" b="1" dirty="0">
                <a:solidFill>
                  <a:srgbClr val="FFC000"/>
                </a:solidFill>
              </a:rPr>
              <a:t>(Student2 s2)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</a:rPr>
              <a:t>		</a:t>
            </a:r>
            <a:r>
              <a:rPr lang="en-US" b="1" dirty="0" err="1">
                <a:solidFill>
                  <a:srgbClr val="FFC000"/>
                </a:solidFill>
              </a:rPr>
              <a:t>System.out.println</a:t>
            </a:r>
            <a:r>
              <a:rPr lang="en-US" b="1" dirty="0">
                <a:solidFill>
                  <a:srgbClr val="FFC000"/>
                </a:solidFill>
              </a:rPr>
              <a:t>(total + " " + s2.getTotal());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</a:rPr>
              <a:t>		if (total &gt; s2.getTotal())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</a:rPr>
              <a:t>			return 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</a:rPr>
              <a:t>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</a:rPr>
              <a:t>		else if (total &lt; s2.getTotal())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</a:rPr>
              <a:t>			return -1;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</a:rPr>
              <a:t>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</a:rPr>
              <a:t>		else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</a:rPr>
              <a:t>			return 0;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</a:rPr>
              <a:t>	</a:t>
            </a:r>
            <a:r>
              <a:rPr lang="en-US" b="1" dirty="0" smtClean="0">
                <a:solidFill>
                  <a:srgbClr val="FFC000"/>
                </a:solidFill>
              </a:rPr>
              <a:t>}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private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getTotal</a:t>
            </a:r>
            <a:r>
              <a:rPr lang="en-US" dirty="0">
                <a:solidFill>
                  <a:srgbClr val="FFFF00"/>
                </a:solidFill>
              </a:rPr>
              <a:t>() </a:t>
            </a:r>
            <a:r>
              <a:rPr lang="en-US" dirty="0" smtClean="0">
                <a:solidFill>
                  <a:srgbClr val="FFFF00"/>
                </a:solidFill>
              </a:rPr>
              <a:t>{    return(g1 </a:t>
            </a:r>
            <a:r>
              <a:rPr lang="en-US" dirty="0">
                <a:solidFill>
                  <a:srgbClr val="FFFF00"/>
                </a:solidFill>
              </a:rPr>
              <a:t>+ g2 + g3</a:t>
            </a:r>
            <a:r>
              <a:rPr lang="en-US" dirty="0" smtClean="0">
                <a:solidFill>
                  <a:srgbClr val="FFFF00"/>
                </a:solidFill>
              </a:rPr>
              <a:t>);    }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public String </a:t>
            </a:r>
            <a:r>
              <a:rPr lang="en-US" dirty="0" err="1">
                <a:solidFill>
                  <a:srgbClr val="FFFF00"/>
                </a:solidFill>
              </a:rPr>
              <a:t>toString</a:t>
            </a:r>
            <a:r>
              <a:rPr lang="en-US" dirty="0">
                <a:solidFill>
                  <a:srgbClr val="FFFF00"/>
                </a:solidFill>
              </a:rPr>
              <a:t>()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String s = "";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s += l + " "+f+": "+total;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return(s);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FF00"/>
                </a:solidFill>
              </a:rPr>
              <a:t>}	}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24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96962"/>
          </a:xfrm>
        </p:spPr>
        <p:txBody>
          <a:bodyPr/>
          <a:lstStyle/>
          <a:p>
            <a:r>
              <a:rPr lang="en-US" dirty="0" smtClean="0"/>
              <a:t>A couple of comments…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340" y="1173480"/>
            <a:ext cx="9234513" cy="5074919"/>
          </a:xfrm>
        </p:spPr>
        <p:txBody>
          <a:bodyPr>
            <a:normAutofit/>
          </a:bodyPr>
          <a:lstStyle/>
          <a:p>
            <a:r>
              <a:rPr lang="en-US" dirty="0" smtClean="0"/>
              <a:t>The comparable interface only has one method – </a:t>
            </a:r>
            <a:r>
              <a:rPr lang="en-US" dirty="0" err="1" smtClean="0"/>
              <a:t>compareTo</a:t>
            </a:r>
            <a:r>
              <a:rPr lang="en-US" dirty="0" smtClean="0"/>
              <a:t>()</a:t>
            </a:r>
          </a:p>
          <a:p>
            <a:r>
              <a:rPr lang="en-US" dirty="0" smtClean="0"/>
              <a:t>All primitive wrapper classes implement the comparable interface</a:t>
            </a:r>
          </a:p>
          <a:p>
            <a:pPr lvl="1"/>
            <a:r>
              <a:rPr lang="en-US" dirty="0" smtClean="0"/>
              <a:t>Wrapper classes = Integer, Double, Character </a:t>
            </a:r>
          </a:p>
          <a:p>
            <a:pPr lvl="2"/>
            <a:r>
              <a:rPr lang="en-US" dirty="0" smtClean="0"/>
              <a:t>Our way of making objects out of primitive types</a:t>
            </a:r>
          </a:p>
          <a:p>
            <a:pPr lvl="1"/>
            <a:endParaRPr lang="en-US" dirty="0"/>
          </a:p>
          <a:p>
            <a:r>
              <a:rPr lang="en-US" dirty="0" err="1" smtClean="0"/>
              <a:t>CompareTo</a:t>
            </a:r>
            <a:r>
              <a:rPr lang="en-US" dirty="0" smtClean="0"/>
              <a:t> should return an </a:t>
            </a:r>
            <a:r>
              <a:rPr lang="en-US" dirty="0" err="1" smtClean="0"/>
              <a:t>int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1 when comparing x to y, x is greater</a:t>
            </a:r>
          </a:p>
          <a:p>
            <a:pPr lvl="1"/>
            <a:r>
              <a:rPr lang="en-US" dirty="0" smtClean="0"/>
              <a:t>-1 when comparing x to y, y is greater</a:t>
            </a:r>
          </a:p>
          <a:p>
            <a:pPr lvl="1"/>
            <a:r>
              <a:rPr lang="en-US" dirty="0" smtClean="0"/>
              <a:t>0 when x and y are considered equal</a:t>
            </a:r>
          </a:p>
          <a:p>
            <a:endParaRPr lang="en-US" dirty="0"/>
          </a:p>
          <a:p>
            <a:r>
              <a:rPr lang="en-US" dirty="0" smtClean="0"/>
              <a:t>You must write </a:t>
            </a:r>
            <a:r>
              <a:rPr lang="en-US" dirty="0" err="1" smtClean="0"/>
              <a:t>compareTo</a:t>
            </a:r>
            <a:r>
              <a:rPr lang="en-US" dirty="0" smtClean="0"/>
              <a:t> for every class with which you want to use </a:t>
            </a:r>
            <a:r>
              <a:rPr lang="en-US" dirty="0" err="1" smtClean="0"/>
              <a:t>Arrays.sort</a:t>
            </a:r>
            <a:r>
              <a:rPr lang="en-US" dirty="0" smtClean="0"/>
              <a:t> or any of the Collections sort method.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8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62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9157"/>
          </a:xfrm>
        </p:spPr>
        <p:txBody>
          <a:bodyPr/>
          <a:lstStyle/>
          <a:p>
            <a:r>
              <a:rPr lang="en-US" dirty="0" smtClean="0"/>
              <a:t>Back to Collections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9174"/>
            <a:ext cx="10515600" cy="491778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Lists:</a:t>
            </a:r>
          </a:p>
          <a:p>
            <a:pPr lvl="1"/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ArrayList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LinkedList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Sets</a:t>
            </a:r>
          </a:p>
          <a:p>
            <a:pPr lvl="1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No duplicates</a:t>
            </a:r>
          </a:p>
          <a:p>
            <a:pPr lvl="1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No order 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TreeSets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happen to have an order)</a:t>
            </a:r>
          </a:p>
          <a:p>
            <a:r>
              <a:rPr lang="en-US" dirty="0" smtClean="0"/>
              <a:t>Maps </a:t>
            </a:r>
          </a:p>
          <a:p>
            <a:pPr lvl="1"/>
            <a:r>
              <a:rPr lang="en-US" dirty="0" smtClean="0"/>
              <a:t>Mapping a key to a value</a:t>
            </a:r>
          </a:p>
          <a:p>
            <a:pPr lvl="2"/>
            <a:r>
              <a:rPr lang="en-US" dirty="0" smtClean="0"/>
              <a:t>E.g., our soccer players: map each player to a position</a:t>
            </a:r>
          </a:p>
          <a:p>
            <a:pPr lvl="3"/>
            <a:r>
              <a:rPr lang="en-US" dirty="0" smtClean="0"/>
              <a:t>Each player is unique, each position doesn’t have to be</a:t>
            </a:r>
          </a:p>
          <a:p>
            <a:pPr lvl="3"/>
            <a:r>
              <a:rPr lang="en-US" dirty="0" smtClean="0"/>
              <a:t>The player’s name should bring up their position</a:t>
            </a:r>
          </a:p>
        </p:txBody>
      </p:sp>
    </p:spTree>
    <p:extLst>
      <p:ext uri="{BB962C8B-B14F-4D97-AF65-F5344CB8AC3E}">
        <p14:creationId xmlns:p14="http://schemas.microsoft.com/office/powerpoint/2010/main" val="109644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" y="167640"/>
            <a:ext cx="10424160" cy="44729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FF00"/>
                </a:solidFill>
              </a:rPr>
              <a:t>public static void main(String[] </a:t>
            </a:r>
            <a:r>
              <a:rPr lang="en-US" dirty="0" err="1">
                <a:solidFill>
                  <a:srgbClr val="FFFF00"/>
                </a:solidFill>
              </a:rPr>
              <a:t>args</a:t>
            </a:r>
            <a:r>
              <a:rPr lang="en-US" dirty="0">
                <a:solidFill>
                  <a:srgbClr val="FFFF00"/>
                </a:solidFill>
              </a:rPr>
              <a:t>)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Student2 s = new Student2("Harry","Jones",20,20,20);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Student2 s2 = new Student2("Anne","Rivers",50,50,50);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smtClean="0">
                <a:solidFill>
                  <a:srgbClr val="FFFF00"/>
                </a:solidFill>
              </a:rPr>
              <a:t>if 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dirty="0" err="1">
                <a:solidFill>
                  <a:srgbClr val="FFFF00"/>
                </a:solidFill>
              </a:rPr>
              <a:t>s.compareTo</a:t>
            </a:r>
            <a:r>
              <a:rPr lang="en-US" dirty="0">
                <a:solidFill>
                  <a:srgbClr val="FFFF00"/>
                </a:solidFill>
              </a:rPr>
              <a:t>(s2)==1)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	</a:t>
            </a:r>
            <a:r>
              <a:rPr lang="en-US" dirty="0" err="1">
                <a:solidFill>
                  <a:srgbClr val="FFFF00"/>
                </a:solidFill>
              </a:rPr>
              <a:t>System.out.println</a:t>
            </a:r>
            <a:r>
              <a:rPr lang="en-US" dirty="0">
                <a:solidFill>
                  <a:srgbClr val="FFFF00"/>
                </a:solidFill>
              </a:rPr>
              <a:t>("s is greater ");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} 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else if (</a:t>
            </a:r>
            <a:r>
              <a:rPr lang="en-US" dirty="0" err="1">
                <a:solidFill>
                  <a:srgbClr val="FFFF00"/>
                </a:solidFill>
              </a:rPr>
              <a:t>s.compareTo</a:t>
            </a:r>
            <a:r>
              <a:rPr lang="en-US" dirty="0">
                <a:solidFill>
                  <a:srgbClr val="FFFF00"/>
                </a:solidFill>
              </a:rPr>
              <a:t>(s2)==-1)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	</a:t>
            </a:r>
            <a:r>
              <a:rPr lang="en-US" dirty="0" err="1">
                <a:solidFill>
                  <a:srgbClr val="FFFF00"/>
                </a:solidFill>
              </a:rPr>
              <a:t>System.out.println</a:t>
            </a:r>
            <a:r>
              <a:rPr lang="en-US" dirty="0">
                <a:solidFill>
                  <a:srgbClr val="FFFF00"/>
                </a:solidFill>
              </a:rPr>
              <a:t>("s2 is greater");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}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else </a:t>
            </a:r>
            <a:r>
              <a:rPr lang="en-US" dirty="0" smtClean="0">
                <a:solidFill>
                  <a:srgbClr val="FFFF00"/>
                </a:solidFill>
              </a:rPr>
              <a:t>{  </a:t>
            </a:r>
            <a:r>
              <a:rPr lang="en-US" dirty="0" err="1" smtClean="0">
                <a:solidFill>
                  <a:srgbClr val="FFFF00"/>
                </a:solidFill>
              </a:rPr>
              <a:t>System.out.println</a:t>
            </a:r>
            <a:r>
              <a:rPr lang="en-US" dirty="0">
                <a:solidFill>
                  <a:srgbClr val="FFFF00"/>
                </a:solidFill>
              </a:rPr>
              <a:t>("equal</a:t>
            </a:r>
            <a:r>
              <a:rPr lang="en-US" dirty="0" smtClean="0">
                <a:solidFill>
                  <a:srgbClr val="FFFF00"/>
                </a:solidFill>
              </a:rPr>
              <a:t>");  }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7680" y="4640580"/>
            <a:ext cx="10424160" cy="1950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Font typeface="Wingdings 3" charset="2"/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06780" y="5006340"/>
            <a:ext cx="10424160" cy="1508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60 150</a:t>
            </a:r>
          </a:p>
          <a:p>
            <a:pPr marL="0" indent="0">
              <a:buNone/>
            </a:pPr>
            <a:r>
              <a:rPr lang="en-US" dirty="0" smtClean="0"/>
              <a:t>s2 </a:t>
            </a:r>
            <a:r>
              <a:rPr lang="en-US" dirty="0"/>
              <a:t>is greater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66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" y="160020"/>
            <a:ext cx="10424160" cy="64617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public static void main(String[] </a:t>
            </a:r>
            <a:r>
              <a:rPr lang="en-US" dirty="0" err="1">
                <a:solidFill>
                  <a:srgbClr val="FFFF00"/>
                </a:solidFill>
              </a:rPr>
              <a:t>args</a:t>
            </a:r>
            <a:r>
              <a:rPr lang="en-US" dirty="0">
                <a:solidFill>
                  <a:srgbClr val="FFFF00"/>
                </a:solidFill>
              </a:rPr>
              <a:t>)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Student2 s = new Student2("Harry","Jones",20,20,20);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Student2 s2 = new Student2("Anne","Rivers",50,50,50);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Student2 s3 = new Student2("Bill","Young",30,30,30);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smtClean="0">
                <a:solidFill>
                  <a:srgbClr val="FFFF00"/>
                </a:solidFill>
              </a:rPr>
              <a:t>Student2 </a:t>
            </a:r>
            <a:r>
              <a:rPr lang="en-US" dirty="0">
                <a:solidFill>
                  <a:srgbClr val="FFFF00"/>
                </a:solidFill>
              </a:rPr>
              <a:t>s4 = new Student2("Lisa","Smith",40,40,40);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Student2 s5 = new Student2("Joe","Banks",10,10,10);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TreeSet</a:t>
            </a:r>
            <a:r>
              <a:rPr lang="en-US" dirty="0">
                <a:solidFill>
                  <a:srgbClr val="FFFF00"/>
                </a:solidFill>
              </a:rPr>
              <a:t>&lt;Student2&gt; tree = new </a:t>
            </a:r>
            <a:r>
              <a:rPr lang="en-US" dirty="0" err="1">
                <a:solidFill>
                  <a:srgbClr val="FFFF00"/>
                </a:solidFill>
              </a:rPr>
              <a:t>TreeSet</a:t>
            </a:r>
            <a:r>
              <a:rPr lang="en-US" dirty="0">
                <a:solidFill>
                  <a:srgbClr val="FFFF00"/>
                </a:solidFill>
              </a:rPr>
              <a:t>();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tree.add</a:t>
            </a:r>
            <a:r>
              <a:rPr lang="en-US" dirty="0">
                <a:solidFill>
                  <a:srgbClr val="FFFF00"/>
                </a:solidFill>
              </a:rPr>
              <a:t>(s);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tree.add</a:t>
            </a:r>
            <a:r>
              <a:rPr lang="en-US" dirty="0">
                <a:solidFill>
                  <a:srgbClr val="FFFF00"/>
                </a:solidFill>
              </a:rPr>
              <a:t>(s2);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tree.add</a:t>
            </a:r>
            <a:r>
              <a:rPr lang="en-US" dirty="0">
                <a:solidFill>
                  <a:srgbClr val="FFFF00"/>
                </a:solidFill>
              </a:rPr>
              <a:t>(s3);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tree.add</a:t>
            </a:r>
            <a:r>
              <a:rPr lang="en-US" dirty="0">
                <a:solidFill>
                  <a:srgbClr val="FFFF00"/>
                </a:solidFill>
              </a:rPr>
              <a:t>(s4);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tree.add</a:t>
            </a:r>
            <a:r>
              <a:rPr lang="en-US" dirty="0">
                <a:solidFill>
                  <a:srgbClr val="FFFF00"/>
                </a:solidFill>
              </a:rPr>
              <a:t>(s5);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System.out.println</a:t>
            </a:r>
            <a:r>
              <a:rPr lang="en-US" dirty="0">
                <a:solidFill>
                  <a:srgbClr val="FFFF00"/>
                </a:solidFill>
              </a:rPr>
              <a:t>(tree</a:t>
            </a:r>
            <a:r>
              <a:rPr lang="en-US" dirty="0" smtClean="0">
                <a:solidFill>
                  <a:srgbClr val="FFFF00"/>
                </a:solidFill>
              </a:rPr>
              <a:t>);</a:t>
            </a:r>
          </a:p>
          <a:p>
            <a:pPr marL="0" indent="0">
              <a:spcBef>
                <a:spcPts val="2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dirty="0"/>
              <a:t>[Banks Joe: 30, Jones Harry: 60, Young Bill: 90, Smith Lisa: 120, Rivers Anne: 150]</a:t>
            </a:r>
          </a:p>
          <a:p>
            <a:pPr marL="0" indent="0">
              <a:spcBef>
                <a:spcPts val="2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98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" y="60960"/>
            <a:ext cx="9944100" cy="67970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public class Student2 </a:t>
            </a:r>
            <a:r>
              <a:rPr lang="en-US" b="1" dirty="0">
                <a:solidFill>
                  <a:srgbClr val="FFC000"/>
                </a:solidFill>
              </a:rPr>
              <a:t>implements Comparable&lt;Student2&gt;</a:t>
            </a:r>
            <a:r>
              <a:rPr lang="en-US" dirty="0">
                <a:solidFill>
                  <a:srgbClr val="FFFF00"/>
                </a:solidFill>
              </a:rPr>
              <a:t>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String </a:t>
            </a:r>
            <a:r>
              <a:rPr lang="en-US" dirty="0" err="1" smtClean="0">
                <a:solidFill>
                  <a:srgbClr val="FFFF00"/>
                </a:solidFill>
              </a:rPr>
              <a:t>f,l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g1,g2,g3;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total;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public Student2(String f1, String l1,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g11,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g21,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g31)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f = f1;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l = l1;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g1 = g11;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g2 = g21;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g3 = g31;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total = </a:t>
            </a:r>
            <a:r>
              <a:rPr lang="en-US" dirty="0" err="1">
                <a:solidFill>
                  <a:srgbClr val="FFFF00"/>
                </a:solidFill>
              </a:rPr>
              <a:t>getTotal</a:t>
            </a:r>
            <a:r>
              <a:rPr lang="en-US" dirty="0">
                <a:solidFill>
                  <a:srgbClr val="FFFF00"/>
                </a:solidFill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</a:rPr>
              <a:t>	public </a:t>
            </a:r>
            <a:r>
              <a:rPr lang="en-US" b="1" dirty="0" err="1">
                <a:solidFill>
                  <a:srgbClr val="FFC000"/>
                </a:solidFill>
              </a:rPr>
              <a:t>int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compareTo</a:t>
            </a:r>
            <a:r>
              <a:rPr lang="en-US" b="1" dirty="0">
                <a:solidFill>
                  <a:srgbClr val="FFC000"/>
                </a:solidFill>
              </a:rPr>
              <a:t>(Student2 s2)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C000"/>
                </a:solidFill>
              </a:rPr>
              <a:t>		return(</a:t>
            </a:r>
            <a:r>
              <a:rPr lang="en-US" b="1" dirty="0" err="1" smtClean="0">
                <a:solidFill>
                  <a:srgbClr val="FFC000"/>
                </a:solidFill>
              </a:rPr>
              <a:t>l.compareTo</a:t>
            </a:r>
            <a:r>
              <a:rPr lang="en-US" b="1" dirty="0" smtClean="0">
                <a:solidFill>
                  <a:srgbClr val="FFC000"/>
                </a:solidFill>
              </a:rPr>
              <a:t>(s2.l</a:t>
            </a:r>
            <a:r>
              <a:rPr lang="en-US" b="1" dirty="0">
                <a:solidFill>
                  <a:srgbClr val="FFC000"/>
                </a:solidFill>
              </a:rPr>
              <a:t>));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</a:rPr>
              <a:t>	</a:t>
            </a:r>
            <a:r>
              <a:rPr lang="en-US" b="1" dirty="0" smtClean="0">
                <a:solidFill>
                  <a:srgbClr val="FFC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private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getTotal</a:t>
            </a:r>
            <a:r>
              <a:rPr lang="en-US" dirty="0">
                <a:solidFill>
                  <a:srgbClr val="FFFF00"/>
                </a:solidFill>
              </a:rPr>
              <a:t>() </a:t>
            </a:r>
            <a:r>
              <a:rPr lang="en-US" dirty="0" smtClean="0">
                <a:solidFill>
                  <a:srgbClr val="FFFF00"/>
                </a:solidFill>
              </a:rPr>
              <a:t>{    return(g1 </a:t>
            </a:r>
            <a:r>
              <a:rPr lang="en-US" dirty="0">
                <a:solidFill>
                  <a:srgbClr val="FFFF00"/>
                </a:solidFill>
              </a:rPr>
              <a:t>+ g2 + g3</a:t>
            </a:r>
            <a:r>
              <a:rPr lang="en-US" dirty="0" smtClean="0">
                <a:solidFill>
                  <a:srgbClr val="FFFF00"/>
                </a:solidFill>
              </a:rPr>
              <a:t>);    }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public String </a:t>
            </a:r>
            <a:r>
              <a:rPr lang="en-US" dirty="0" err="1">
                <a:solidFill>
                  <a:srgbClr val="FFFF00"/>
                </a:solidFill>
              </a:rPr>
              <a:t>toString</a:t>
            </a:r>
            <a:r>
              <a:rPr lang="en-US" dirty="0">
                <a:solidFill>
                  <a:srgbClr val="FFFF00"/>
                </a:solidFill>
              </a:rPr>
              <a:t>()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String s = "";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s += l + " "+f+": "+total;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return(s);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FF00"/>
                </a:solidFill>
              </a:rPr>
              <a:t>}	}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28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" y="160020"/>
            <a:ext cx="10424160" cy="64617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public static void main(String[] </a:t>
            </a:r>
            <a:r>
              <a:rPr lang="en-US" dirty="0" err="1">
                <a:solidFill>
                  <a:srgbClr val="FFFF00"/>
                </a:solidFill>
              </a:rPr>
              <a:t>args</a:t>
            </a:r>
            <a:r>
              <a:rPr lang="en-US" dirty="0">
                <a:solidFill>
                  <a:srgbClr val="FFFF00"/>
                </a:solidFill>
              </a:rPr>
              <a:t>)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Student2 s = new Student2("Harry","Jones",20,20,20);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Student2 s2 = new Student2("Anne","Rivers",50,50,50);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Student2 s3 = new Student2("Bill","Young",30,30,30);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smtClean="0">
                <a:solidFill>
                  <a:srgbClr val="FFFF00"/>
                </a:solidFill>
              </a:rPr>
              <a:t>Student2 </a:t>
            </a:r>
            <a:r>
              <a:rPr lang="en-US" dirty="0">
                <a:solidFill>
                  <a:srgbClr val="FFFF00"/>
                </a:solidFill>
              </a:rPr>
              <a:t>s4 = new Student2("Lisa","Smith",40,40,40);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Student2 s5 = new Student2("Joe","Banks",10,10,10);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TreeSet</a:t>
            </a:r>
            <a:r>
              <a:rPr lang="en-US" dirty="0">
                <a:solidFill>
                  <a:srgbClr val="FFFF00"/>
                </a:solidFill>
              </a:rPr>
              <a:t>&lt;Student2&gt; tree = new </a:t>
            </a:r>
            <a:r>
              <a:rPr lang="en-US" dirty="0" err="1">
                <a:solidFill>
                  <a:srgbClr val="FFFF00"/>
                </a:solidFill>
              </a:rPr>
              <a:t>TreeSet</a:t>
            </a:r>
            <a:r>
              <a:rPr lang="en-US" dirty="0">
                <a:solidFill>
                  <a:srgbClr val="FFFF00"/>
                </a:solidFill>
              </a:rPr>
              <a:t>();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tree.add</a:t>
            </a:r>
            <a:r>
              <a:rPr lang="en-US" dirty="0">
                <a:solidFill>
                  <a:srgbClr val="FFFF00"/>
                </a:solidFill>
              </a:rPr>
              <a:t>(s);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tree.add</a:t>
            </a:r>
            <a:r>
              <a:rPr lang="en-US" dirty="0">
                <a:solidFill>
                  <a:srgbClr val="FFFF00"/>
                </a:solidFill>
              </a:rPr>
              <a:t>(s2);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tree.add</a:t>
            </a:r>
            <a:r>
              <a:rPr lang="en-US" dirty="0">
                <a:solidFill>
                  <a:srgbClr val="FFFF00"/>
                </a:solidFill>
              </a:rPr>
              <a:t>(s3);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tree.add</a:t>
            </a:r>
            <a:r>
              <a:rPr lang="en-US" dirty="0">
                <a:solidFill>
                  <a:srgbClr val="FFFF00"/>
                </a:solidFill>
              </a:rPr>
              <a:t>(s4);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tree.add</a:t>
            </a:r>
            <a:r>
              <a:rPr lang="en-US" dirty="0">
                <a:solidFill>
                  <a:srgbClr val="FFFF00"/>
                </a:solidFill>
              </a:rPr>
              <a:t>(s5);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System.out.println</a:t>
            </a:r>
            <a:r>
              <a:rPr lang="en-US" dirty="0">
                <a:solidFill>
                  <a:srgbClr val="FFFF00"/>
                </a:solidFill>
              </a:rPr>
              <a:t>(tree</a:t>
            </a:r>
            <a:r>
              <a:rPr lang="en-US" dirty="0" smtClean="0">
                <a:solidFill>
                  <a:srgbClr val="FFFF00"/>
                </a:solidFill>
              </a:rPr>
              <a:t>);</a:t>
            </a:r>
          </a:p>
          <a:p>
            <a:pPr marL="0" indent="0">
              <a:spcBef>
                <a:spcPts val="2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r>
              <a:rPr lang="en-US" dirty="0"/>
              <a:t>[Banks Joe: 30, Jones Harry: 60, Rivers Anne: 150, Smith Lisa: 120, Young Bill: 90]</a:t>
            </a:r>
          </a:p>
          <a:p>
            <a:pPr marL="0" indent="0">
              <a:spcBef>
                <a:spcPts val="2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28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021" y="152400"/>
            <a:ext cx="9509814" cy="845820"/>
          </a:xfrm>
        </p:spPr>
        <p:txBody>
          <a:bodyPr/>
          <a:lstStyle/>
          <a:p>
            <a:r>
              <a:rPr lang="en-US" dirty="0" smtClean="0"/>
              <a:t>Equals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022" y="891540"/>
            <a:ext cx="9508832" cy="5356859"/>
          </a:xfrm>
        </p:spPr>
        <p:txBody>
          <a:bodyPr>
            <a:normAutofit/>
          </a:bodyPr>
          <a:lstStyle/>
          <a:p>
            <a:r>
              <a:rPr lang="en-US" dirty="0" smtClean="0"/>
              <a:t>Why can’t we do:</a:t>
            </a:r>
          </a:p>
          <a:p>
            <a:pPr marL="400050" lvl="1" indent="0">
              <a:buNone/>
            </a:pPr>
            <a:r>
              <a:rPr lang="en-US" b="1" dirty="0">
                <a:solidFill>
                  <a:srgbClr val="FFFF00"/>
                </a:solidFill>
              </a:rPr>
              <a:t>Student2 s = new Student2("Harry","Jones",20,20,20);</a:t>
            </a:r>
          </a:p>
          <a:p>
            <a:pPr marL="400050" lvl="1" indent="0">
              <a:buNone/>
            </a:pPr>
            <a:r>
              <a:rPr lang="en-US" b="1" dirty="0">
                <a:solidFill>
                  <a:srgbClr val="FFFF00"/>
                </a:solidFill>
              </a:rPr>
              <a:t>Student2 </a:t>
            </a:r>
            <a:r>
              <a:rPr lang="en-US" b="1" dirty="0" err="1">
                <a:solidFill>
                  <a:srgbClr val="FFFF00"/>
                </a:solidFill>
              </a:rPr>
              <a:t>sa</a:t>
            </a:r>
            <a:r>
              <a:rPr lang="en-US" b="1" dirty="0">
                <a:solidFill>
                  <a:srgbClr val="FFFF00"/>
                </a:solidFill>
              </a:rPr>
              <a:t> = new Student2("Harry","Jones",20,20,20);</a:t>
            </a:r>
          </a:p>
          <a:p>
            <a:pPr marL="400050" lvl="1" indent="0">
              <a:buNone/>
            </a:pPr>
            <a:r>
              <a:rPr lang="en-US" b="1" dirty="0">
                <a:solidFill>
                  <a:srgbClr val="FFFF00"/>
                </a:solidFill>
              </a:rPr>
              <a:t>if (s == </a:t>
            </a:r>
            <a:r>
              <a:rPr lang="en-US" b="1" dirty="0" err="1">
                <a:solidFill>
                  <a:srgbClr val="FFFF00"/>
                </a:solidFill>
              </a:rPr>
              <a:t>sa</a:t>
            </a:r>
            <a:r>
              <a:rPr lang="en-US" b="1" dirty="0">
                <a:solidFill>
                  <a:srgbClr val="FFFF00"/>
                </a:solidFill>
              </a:rPr>
              <a:t>) {</a:t>
            </a:r>
          </a:p>
          <a:p>
            <a:pPr marL="400050" lvl="1" indent="0">
              <a:buNone/>
            </a:pPr>
            <a:r>
              <a:rPr lang="en-US" b="1" dirty="0" smtClean="0">
                <a:solidFill>
                  <a:srgbClr val="FFFF00"/>
                </a:solidFill>
              </a:rPr>
              <a:t>		</a:t>
            </a:r>
            <a:r>
              <a:rPr lang="en-US" b="1" dirty="0" err="1" smtClean="0">
                <a:solidFill>
                  <a:srgbClr val="FFFF00"/>
                </a:solidFill>
              </a:rPr>
              <a:t>System.</a:t>
            </a:r>
            <a:r>
              <a:rPr lang="en-US" b="1" i="1" dirty="0" err="1" smtClean="0">
                <a:solidFill>
                  <a:srgbClr val="FFFF00"/>
                </a:solidFill>
              </a:rPr>
              <a:t>out.println</a:t>
            </a:r>
            <a:r>
              <a:rPr lang="en-US" b="1" i="1" dirty="0">
                <a:solidFill>
                  <a:srgbClr val="FFFF00"/>
                </a:solidFill>
              </a:rPr>
              <a:t>("They're equal");</a:t>
            </a:r>
          </a:p>
          <a:p>
            <a:pPr marL="400050" lvl="1" indent="0">
              <a:buNone/>
            </a:pPr>
            <a:r>
              <a:rPr lang="en-US" b="1" dirty="0">
                <a:solidFill>
                  <a:srgbClr val="FFFF00"/>
                </a:solidFill>
              </a:rPr>
              <a:t>}</a:t>
            </a:r>
          </a:p>
          <a:p>
            <a:pPr marL="400050" lvl="1" indent="0">
              <a:buNone/>
            </a:pPr>
            <a:r>
              <a:rPr lang="en-US" b="1" dirty="0">
                <a:solidFill>
                  <a:srgbClr val="FFFF00"/>
                </a:solidFill>
              </a:rPr>
              <a:t>else {</a:t>
            </a:r>
          </a:p>
          <a:p>
            <a:pPr marL="400050" lvl="1" indent="0">
              <a:buNone/>
            </a:pPr>
            <a:r>
              <a:rPr lang="en-US" b="1" dirty="0" smtClean="0">
                <a:solidFill>
                  <a:srgbClr val="FFFF00"/>
                </a:solidFill>
              </a:rPr>
              <a:t>		</a:t>
            </a:r>
            <a:r>
              <a:rPr lang="en-US" b="1" dirty="0" err="1" smtClean="0">
                <a:solidFill>
                  <a:srgbClr val="FFFF00"/>
                </a:solidFill>
              </a:rPr>
              <a:t>System.</a:t>
            </a:r>
            <a:r>
              <a:rPr lang="en-US" b="1" i="1" dirty="0" err="1" smtClean="0">
                <a:solidFill>
                  <a:srgbClr val="FFFF00"/>
                </a:solidFill>
              </a:rPr>
              <a:t>out.println</a:t>
            </a:r>
            <a:r>
              <a:rPr lang="en-US" b="1" i="1" dirty="0">
                <a:solidFill>
                  <a:srgbClr val="FFFF00"/>
                </a:solidFill>
              </a:rPr>
              <a:t>("Not equal");</a:t>
            </a:r>
          </a:p>
          <a:p>
            <a:pPr marL="400050" lvl="1" indent="0">
              <a:buNone/>
            </a:pPr>
            <a:r>
              <a:rPr lang="en-US" b="1" dirty="0">
                <a:solidFill>
                  <a:srgbClr val="FFFF00"/>
                </a:solidFill>
              </a:rPr>
              <a:t>}</a:t>
            </a:r>
          </a:p>
          <a:p>
            <a:endParaRPr lang="en-US" dirty="0" smtClean="0"/>
          </a:p>
          <a:p>
            <a:r>
              <a:rPr lang="en-US" dirty="0" smtClean="0"/>
              <a:t>When will this be equal?</a:t>
            </a:r>
          </a:p>
        </p:txBody>
      </p:sp>
    </p:spTree>
    <p:extLst>
      <p:ext uri="{BB962C8B-B14F-4D97-AF65-F5344CB8AC3E}">
        <p14:creationId xmlns:p14="http://schemas.microsoft.com/office/powerpoint/2010/main" val="322044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4582"/>
          </a:xfrm>
        </p:spPr>
        <p:txBody>
          <a:bodyPr/>
          <a:lstStyle/>
          <a:p>
            <a:r>
              <a:rPr lang="en-US" dirty="0"/>
              <a:t>Equals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257300"/>
            <a:ext cx="9325953" cy="4991099"/>
          </a:xfrm>
        </p:spPr>
        <p:txBody>
          <a:bodyPr/>
          <a:lstStyle/>
          <a:p>
            <a:r>
              <a:rPr lang="en-US" dirty="0"/>
              <a:t>You can use the </a:t>
            </a:r>
            <a:r>
              <a:rPr lang="en-US" dirty="0" err="1"/>
              <a:t>compareTo</a:t>
            </a:r>
            <a:r>
              <a:rPr lang="en-US" dirty="0"/>
              <a:t> method to determine equality </a:t>
            </a:r>
          </a:p>
          <a:p>
            <a:pPr lvl="1"/>
            <a:r>
              <a:rPr lang="en-US" dirty="0" err="1"/>
              <a:t>compareTo</a:t>
            </a:r>
            <a:r>
              <a:rPr lang="en-US" dirty="0"/>
              <a:t> should return 0 when what you’ve determined to be equality is encountered </a:t>
            </a:r>
          </a:p>
          <a:p>
            <a:pPr lvl="1"/>
            <a:endParaRPr lang="en-US" dirty="0"/>
          </a:p>
          <a:p>
            <a:r>
              <a:rPr lang="en-US" dirty="0"/>
              <a:t>We often write equals as well.</a:t>
            </a:r>
          </a:p>
          <a:p>
            <a:r>
              <a:rPr lang="en-US" dirty="0" smtClean="0"/>
              <a:t>Like </a:t>
            </a:r>
            <a:r>
              <a:rPr lang="en-US" dirty="0" err="1"/>
              <a:t>toString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There’s a built-in equals, but it always compares the actual object</a:t>
            </a:r>
          </a:p>
          <a:p>
            <a:pPr lvl="1"/>
            <a:r>
              <a:rPr lang="en-US" dirty="0" smtClean="0"/>
              <a:t>In other words, if they’re not literally the same object, they won’t be considered equal.</a:t>
            </a:r>
          </a:p>
          <a:p>
            <a:pPr lvl="1"/>
            <a:r>
              <a:rPr lang="en-US" dirty="0" smtClean="0"/>
              <a:t>We can override the built-in equals.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36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" y="30480"/>
            <a:ext cx="9944100" cy="677418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public class Student2 implements Comparable&lt;Student2&gt;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String </a:t>
            </a:r>
            <a:r>
              <a:rPr lang="en-US" dirty="0" err="1">
                <a:solidFill>
                  <a:srgbClr val="FFFF00"/>
                </a:solidFill>
              </a:rPr>
              <a:t>f,l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g1, g2, </a:t>
            </a:r>
            <a:r>
              <a:rPr lang="en-US" dirty="0" smtClean="0">
                <a:solidFill>
                  <a:srgbClr val="FFFF00"/>
                </a:solidFill>
              </a:rPr>
              <a:t>g3, total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public Student2(String f1, String l1,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g11,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g21,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g31)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f = f1;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l = l1;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g1 = g11;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g2 = g21;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g3 = g31;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total = </a:t>
            </a:r>
            <a:r>
              <a:rPr lang="en-US" dirty="0" err="1">
                <a:solidFill>
                  <a:srgbClr val="FFFF00"/>
                </a:solidFill>
              </a:rPr>
              <a:t>getTotal</a:t>
            </a:r>
            <a:r>
              <a:rPr lang="en-US" dirty="0">
                <a:solidFill>
                  <a:srgbClr val="FFFF00"/>
                </a:solidFill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</a:rPr>
              <a:t>	public </a:t>
            </a:r>
            <a:r>
              <a:rPr lang="en-US" b="1" dirty="0" err="1">
                <a:solidFill>
                  <a:srgbClr val="FFC000"/>
                </a:solidFill>
              </a:rPr>
              <a:t>boolean</a:t>
            </a:r>
            <a:r>
              <a:rPr lang="en-US" b="1" dirty="0">
                <a:solidFill>
                  <a:srgbClr val="FFC000"/>
                </a:solidFill>
              </a:rPr>
              <a:t> equals(Student2 s2)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</a:rPr>
              <a:t>		return(</a:t>
            </a:r>
            <a:r>
              <a:rPr lang="en-US" b="1" dirty="0" err="1">
                <a:solidFill>
                  <a:srgbClr val="FFC000"/>
                </a:solidFill>
              </a:rPr>
              <a:t>f.equals</a:t>
            </a:r>
            <a:r>
              <a:rPr lang="en-US" b="1" dirty="0">
                <a:solidFill>
                  <a:srgbClr val="FFC000"/>
                </a:solidFill>
              </a:rPr>
              <a:t>(s2.f)&amp;&amp;</a:t>
            </a:r>
            <a:r>
              <a:rPr lang="en-US" b="1" dirty="0" err="1">
                <a:solidFill>
                  <a:srgbClr val="FFC000"/>
                </a:solidFill>
              </a:rPr>
              <a:t>l.equals</a:t>
            </a:r>
            <a:r>
              <a:rPr lang="en-US" b="1" dirty="0">
                <a:solidFill>
                  <a:srgbClr val="FFC000"/>
                </a:solidFill>
              </a:rPr>
              <a:t>(s2.l) </a:t>
            </a:r>
            <a:r>
              <a:rPr lang="en-US" b="1" dirty="0" smtClean="0">
                <a:solidFill>
                  <a:srgbClr val="FFC000"/>
                </a:solidFill>
              </a:rPr>
              <a:t>&amp;&amp;g1</a:t>
            </a:r>
            <a:r>
              <a:rPr lang="en-US" b="1" dirty="0">
                <a:solidFill>
                  <a:srgbClr val="FFC000"/>
                </a:solidFill>
              </a:rPr>
              <a:t>==s2.g1 &amp;&amp; g2==s2.g2 &amp;&amp; g3==s2.g3);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C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public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compareTo</a:t>
            </a:r>
            <a:r>
              <a:rPr lang="en-US" dirty="0">
                <a:solidFill>
                  <a:srgbClr val="FFFF00"/>
                </a:solidFill>
              </a:rPr>
              <a:t>(Student2 s2)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System.out.println</a:t>
            </a:r>
            <a:r>
              <a:rPr lang="en-US" dirty="0">
                <a:solidFill>
                  <a:srgbClr val="FFFF00"/>
                </a:solidFill>
              </a:rPr>
              <a:t>(total + " " + s2.getTotal());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return(</a:t>
            </a:r>
            <a:r>
              <a:rPr lang="en-US" dirty="0" err="1">
                <a:solidFill>
                  <a:srgbClr val="FFFF00"/>
                </a:solidFill>
              </a:rPr>
              <a:t>l.compareTo</a:t>
            </a:r>
            <a:r>
              <a:rPr lang="en-US" dirty="0">
                <a:solidFill>
                  <a:srgbClr val="FFFF00"/>
                </a:solidFill>
              </a:rPr>
              <a:t>(s2.l));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}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private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getTotal</a:t>
            </a:r>
            <a:r>
              <a:rPr lang="en-US" dirty="0">
                <a:solidFill>
                  <a:srgbClr val="FFFF00"/>
                </a:solidFill>
              </a:rPr>
              <a:t>()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t = g1 + g2 + g3;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return(t);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public String </a:t>
            </a:r>
            <a:r>
              <a:rPr lang="en-US" dirty="0" err="1">
                <a:solidFill>
                  <a:srgbClr val="FFFF00"/>
                </a:solidFill>
              </a:rPr>
              <a:t>toString</a:t>
            </a:r>
            <a:r>
              <a:rPr lang="en-US" dirty="0">
                <a:solidFill>
                  <a:srgbClr val="FFFF00"/>
                </a:solidFill>
              </a:rPr>
              <a:t>()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String s = "";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s += l + " "+f+": "+total;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return(s);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FF00"/>
                </a:solidFill>
              </a:rPr>
              <a:t>}	}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82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68580"/>
            <a:ext cx="9966960" cy="665226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public static void main(String[] </a:t>
            </a:r>
            <a:r>
              <a:rPr lang="en-US" dirty="0" err="1">
                <a:solidFill>
                  <a:srgbClr val="FFFF00"/>
                </a:solidFill>
              </a:rPr>
              <a:t>args</a:t>
            </a:r>
            <a:r>
              <a:rPr lang="en-US" dirty="0">
                <a:solidFill>
                  <a:srgbClr val="FFFF00"/>
                </a:solidFill>
              </a:rPr>
              <a:t>) </a:t>
            </a:r>
            <a:r>
              <a:rPr lang="en-US" dirty="0" smtClean="0">
                <a:solidFill>
                  <a:srgbClr val="FFFF00"/>
                </a:solidFill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FF00"/>
                </a:solidFill>
              </a:rPr>
              <a:t>Student2 </a:t>
            </a:r>
            <a:r>
              <a:rPr lang="en-US" dirty="0">
                <a:solidFill>
                  <a:srgbClr val="FFFF00"/>
                </a:solidFill>
              </a:rPr>
              <a:t>s = new Student2("Harry","Jones",20,20,20);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Student2 </a:t>
            </a:r>
            <a:r>
              <a:rPr lang="en-US" dirty="0" err="1">
                <a:solidFill>
                  <a:srgbClr val="FFFF00"/>
                </a:solidFill>
              </a:rPr>
              <a:t>sa</a:t>
            </a:r>
            <a:r>
              <a:rPr lang="en-US" dirty="0">
                <a:solidFill>
                  <a:srgbClr val="FFFF00"/>
                </a:solidFill>
              </a:rPr>
              <a:t> = new Student2("Harry","Jones",20,20,20);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if (s == </a:t>
            </a:r>
            <a:r>
              <a:rPr lang="en-US" dirty="0" err="1">
                <a:solidFill>
                  <a:srgbClr val="FFFF00"/>
                </a:solidFill>
              </a:rPr>
              <a:t>sa</a:t>
            </a:r>
            <a:r>
              <a:rPr lang="en-US" dirty="0">
                <a:solidFill>
                  <a:srgbClr val="FFFF00"/>
                </a:solidFill>
              </a:rPr>
              <a:t>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dirty="0" err="1" smtClean="0">
                <a:solidFill>
                  <a:srgbClr val="FFFF00"/>
                </a:solidFill>
              </a:rPr>
              <a:t>System.</a:t>
            </a:r>
            <a:r>
              <a:rPr lang="en-US" i="1" dirty="0" err="1" smtClean="0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("They're equal");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else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dirty="0" err="1" smtClean="0">
                <a:solidFill>
                  <a:srgbClr val="FFFF00"/>
                </a:solidFill>
              </a:rPr>
              <a:t>System.</a:t>
            </a:r>
            <a:r>
              <a:rPr lang="en-US" i="1" dirty="0" err="1" smtClean="0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("Not equal");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FF00"/>
                </a:solidFill>
              </a:rPr>
              <a:t>if 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dirty="0" err="1">
                <a:solidFill>
                  <a:srgbClr val="FFFF00"/>
                </a:solidFill>
              </a:rPr>
              <a:t>s.equals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dirty="0" err="1">
                <a:solidFill>
                  <a:srgbClr val="FFFF00"/>
                </a:solidFill>
              </a:rPr>
              <a:t>sa</a:t>
            </a:r>
            <a:r>
              <a:rPr lang="en-US" dirty="0">
                <a:solidFill>
                  <a:srgbClr val="FFFF00"/>
                </a:solidFill>
              </a:rPr>
              <a:t>))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dirty="0" err="1" smtClean="0">
                <a:solidFill>
                  <a:srgbClr val="FFFF00"/>
                </a:solidFill>
              </a:rPr>
              <a:t>System.</a:t>
            </a:r>
            <a:r>
              <a:rPr lang="en-US" i="1" dirty="0" err="1" smtClean="0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("they're equal");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else </a:t>
            </a:r>
            <a:r>
              <a:rPr lang="en-US" dirty="0" smtClean="0">
                <a:solidFill>
                  <a:srgbClr val="FFFF00"/>
                </a:solidFill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 smtClean="0">
                <a:solidFill>
                  <a:srgbClr val="FFFF00"/>
                </a:solidFill>
              </a:rPr>
              <a:t>System.</a:t>
            </a:r>
            <a:r>
              <a:rPr lang="en-US" i="1" dirty="0" err="1" smtClean="0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("nope</a:t>
            </a:r>
            <a:r>
              <a:rPr lang="en-US" i="1" dirty="0" smtClean="0">
                <a:solidFill>
                  <a:srgbClr val="FFFF00"/>
                </a:solidFill>
              </a:rPr>
              <a:t>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i="1" dirty="0" smtClean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i="1" dirty="0" smtClean="0">
              <a:solidFill>
                <a:srgbClr val="FFFF00"/>
              </a:solidFill>
            </a:endParaRPr>
          </a:p>
          <a:p>
            <a:r>
              <a:rPr lang="en-US" dirty="0"/>
              <a:t>Not equal</a:t>
            </a:r>
          </a:p>
          <a:p>
            <a:r>
              <a:rPr lang="en-US" dirty="0" smtClean="0"/>
              <a:t>they're </a:t>
            </a:r>
            <a:r>
              <a:rPr lang="en-US" dirty="0"/>
              <a:t>equal</a:t>
            </a:r>
            <a:endParaRPr lang="en-US" i="1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16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a general rule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general, it is considered good coding practice to make equals and </a:t>
            </a:r>
            <a:r>
              <a:rPr lang="en-US" dirty="0" err="1" smtClean="0"/>
              <a:t>compareTo</a:t>
            </a:r>
            <a:r>
              <a:rPr lang="en-US" dirty="0" smtClean="0"/>
              <a:t> compare equally.  </a:t>
            </a:r>
          </a:p>
          <a:p>
            <a:pPr lvl="1"/>
            <a:r>
              <a:rPr lang="en-US" dirty="0" smtClean="0"/>
              <a:t>It just makes sense…</a:t>
            </a:r>
          </a:p>
          <a:p>
            <a:pPr lvl="1"/>
            <a:r>
              <a:rPr lang="en-US" dirty="0" smtClean="0"/>
              <a:t>People expect it…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So the </a:t>
            </a:r>
            <a:r>
              <a:rPr lang="en-US" dirty="0" err="1" smtClean="0"/>
              <a:t>compareTo</a:t>
            </a:r>
            <a:r>
              <a:rPr lang="en-US" dirty="0" smtClean="0"/>
              <a:t> function should’ve been: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8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871" y="86958"/>
            <a:ext cx="9404723" cy="896022"/>
          </a:xfrm>
        </p:spPr>
        <p:txBody>
          <a:bodyPr/>
          <a:lstStyle/>
          <a:p>
            <a:r>
              <a:rPr lang="en-US" dirty="0" err="1" smtClean="0"/>
              <a:t>compareTo</a:t>
            </a:r>
            <a:r>
              <a:rPr lang="en-US" dirty="0" smtClean="0"/>
              <a:t> and equals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1" y="982980"/>
            <a:ext cx="5935980" cy="587502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public </a:t>
            </a:r>
            <a:r>
              <a:rPr lang="en-US" dirty="0" err="1">
                <a:solidFill>
                  <a:srgbClr val="FFFF00"/>
                </a:solidFill>
              </a:rPr>
              <a:t>int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compareTo</a:t>
            </a:r>
            <a:r>
              <a:rPr lang="en-US" dirty="0">
                <a:solidFill>
                  <a:srgbClr val="FFFF00"/>
                </a:solidFill>
              </a:rPr>
              <a:t>(Student2 s2) {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if (total &gt; s2.getTotal())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return 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else if (total &lt; s2.getTotal())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return -1;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else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if (</a:t>
            </a:r>
            <a:r>
              <a:rPr lang="en-US" dirty="0" err="1">
                <a:solidFill>
                  <a:srgbClr val="FFFF00"/>
                </a:solidFill>
              </a:rPr>
              <a:t>l.compareTo</a:t>
            </a:r>
            <a:r>
              <a:rPr lang="en-US" dirty="0">
                <a:solidFill>
                  <a:srgbClr val="FFFF00"/>
                </a:solidFill>
              </a:rPr>
              <a:t>(s2.l) != 0)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	return </a:t>
            </a:r>
            <a:r>
              <a:rPr lang="en-US" dirty="0" err="1">
                <a:solidFill>
                  <a:srgbClr val="FFFF00"/>
                </a:solidFill>
              </a:rPr>
              <a:t>l.compareTo</a:t>
            </a:r>
            <a:r>
              <a:rPr lang="en-US" dirty="0">
                <a:solidFill>
                  <a:srgbClr val="FFFF00"/>
                </a:solidFill>
              </a:rPr>
              <a:t>(s2.l);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else if (</a:t>
            </a:r>
            <a:r>
              <a:rPr lang="en-US" dirty="0" err="1">
                <a:solidFill>
                  <a:srgbClr val="FFFF00"/>
                </a:solidFill>
              </a:rPr>
              <a:t>f.compareTo</a:t>
            </a:r>
            <a:r>
              <a:rPr lang="en-US" dirty="0">
                <a:solidFill>
                  <a:srgbClr val="FFFF00"/>
                </a:solidFill>
              </a:rPr>
              <a:t>(s2.f) != 0){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	return </a:t>
            </a:r>
            <a:r>
              <a:rPr lang="en-US" dirty="0" err="1">
                <a:solidFill>
                  <a:srgbClr val="FFFF00"/>
                </a:solidFill>
              </a:rPr>
              <a:t>f.compareTo</a:t>
            </a:r>
            <a:r>
              <a:rPr lang="en-US" dirty="0">
                <a:solidFill>
                  <a:srgbClr val="FFFF00"/>
                </a:solidFill>
              </a:rPr>
              <a:t>(s2.f);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else if (g1&gt;s2.g1) { return 1;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else if (g1 &lt; s2.g1) {return -1;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else if (g2&gt;s2.g2) { return 1;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else if (g2 &lt; s2.g2) {return -1; }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else if (g3&gt;s2.g3) { return 1;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else if (g3 &lt; s2.g3) {return -1;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else { return 0;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753100" y="906780"/>
            <a:ext cx="6438899" cy="5875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C000"/>
                </a:solidFill>
                <a:latin typeface="Calibri" panose="020F0502020204030204" pitchFamily="34" charset="0"/>
              </a:rPr>
              <a:t>public </a:t>
            </a:r>
            <a:r>
              <a:rPr lang="en-US" dirty="0" err="1">
                <a:solidFill>
                  <a:srgbClr val="FFC000"/>
                </a:solidFill>
                <a:latin typeface="Calibri" panose="020F0502020204030204" pitchFamily="34" charset="0"/>
              </a:rPr>
              <a:t>boolean</a:t>
            </a:r>
            <a:r>
              <a:rPr lang="en-US" dirty="0">
                <a:solidFill>
                  <a:srgbClr val="FFC000"/>
                </a:solidFill>
                <a:latin typeface="Calibri" panose="020F0502020204030204" pitchFamily="34" charset="0"/>
              </a:rPr>
              <a:t> equals(Student2 s2)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C000"/>
                </a:solidFill>
                <a:latin typeface="Calibri" panose="020F0502020204030204" pitchFamily="34" charset="0"/>
              </a:rPr>
              <a:t>       return (</a:t>
            </a:r>
            <a:r>
              <a:rPr lang="en-US" dirty="0" err="1">
                <a:solidFill>
                  <a:srgbClr val="FFC000"/>
                </a:solidFill>
                <a:latin typeface="Calibri" panose="020F0502020204030204" pitchFamily="34" charset="0"/>
              </a:rPr>
              <a:t>f.equals</a:t>
            </a:r>
            <a:r>
              <a:rPr lang="en-US" dirty="0">
                <a:solidFill>
                  <a:srgbClr val="FFC000"/>
                </a:solidFill>
                <a:latin typeface="Calibri" panose="020F0502020204030204" pitchFamily="34" charset="0"/>
              </a:rPr>
              <a:t>(s2.f)&amp;&amp;</a:t>
            </a:r>
            <a:r>
              <a:rPr lang="en-US" dirty="0" err="1">
                <a:solidFill>
                  <a:srgbClr val="FFC000"/>
                </a:solidFill>
                <a:latin typeface="Calibri" panose="020F0502020204030204" pitchFamily="34" charset="0"/>
              </a:rPr>
              <a:t>l.equals</a:t>
            </a:r>
            <a:r>
              <a:rPr lang="en-US" dirty="0">
                <a:solidFill>
                  <a:srgbClr val="FFC000"/>
                </a:solidFill>
                <a:latin typeface="Calibri" panose="020F0502020204030204" pitchFamily="34" charset="0"/>
              </a:rPr>
              <a:t>(s2.l) </a:t>
            </a:r>
            <a:r>
              <a:rPr lang="en-US" dirty="0" smtClean="0">
                <a:solidFill>
                  <a:srgbClr val="FFC000"/>
                </a:solidFill>
                <a:latin typeface="Calibri" panose="020F0502020204030204" pitchFamily="34" charset="0"/>
              </a:rPr>
              <a:t>&amp;&amp;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C000"/>
                </a:solidFill>
                <a:latin typeface="Calibri" panose="020F0502020204030204" pitchFamily="34" charset="0"/>
              </a:rPr>
              <a:t> </a:t>
            </a:r>
            <a:r>
              <a:rPr lang="en-US" dirty="0" smtClean="0">
                <a:solidFill>
                  <a:srgbClr val="FFC000"/>
                </a:solidFill>
                <a:latin typeface="Calibri" panose="020F0502020204030204" pitchFamily="34" charset="0"/>
              </a:rPr>
              <a:t>                   g1</a:t>
            </a:r>
            <a:r>
              <a:rPr lang="en-US" dirty="0">
                <a:solidFill>
                  <a:srgbClr val="FFC000"/>
                </a:solidFill>
                <a:latin typeface="Calibri" panose="020F0502020204030204" pitchFamily="34" charset="0"/>
              </a:rPr>
              <a:t>==s2.g1 &amp;&amp; g2==s2.g2 &amp;&amp; g3==s2.g3);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C000"/>
                </a:solidFill>
                <a:latin typeface="Calibri" panose="020F0502020204030204" pitchFamily="34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220130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558776"/>
            <a:ext cx="9403742" cy="4689623"/>
          </a:xfrm>
        </p:spPr>
        <p:txBody>
          <a:bodyPr/>
          <a:lstStyle/>
          <a:p>
            <a:r>
              <a:rPr lang="en-US" dirty="0"/>
              <a:t>The Map interface maps unique keys to values. A key is an object that you use to retrieve a value at a later date.</a:t>
            </a:r>
          </a:p>
          <a:p>
            <a:r>
              <a:rPr lang="en-US" dirty="0"/>
              <a:t>Given a key and a value, you can store the value in a Map object. After the value is stored, you can retrieve it by using its key.</a:t>
            </a:r>
          </a:p>
          <a:p>
            <a:r>
              <a:rPr lang="en-US" dirty="0" smtClean="0"/>
              <a:t>Examples: </a:t>
            </a:r>
          </a:p>
          <a:p>
            <a:pPr lvl="1"/>
            <a:r>
              <a:rPr lang="en-US" dirty="0" smtClean="0"/>
              <a:t>web page </a:t>
            </a:r>
            <a:r>
              <a:rPr lang="en-US" dirty="0" err="1" smtClean="0"/>
              <a:t>url</a:t>
            </a:r>
            <a:r>
              <a:rPr lang="en-US" dirty="0" smtClean="0"/>
              <a:t> (key) -&gt; web page content (value)</a:t>
            </a:r>
          </a:p>
          <a:p>
            <a:pPr lvl="1"/>
            <a:r>
              <a:rPr lang="en-US" dirty="0" smtClean="0"/>
              <a:t>Word (key) -&gt; count of word in document (value)</a:t>
            </a:r>
          </a:p>
          <a:p>
            <a:pPr lvl="1"/>
            <a:r>
              <a:rPr lang="en-US" dirty="0" smtClean="0"/>
              <a:t>Word(key)-&gt; List of words that follow that word (value)</a:t>
            </a:r>
          </a:p>
          <a:p>
            <a:pPr lvl="1"/>
            <a:r>
              <a:rPr lang="en-US" dirty="0" smtClean="0"/>
              <a:t>Student name (key) -&gt; class schedule (value)</a:t>
            </a:r>
          </a:p>
          <a:p>
            <a:pPr lvl="1"/>
            <a:r>
              <a:rPr lang="en-US" dirty="0" err="1" smtClean="0"/>
              <a:t>ClassID</a:t>
            </a:r>
            <a:r>
              <a:rPr lang="en-US" dirty="0" smtClean="0"/>
              <a:t>(key)-&gt;roster(list) of students (value)</a:t>
            </a:r>
          </a:p>
        </p:txBody>
      </p:sp>
    </p:spTree>
    <p:extLst>
      <p:ext uri="{BB962C8B-B14F-4D97-AF65-F5344CB8AC3E}">
        <p14:creationId xmlns:p14="http://schemas.microsoft.com/office/powerpoint/2010/main" val="322972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-76200"/>
            <a:ext cx="10953750" cy="4762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>
                <a:latin typeface="Courier New" charset="0"/>
                <a:ea typeface="+mj-ea"/>
              </a:rPr>
              <a:t>Map</a:t>
            </a:r>
            <a:r>
              <a:rPr lang="en-US" dirty="0">
                <a:ea typeface="+mj-ea"/>
              </a:rPr>
              <a:t> </a:t>
            </a:r>
            <a:r>
              <a:rPr lang="en-US" dirty="0" smtClean="0">
                <a:ea typeface="+mj-ea"/>
              </a:rPr>
              <a:t>Methods</a:t>
            </a:r>
            <a:endParaRPr lang="en-US" dirty="0">
              <a:ea typeface="+mj-ea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141149" y="589144"/>
            <a:ext cx="11212651" cy="6135506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en-US" sz="1100" dirty="0"/>
              <a:t>Maps keys to values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en-US" sz="1100" dirty="0"/>
              <a:t>No duplicate keys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buFont typeface="Wingdings" charset="2"/>
              <a:buChar char="Ø"/>
              <a:defRPr/>
            </a:pPr>
            <a:r>
              <a:rPr lang="en-US" sz="1100" dirty="0">
                <a:ea typeface="ＭＳ Ｐゴシック" charset="-128"/>
              </a:rPr>
              <a:t>Each key maps to </a:t>
            </a:r>
            <a:r>
              <a:rPr lang="en-US" sz="1100" dirty="0" smtClean="0">
                <a:ea typeface="ＭＳ Ｐゴシック" charset="-128"/>
              </a:rPr>
              <a:t>a value</a:t>
            </a:r>
          </a:p>
          <a:p>
            <a:pPr marL="0" indent="0">
              <a:buNone/>
              <a:defRPr/>
            </a:pPr>
            <a:r>
              <a:rPr lang="en-US" sz="1100" b="1" dirty="0" smtClean="0">
                <a:ea typeface="ＭＳ Ｐゴシック" charset="-128"/>
              </a:rPr>
              <a:t>Methods:</a:t>
            </a:r>
            <a:endParaRPr lang="en-US" sz="1100" b="1" dirty="0">
              <a:ea typeface="ＭＳ Ｐゴシック" charset="-128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defRPr/>
            </a:pPr>
            <a:r>
              <a:rPr lang="en-US" sz="1400" b="1" dirty="0">
                <a:solidFill>
                  <a:srgbClr val="FFFF00"/>
                </a:solidFill>
              </a:rPr>
              <a:t>void clear( </a:t>
            </a:r>
            <a:r>
              <a:rPr lang="en-US" sz="1400" b="1" dirty="0" smtClean="0">
                <a:solidFill>
                  <a:srgbClr val="FFFF00"/>
                </a:solidFill>
              </a:rPr>
              <a:t>)</a:t>
            </a:r>
            <a:r>
              <a:rPr lang="en-US" sz="1400" dirty="0">
                <a:solidFill>
                  <a:srgbClr val="FFFF00"/>
                </a:solidFill>
              </a:rPr>
              <a:t> </a:t>
            </a:r>
            <a:r>
              <a:rPr lang="en-US" sz="1400" dirty="0" smtClean="0">
                <a:solidFill>
                  <a:srgbClr val="FFFF00"/>
                </a:solidFill>
              </a:rPr>
              <a:t>- </a:t>
            </a:r>
            <a:r>
              <a:rPr lang="en-US" sz="1400" dirty="0" smtClean="0"/>
              <a:t>Removes </a:t>
            </a:r>
            <a:r>
              <a:rPr lang="en-US" sz="1400" dirty="0"/>
              <a:t>all key/value pairs from the </a:t>
            </a:r>
            <a:r>
              <a:rPr lang="en-US" sz="1400" dirty="0" smtClean="0"/>
              <a:t>map.</a:t>
            </a:r>
          </a:p>
          <a:p>
            <a:pPr>
              <a:lnSpc>
                <a:spcPct val="120000"/>
              </a:lnSpc>
              <a:spcBef>
                <a:spcPts val="400"/>
              </a:spcBef>
              <a:defRPr/>
            </a:pPr>
            <a:r>
              <a:rPr lang="en-US" sz="1400" b="1" dirty="0" err="1">
                <a:solidFill>
                  <a:srgbClr val="FFFF00"/>
                </a:solidFill>
              </a:rPr>
              <a:t>boolean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containsKey</a:t>
            </a:r>
            <a:r>
              <a:rPr lang="en-US" sz="1400" b="1" dirty="0">
                <a:solidFill>
                  <a:srgbClr val="FFFF00"/>
                </a:solidFill>
              </a:rPr>
              <a:t>(Object </a:t>
            </a:r>
            <a:r>
              <a:rPr lang="en-US" sz="1400" b="1" dirty="0" smtClean="0">
                <a:solidFill>
                  <a:srgbClr val="FFFF00"/>
                </a:solidFill>
              </a:rPr>
              <a:t>k)</a:t>
            </a:r>
            <a:r>
              <a:rPr lang="en-US" sz="1400" dirty="0"/>
              <a:t> </a:t>
            </a:r>
            <a:r>
              <a:rPr lang="en-US" sz="1400" dirty="0" smtClean="0"/>
              <a:t>- Returns </a:t>
            </a:r>
            <a:r>
              <a:rPr lang="en-US" sz="1400" dirty="0"/>
              <a:t>true if the invoking map contains k as a key. Otherwise, returns false</a:t>
            </a:r>
            <a:r>
              <a:rPr lang="en-US" sz="1400" dirty="0" smtClean="0"/>
              <a:t>.</a:t>
            </a:r>
          </a:p>
          <a:p>
            <a:pPr>
              <a:lnSpc>
                <a:spcPct val="120000"/>
              </a:lnSpc>
              <a:spcBef>
                <a:spcPts val="400"/>
              </a:spcBef>
              <a:defRPr/>
            </a:pPr>
            <a:r>
              <a:rPr lang="en-US" sz="1400" b="1" dirty="0" err="1">
                <a:solidFill>
                  <a:srgbClr val="FFFF00"/>
                </a:solidFill>
              </a:rPr>
              <a:t>boolean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containsValue</a:t>
            </a:r>
            <a:r>
              <a:rPr lang="en-US" sz="1400" b="1" dirty="0">
                <a:solidFill>
                  <a:srgbClr val="FFFF00"/>
                </a:solidFill>
              </a:rPr>
              <a:t>(Object v</a:t>
            </a:r>
            <a:r>
              <a:rPr lang="en-US" sz="1400" b="1" dirty="0" smtClean="0">
                <a:solidFill>
                  <a:srgbClr val="FFFF00"/>
                </a:solidFill>
              </a:rPr>
              <a:t>) </a:t>
            </a:r>
            <a:r>
              <a:rPr lang="en-US" sz="1400" dirty="0" smtClean="0"/>
              <a:t>-  Returns </a:t>
            </a:r>
            <a:r>
              <a:rPr lang="en-US" sz="1400" dirty="0"/>
              <a:t>true if the map contains v as a value. Otherwise, returns false</a:t>
            </a:r>
            <a:r>
              <a:rPr lang="en-US" sz="1400" dirty="0" smtClean="0"/>
              <a:t>.</a:t>
            </a:r>
          </a:p>
          <a:p>
            <a:pPr>
              <a:lnSpc>
                <a:spcPct val="120000"/>
              </a:lnSpc>
              <a:spcBef>
                <a:spcPts val="400"/>
              </a:spcBef>
              <a:defRPr/>
            </a:pPr>
            <a:r>
              <a:rPr lang="en-US" sz="1400" b="1" dirty="0">
                <a:solidFill>
                  <a:srgbClr val="FFFF00"/>
                </a:solidFill>
              </a:rPr>
              <a:t>Set </a:t>
            </a:r>
            <a:r>
              <a:rPr lang="en-US" sz="1400" b="1" dirty="0" err="1">
                <a:solidFill>
                  <a:srgbClr val="FFFF00"/>
                </a:solidFill>
              </a:rPr>
              <a:t>entrySet</a:t>
            </a:r>
            <a:r>
              <a:rPr lang="en-US" sz="1400" b="1" dirty="0">
                <a:solidFill>
                  <a:srgbClr val="FFFF00"/>
                </a:solidFill>
              </a:rPr>
              <a:t>( </a:t>
            </a:r>
            <a:r>
              <a:rPr lang="en-US" sz="1400" b="1" dirty="0" smtClean="0">
                <a:solidFill>
                  <a:srgbClr val="FFFF00"/>
                </a:solidFill>
              </a:rPr>
              <a:t>)</a:t>
            </a:r>
            <a:r>
              <a:rPr lang="en-US" sz="1400" dirty="0"/>
              <a:t> </a:t>
            </a:r>
            <a:r>
              <a:rPr lang="en-US" sz="1400" dirty="0" smtClean="0"/>
              <a:t>- Returns </a:t>
            </a:r>
            <a:r>
              <a:rPr lang="en-US" sz="1400" dirty="0"/>
              <a:t>a Set that contains the entries in the map. </a:t>
            </a:r>
            <a:r>
              <a:rPr lang="en-US" sz="1400" dirty="0" smtClean="0"/>
              <a:t> In essence, this is turning the Map into a set (with each key-value pair as an object)</a:t>
            </a:r>
          </a:p>
          <a:p>
            <a:pPr>
              <a:lnSpc>
                <a:spcPct val="120000"/>
              </a:lnSpc>
              <a:spcBef>
                <a:spcPts val="400"/>
              </a:spcBef>
              <a:defRPr/>
            </a:pPr>
            <a:r>
              <a:rPr lang="en-US" sz="1400" b="1" dirty="0" smtClean="0">
                <a:solidFill>
                  <a:srgbClr val="FFFF00"/>
                </a:solidFill>
              </a:rPr>
              <a:t>Object </a:t>
            </a:r>
            <a:r>
              <a:rPr lang="en-US" sz="1400" b="1" dirty="0">
                <a:solidFill>
                  <a:srgbClr val="FFFF00"/>
                </a:solidFill>
              </a:rPr>
              <a:t>get(Object k</a:t>
            </a:r>
            <a:r>
              <a:rPr lang="en-US" sz="1400" b="1" dirty="0" smtClean="0">
                <a:solidFill>
                  <a:srgbClr val="FFFF00"/>
                </a:solidFill>
              </a:rPr>
              <a:t>)</a:t>
            </a:r>
            <a:r>
              <a:rPr lang="en-US" sz="1400" dirty="0" smtClean="0"/>
              <a:t> - Returns </a:t>
            </a:r>
            <a:r>
              <a:rPr lang="en-US" sz="1400" dirty="0"/>
              <a:t>the value associated with the key k. </a:t>
            </a:r>
            <a:endParaRPr lang="en-US" sz="1400" dirty="0" smtClean="0"/>
          </a:p>
          <a:p>
            <a:pPr>
              <a:lnSpc>
                <a:spcPct val="120000"/>
              </a:lnSpc>
              <a:spcBef>
                <a:spcPts val="400"/>
              </a:spcBef>
              <a:defRPr/>
            </a:pPr>
            <a:r>
              <a:rPr lang="en-US" sz="1400" b="1" dirty="0" err="1" smtClean="0">
                <a:solidFill>
                  <a:srgbClr val="FFFF00"/>
                </a:solidFill>
              </a:rPr>
              <a:t>boolean</a:t>
            </a:r>
            <a:r>
              <a:rPr lang="en-US" sz="1400" b="1" dirty="0" smtClean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isEmpty</a:t>
            </a:r>
            <a:r>
              <a:rPr lang="en-US" sz="1400" b="1" dirty="0">
                <a:solidFill>
                  <a:srgbClr val="FFFF00"/>
                </a:solidFill>
              </a:rPr>
              <a:t>( </a:t>
            </a:r>
            <a:r>
              <a:rPr lang="en-US" sz="1400" b="1" dirty="0" smtClean="0">
                <a:solidFill>
                  <a:srgbClr val="FFFF00"/>
                </a:solidFill>
              </a:rPr>
              <a:t>)</a:t>
            </a:r>
            <a:r>
              <a:rPr lang="en-US" sz="1400" dirty="0" smtClean="0"/>
              <a:t> - Returns </a:t>
            </a:r>
            <a:r>
              <a:rPr lang="en-US" sz="1400" dirty="0"/>
              <a:t>true if the invoking map is empty. Otherwise, returns false</a:t>
            </a:r>
            <a:r>
              <a:rPr lang="en-US" sz="1400" dirty="0" smtClean="0"/>
              <a:t>.</a:t>
            </a:r>
          </a:p>
          <a:p>
            <a:pPr>
              <a:lnSpc>
                <a:spcPct val="120000"/>
              </a:lnSpc>
              <a:spcBef>
                <a:spcPts val="400"/>
              </a:spcBef>
              <a:defRPr/>
            </a:pPr>
            <a:r>
              <a:rPr lang="en-US" sz="1400" b="1" dirty="0">
                <a:solidFill>
                  <a:srgbClr val="FFFF00"/>
                </a:solidFill>
              </a:rPr>
              <a:t>Set </a:t>
            </a:r>
            <a:r>
              <a:rPr lang="en-US" sz="1400" b="1" dirty="0" err="1">
                <a:solidFill>
                  <a:srgbClr val="FFFF00"/>
                </a:solidFill>
              </a:rPr>
              <a:t>keySet</a:t>
            </a:r>
            <a:r>
              <a:rPr lang="en-US" sz="1400" b="1" dirty="0">
                <a:solidFill>
                  <a:srgbClr val="FFFF00"/>
                </a:solidFill>
              </a:rPr>
              <a:t>( </a:t>
            </a:r>
            <a:r>
              <a:rPr lang="en-US" sz="1400" b="1" dirty="0" smtClean="0">
                <a:solidFill>
                  <a:srgbClr val="FFFF00"/>
                </a:solidFill>
              </a:rPr>
              <a:t>)</a:t>
            </a:r>
            <a:r>
              <a:rPr lang="en-US" sz="1400" dirty="0"/>
              <a:t> </a:t>
            </a:r>
            <a:r>
              <a:rPr lang="en-US" sz="1400" dirty="0" smtClean="0"/>
              <a:t>-  Returns </a:t>
            </a:r>
            <a:r>
              <a:rPr lang="en-US" sz="1400" dirty="0"/>
              <a:t>a Set that contains the keys </a:t>
            </a:r>
            <a:r>
              <a:rPr lang="en-US" sz="1400" dirty="0" smtClean="0"/>
              <a:t>from the map</a:t>
            </a:r>
          </a:p>
          <a:p>
            <a:pPr>
              <a:lnSpc>
                <a:spcPct val="120000"/>
              </a:lnSpc>
              <a:spcBef>
                <a:spcPts val="400"/>
              </a:spcBef>
              <a:defRPr/>
            </a:pPr>
            <a:r>
              <a:rPr lang="en-US" sz="1400" b="1" dirty="0">
                <a:solidFill>
                  <a:srgbClr val="FFFF00"/>
                </a:solidFill>
              </a:rPr>
              <a:t>Object put(Object k, Object v</a:t>
            </a:r>
            <a:r>
              <a:rPr lang="en-US" sz="1400" b="1" dirty="0" smtClean="0">
                <a:solidFill>
                  <a:srgbClr val="FFFF00"/>
                </a:solidFill>
              </a:rPr>
              <a:t>)</a:t>
            </a:r>
            <a:r>
              <a:rPr lang="en-US" sz="1400" dirty="0"/>
              <a:t> </a:t>
            </a:r>
            <a:r>
              <a:rPr lang="en-US" sz="1400" dirty="0" smtClean="0"/>
              <a:t>-  Puts </a:t>
            </a:r>
            <a:r>
              <a:rPr lang="en-US" sz="1400" dirty="0"/>
              <a:t>an entry in the </a:t>
            </a:r>
            <a:r>
              <a:rPr lang="en-US" sz="1400" dirty="0" smtClean="0"/>
              <a:t>map</a:t>
            </a:r>
            <a:r>
              <a:rPr lang="en-US" sz="1400" dirty="0"/>
              <a:t>, overwriting any previous value associated with the key. The key and value are k and v, respectively. Returns null if the key did not already exist. Otherwise, the previous value linked to the key is returned</a:t>
            </a:r>
            <a:r>
              <a:rPr lang="en-US" sz="1400" dirty="0" smtClean="0"/>
              <a:t>.</a:t>
            </a:r>
          </a:p>
          <a:p>
            <a:pPr>
              <a:lnSpc>
                <a:spcPct val="120000"/>
              </a:lnSpc>
              <a:spcBef>
                <a:spcPts val="400"/>
              </a:spcBef>
              <a:defRPr/>
            </a:pPr>
            <a:r>
              <a:rPr lang="en-US" sz="1400" b="1" dirty="0">
                <a:solidFill>
                  <a:srgbClr val="FFFF00"/>
                </a:solidFill>
              </a:rPr>
              <a:t>void </a:t>
            </a:r>
            <a:r>
              <a:rPr lang="en-US" sz="1400" b="1" dirty="0" err="1">
                <a:solidFill>
                  <a:srgbClr val="FFFF00"/>
                </a:solidFill>
              </a:rPr>
              <a:t>putAll</a:t>
            </a:r>
            <a:r>
              <a:rPr lang="en-US" sz="1400" b="1" dirty="0">
                <a:solidFill>
                  <a:srgbClr val="FFFF00"/>
                </a:solidFill>
              </a:rPr>
              <a:t>(Map m</a:t>
            </a:r>
            <a:r>
              <a:rPr lang="en-US" sz="1400" b="1" dirty="0" smtClean="0">
                <a:solidFill>
                  <a:srgbClr val="FFFF00"/>
                </a:solidFill>
              </a:rPr>
              <a:t>)</a:t>
            </a:r>
            <a:r>
              <a:rPr lang="en-US" sz="1400" dirty="0"/>
              <a:t> </a:t>
            </a:r>
            <a:r>
              <a:rPr lang="en-US" sz="1400" dirty="0" smtClean="0"/>
              <a:t>-  Puts </a:t>
            </a:r>
            <a:r>
              <a:rPr lang="en-US" sz="1400" dirty="0"/>
              <a:t>all the entries from m into this map</a:t>
            </a:r>
            <a:r>
              <a:rPr lang="en-US" sz="1400" dirty="0" smtClean="0"/>
              <a:t>.</a:t>
            </a:r>
          </a:p>
          <a:p>
            <a:pPr>
              <a:lnSpc>
                <a:spcPct val="120000"/>
              </a:lnSpc>
              <a:spcBef>
                <a:spcPts val="400"/>
              </a:spcBef>
              <a:defRPr/>
            </a:pPr>
            <a:r>
              <a:rPr lang="en-US" sz="1400" b="1" dirty="0">
                <a:solidFill>
                  <a:srgbClr val="FFFF00"/>
                </a:solidFill>
              </a:rPr>
              <a:t>Object remove(Object k</a:t>
            </a:r>
            <a:r>
              <a:rPr lang="en-US" sz="1400" b="1" dirty="0" smtClean="0">
                <a:solidFill>
                  <a:srgbClr val="FFFF00"/>
                </a:solidFill>
              </a:rPr>
              <a:t>)</a:t>
            </a:r>
            <a:r>
              <a:rPr lang="en-US" sz="1400" dirty="0"/>
              <a:t> </a:t>
            </a:r>
            <a:r>
              <a:rPr lang="en-US" sz="1400" dirty="0" smtClean="0"/>
              <a:t>-  Removes </a:t>
            </a:r>
            <a:r>
              <a:rPr lang="en-US" sz="1400" dirty="0"/>
              <a:t>the entry whose key equals k</a:t>
            </a:r>
            <a:r>
              <a:rPr lang="en-US" sz="1400" dirty="0" smtClean="0"/>
              <a:t>.</a:t>
            </a:r>
          </a:p>
          <a:p>
            <a:pPr>
              <a:lnSpc>
                <a:spcPct val="120000"/>
              </a:lnSpc>
              <a:spcBef>
                <a:spcPts val="400"/>
              </a:spcBef>
              <a:defRPr/>
            </a:pPr>
            <a:r>
              <a:rPr lang="en-US" sz="1400" b="1" dirty="0" err="1">
                <a:solidFill>
                  <a:srgbClr val="FFFF00"/>
                </a:solidFill>
              </a:rPr>
              <a:t>int</a:t>
            </a:r>
            <a:r>
              <a:rPr lang="en-US" sz="1400" b="1" dirty="0">
                <a:solidFill>
                  <a:srgbClr val="FFFF00"/>
                </a:solidFill>
              </a:rPr>
              <a:t> size( </a:t>
            </a:r>
            <a:r>
              <a:rPr lang="en-US" sz="1400" b="1" dirty="0" smtClean="0">
                <a:solidFill>
                  <a:srgbClr val="FFFF00"/>
                </a:solidFill>
              </a:rPr>
              <a:t>)</a:t>
            </a:r>
            <a:r>
              <a:rPr lang="en-US" sz="1400" dirty="0"/>
              <a:t> </a:t>
            </a:r>
            <a:r>
              <a:rPr lang="en-US" sz="1400" dirty="0" smtClean="0"/>
              <a:t>-  Returns </a:t>
            </a:r>
            <a:r>
              <a:rPr lang="en-US" sz="1400" dirty="0"/>
              <a:t>the number of key/value pairs in the map</a:t>
            </a:r>
            <a:r>
              <a:rPr lang="en-US" sz="1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247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Courier New" charset="0"/>
                <a:ea typeface="+mj-ea"/>
              </a:rPr>
              <a:t>Map</a:t>
            </a:r>
            <a:r>
              <a:rPr lang="en-US">
                <a:ea typeface="+mj-ea"/>
              </a:rPr>
              <a:t> Implementations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80457"/>
            <a:ext cx="10515600" cy="4696506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>
                <a:ea typeface="+mn-ea"/>
              </a:rPr>
              <a:t>HashMap</a:t>
            </a:r>
            <a:r>
              <a:rPr lang="en-US" dirty="0" smtClean="0">
                <a:ea typeface="+mn-ea"/>
              </a:rPr>
              <a:t> (uses hashing function on keys)</a:t>
            </a:r>
            <a:endParaRPr lang="en-US" dirty="0">
              <a:ea typeface="+mn-ea"/>
            </a:endParaRP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dirty="0">
                <a:ea typeface="ＭＳ Ｐゴシック" charset="-128"/>
              </a:rPr>
              <a:t>Fast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>
                <a:ea typeface="+mn-ea"/>
              </a:rPr>
              <a:t>TreeMap</a:t>
            </a:r>
            <a:r>
              <a:rPr lang="en-US" dirty="0" smtClean="0">
                <a:ea typeface="+mn-ea"/>
              </a:rPr>
              <a:t> (orders keys)</a:t>
            </a:r>
            <a:endParaRPr lang="en-US" dirty="0">
              <a:ea typeface="+mn-ea"/>
            </a:endParaRP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dirty="0" smtClean="0">
                <a:ea typeface="ＭＳ Ｐゴシック" charset="-128"/>
              </a:rPr>
              <a:t>Sorted ordering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dirty="0">
                <a:ea typeface="ＭＳ Ｐゴシック" charset="-128"/>
              </a:rPr>
              <a:t>Key-ordered iteration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>
                <a:ea typeface="+mn-ea"/>
              </a:rPr>
              <a:t>LinkedHashMap</a:t>
            </a:r>
            <a:r>
              <a:rPr lang="en-US" dirty="0" smtClean="0">
                <a:ea typeface="+mn-ea"/>
              </a:rPr>
              <a:t> (guess)</a:t>
            </a:r>
            <a:endParaRPr lang="en-US" dirty="0">
              <a:ea typeface="+mn-ea"/>
            </a:endParaRP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dirty="0">
                <a:ea typeface="ＭＳ Ｐゴシック" charset="-128"/>
              </a:rPr>
              <a:t>Fast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dirty="0">
                <a:ea typeface="ＭＳ Ｐゴシック" charset="-128"/>
              </a:rPr>
              <a:t>Insertion-order </a:t>
            </a:r>
            <a:r>
              <a:rPr lang="en-US" dirty="0" smtClean="0">
                <a:ea typeface="ＭＳ Ｐゴシック" charset="-128"/>
              </a:rPr>
              <a:t>iteration</a:t>
            </a:r>
            <a:endParaRPr 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024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+mj-ea"/>
              </a:rPr>
              <a:t>Declaring Maps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272143" y="1825625"/>
            <a:ext cx="11789228" cy="4351338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Declare types for both keys and values</a:t>
            </a:r>
          </a:p>
          <a:p>
            <a:pPr eaLnBrk="1" hangingPunct="1"/>
            <a:r>
              <a:rPr lang="en-US" altLang="en-US" dirty="0" smtClean="0">
                <a:solidFill>
                  <a:srgbClr val="FFFF00"/>
                </a:solidFill>
                <a:effectLst/>
                <a:latin typeface="Courier New" panose="02070309020205020404" pitchFamily="49" charset="0"/>
              </a:rPr>
              <a:t>Class </a:t>
            </a:r>
            <a:r>
              <a:rPr lang="en-US" altLang="en-US" dirty="0" err="1" smtClean="0">
                <a:solidFill>
                  <a:srgbClr val="FFFF00"/>
                </a:solidFill>
                <a:effectLst/>
                <a:latin typeface="Courier New" panose="02070309020205020404" pitchFamily="49" charset="0"/>
              </a:rPr>
              <a:t>HashMap</a:t>
            </a:r>
            <a:r>
              <a:rPr lang="en-US" altLang="en-US" dirty="0" smtClean="0">
                <a:solidFill>
                  <a:srgbClr val="FFFF00"/>
                </a:solidFill>
                <a:effectLst/>
                <a:latin typeface="Courier New" panose="02070309020205020404" pitchFamily="49" charset="0"/>
              </a:rPr>
              <a:t>&lt;K,V&gt;</a:t>
            </a:r>
            <a:endParaRPr lang="en-US" alt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anose="02070309020205020404" pitchFamily="49" charset="0"/>
            </a:endParaRPr>
          </a:p>
          <a:p>
            <a:pPr lvl="1" eaLnBrk="1" hangingPunct="1">
              <a:buFontTx/>
              <a:buNone/>
            </a:pPr>
            <a:endParaRPr lang="en-US" altLang="en-US" sz="2600" dirty="0">
              <a:effectLst>
                <a:outerShdw blurRad="38100" dist="38100" dir="2700000" algn="tl">
                  <a:srgbClr val="C0C0C0"/>
                </a:outerShdw>
              </a:effectLst>
              <a:latin typeface="Courier New" panose="02070309020205020404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HashMap</a:t>
            </a:r>
            <a:r>
              <a:rPr lang="en-US" alt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&lt;String</a:t>
            </a:r>
            <a:r>
              <a:rPr lang="en-US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ArrayList</a:t>
            </a:r>
            <a:r>
              <a:rPr lang="en-US" alt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&lt;String</a:t>
            </a:r>
            <a:r>
              <a:rPr lang="en-US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&gt;&gt; map </a:t>
            </a:r>
            <a:r>
              <a:rPr lang="en-US" alt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= new </a:t>
            </a:r>
            <a:r>
              <a:rPr lang="en-US" alt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HashMap</a:t>
            </a:r>
            <a:r>
              <a:rPr lang="en-US" alt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  <a:endParaRPr lang="en-US" altLang="en-US" sz="2400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 eaLnBrk="1" hangingPunct="1"/>
            <a:endParaRPr lang="en-US" altLang="en-US" sz="2600" dirty="0">
              <a:effectLst>
                <a:outerShdw blurRad="38100" dist="38100" dir="2700000" algn="tl">
                  <a:srgbClr val="C0C0C0"/>
                </a:outerShdw>
              </a:effectLst>
              <a:latin typeface="Courier New" panose="02070309020205020404" pitchFamily="49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02771" y="4114801"/>
            <a:ext cx="607856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defRPr sz="2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defRPr sz="2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defRPr sz="2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defRPr sz="2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dirty="0" smtClean="0">
                <a:solidFill>
                  <a:schemeClr val="tx1"/>
                </a:solidFill>
              </a:rPr>
              <a:t>What type is the key? </a:t>
            </a:r>
          </a:p>
          <a:p>
            <a:r>
              <a:rPr lang="en-US" altLang="en-US" dirty="0" smtClean="0">
                <a:solidFill>
                  <a:schemeClr val="tx1"/>
                </a:solidFill>
              </a:rPr>
              <a:t>What type is the value?</a:t>
            </a:r>
            <a:endParaRPr lang="en-US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93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85056"/>
            <a:ext cx="11239500" cy="6553273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>
                <a:solidFill>
                  <a:srgbClr val="FFFF00"/>
                </a:solidFill>
              </a:rPr>
              <a:t>HashMap</a:t>
            </a:r>
            <a:r>
              <a:rPr lang="en-US" b="1" dirty="0">
                <a:solidFill>
                  <a:srgbClr val="FFFF00"/>
                </a:solidFill>
              </a:rPr>
              <a:t>&lt;Integer, String&gt; map = new </a:t>
            </a:r>
            <a:r>
              <a:rPr lang="en-US" b="1" dirty="0" err="1">
                <a:solidFill>
                  <a:srgbClr val="FFFF00"/>
                </a:solidFill>
              </a:rPr>
              <a:t>HashMap</a:t>
            </a:r>
            <a:r>
              <a:rPr lang="en-US" b="1" dirty="0">
                <a:solidFill>
                  <a:srgbClr val="FFFF00"/>
                </a:solidFill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>
                <a:solidFill>
                  <a:srgbClr val="FFFF00"/>
                </a:solidFill>
              </a:rPr>
              <a:t>map.put</a:t>
            </a:r>
            <a:r>
              <a:rPr lang="en-US" dirty="0">
                <a:solidFill>
                  <a:srgbClr val="FFFF00"/>
                </a:solidFill>
              </a:rPr>
              <a:t>(21, "Twenty One</a:t>
            </a:r>
            <a:r>
              <a:rPr lang="en-US" dirty="0" smtClean="0">
                <a:solidFill>
                  <a:srgbClr val="FFFF00"/>
                </a:solidFill>
              </a:rPr>
              <a:t>");  // which is the key, and which is the value?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//</a:t>
            </a:r>
            <a:r>
              <a:rPr lang="en-US" b="1" dirty="0" err="1">
                <a:solidFill>
                  <a:srgbClr val="FFFF00"/>
                </a:solidFill>
              </a:rPr>
              <a:t>map.put</a:t>
            </a:r>
            <a:r>
              <a:rPr lang="en-US" dirty="0">
                <a:solidFill>
                  <a:srgbClr val="FFFF00"/>
                </a:solidFill>
              </a:rPr>
              <a:t>(21.0, "Twenty One"); //this will throw </a:t>
            </a:r>
            <a:r>
              <a:rPr lang="en-US" dirty="0" smtClean="0">
                <a:solidFill>
                  <a:srgbClr val="FFFF00"/>
                </a:solidFill>
              </a:rPr>
              <a:t>an error </a:t>
            </a:r>
            <a:r>
              <a:rPr lang="en-US" dirty="0">
                <a:solidFill>
                  <a:srgbClr val="FFFF00"/>
                </a:solidFill>
              </a:rPr>
              <a:t>because 21.0 is not </a:t>
            </a:r>
            <a:r>
              <a:rPr lang="en-US" dirty="0" smtClean="0">
                <a:solidFill>
                  <a:srgbClr val="FFFF00"/>
                </a:solidFill>
              </a:rPr>
              <a:t>integer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Integer </a:t>
            </a:r>
            <a:r>
              <a:rPr lang="en-US" dirty="0" smtClean="0">
                <a:solidFill>
                  <a:srgbClr val="FFFF00"/>
                </a:solidFill>
              </a:rPr>
              <a:t>key </a:t>
            </a:r>
            <a:r>
              <a:rPr lang="en-US" dirty="0">
                <a:solidFill>
                  <a:srgbClr val="FFFF00"/>
                </a:solidFill>
              </a:rPr>
              <a:t>= 21;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String value = </a:t>
            </a:r>
            <a:r>
              <a:rPr lang="en-US" b="1" dirty="0" err="1" smtClean="0">
                <a:solidFill>
                  <a:srgbClr val="FFFF00"/>
                </a:solidFill>
              </a:rPr>
              <a:t>map.get</a:t>
            </a:r>
            <a:r>
              <a:rPr lang="en-US" dirty="0" smtClean="0">
                <a:solidFill>
                  <a:srgbClr val="FFFF00"/>
                </a:solidFill>
              </a:rPr>
              <a:t>(key);  // gets value associated with key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System.</a:t>
            </a:r>
            <a:r>
              <a:rPr lang="en-US" i="1" dirty="0" err="1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("Key: " + key +" value: "+ value); </a:t>
            </a:r>
            <a:endParaRPr lang="en-US" i="1" dirty="0" smtClean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i="1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map.put</a:t>
            </a:r>
            <a:r>
              <a:rPr lang="en-US" dirty="0">
                <a:solidFill>
                  <a:srgbClr val="FFFF00"/>
                </a:solidFill>
              </a:rPr>
              <a:t>(31, "Thirty One");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System.</a:t>
            </a:r>
            <a:r>
              <a:rPr lang="en-US" i="1" dirty="0" err="1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("Size of Map: " + </a:t>
            </a:r>
            <a:r>
              <a:rPr lang="en-US" b="1" i="1" dirty="0" err="1">
                <a:solidFill>
                  <a:srgbClr val="FFFF00"/>
                </a:solidFill>
              </a:rPr>
              <a:t>map.size</a:t>
            </a:r>
            <a:r>
              <a:rPr lang="en-US" b="1" i="1" dirty="0">
                <a:solidFill>
                  <a:srgbClr val="FFFF00"/>
                </a:solidFill>
              </a:rPr>
              <a:t>()</a:t>
            </a:r>
            <a:r>
              <a:rPr lang="en-US" i="1" dirty="0">
                <a:solidFill>
                  <a:srgbClr val="FFFF00"/>
                </a:solidFill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System.</a:t>
            </a:r>
            <a:r>
              <a:rPr lang="en-US" i="1" dirty="0" err="1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("Does </a:t>
            </a:r>
            <a:r>
              <a:rPr lang="en-US" i="1" dirty="0" err="1">
                <a:solidFill>
                  <a:srgbClr val="FFFF00"/>
                </a:solidFill>
              </a:rPr>
              <a:t>HashMap</a:t>
            </a:r>
            <a:r>
              <a:rPr lang="en-US" i="1" dirty="0">
                <a:solidFill>
                  <a:srgbClr val="FFFF00"/>
                </a:solidFill>
              </a:rPr>
              <a:t> contains 21 as key: " + </a:t>
            </a:r>
            <a:r>
              <a:rPr lang="en-US" b="1" i="1" dirty="0" err="1">
                <a:solidFill>
                  <a:srgbClr val="FFFF00"/>
                </a:solidFill>
              </a:rPr>
              <a:t>map.containsKey</a:t>
            </a:r>
            <a:r>
              <a:rPr lang="en-US" i="1" dirty="0">
                <a:solidFill>
                  <a:srgbClr val="FFFF00"/>
                </a:solidFill>
              </a:rPr>
              <a:t>(21));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System.</a:t>
            </a:r>
            <a:r>
              <a:rPr lang="en-US" i="1" dirty="0" err="1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("Does </a:t>
            </a:r>
            <a:r>
              <a:rPr lang="en-US" i="1" dirty="0" err="1">
                <a:solidFill>
                  <a:srgbClr val="FFFF00"/>
                </a:solidFill>
              </a:rPr>
              <a:t>HashMap</a:t>
            </a:r>
            <a:r>
              <a:rPr lang="en-US" i="1" dirty="0">
                <a:solidFill>
                  <a:srgbClr val="FFFF00"/>
                </a:solidFill>
              </a:rPr>
              <a:t> contains 21 as value: " + </a:t>
            </a:r>
            <a:r>
              <a:rPr lang="en-US" b="1" i="1" dirty="0" err="1">
                <a:solidFill>
                  <a:srgbClr val="FFFF00"/>
                </a:solidFill>
              </a:rPr>
              <a:t>map.containsValue</a:t>
            </a:r>
            <a:r>
              <a:rPr lang="en-US" i="1" dirty="0">
                <a:solidFill>
                  <a:srgbClr val="FFFF00"/>
                </a:solidFill>
              </a:rPr>
              <a:t>(21));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System.</a:t>
            </a:r>
            <a:r>
              <a:rPr lang="en-US" i="1" dirty="0" err="1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("Does </a:t>
            </a:r>
            <a:r>
              <a:rPr lang="en-US" i="1" dirty="0" err="1">
                <a:solidFill>
                  <a:srgbClr val="FFFF00"/>
                </a:solidFill>
              </a:rPr>
              <a:t>HashMap</a:t>
            </a:r>
            <a:r>
              <a:rPr lang="en-US" i="1" dirty="0">
                <a:solidFill>
                  <a:srgbClr val="FFFF00"/>
                </a:solidFill>
              </a:rPr>
              <a:t> contains Twenty One as value: " + </a:t>
            </a:r>
            <a:r>
              <a:rPr lang="en-US" b="1" i="1" dirty="0" err="1">
                <a:solidFill>
                  <a:srgbClr val="FFFF00"/>
                </a:solidFill>
              </a:rPr>
              <a:t>map.containsValue</a:t>
            </a:r>
            <a:r>
              <a:rPr lang="en-US" i="1" dirty="0">
                <a:solidFill>
                  <a:srgbClr val="FFFF00"/>
                </a:solidFill>
              </a:rPr>
              <a:t>("Twenty One")); </a:t>
            </a:r>
            <a:endParaRPr lang="en-US" i="1" dirty="0" smtClean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i="1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map.put</a:t>
            </a:r>
            <a:r>
              <a:rPr lang="en-US" dirty="0">
                <a:solidFill>
                  <a:srgbClr val="FFFF00"/>
                </a:solidFill>
              </a:rPr>
              <a:t>(41, "Thirty One");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FF00"/>
                </a:solidFill>
              </a:rPr>
              <a:t>System.</a:t>
            </a:r>
            <a:r>
              <a:rPr lang="en-US" i="1" dirty="0" err="1" smtClean="0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("Unsorted </a:t>
            </a:r>
            <a:r>
              <a:rPr lang="en-US" i="1" dirty="0" err="1">
                <a:solidFill>
                  <a:srgbClr val="FFFF00"/>
                </a:solidFill>
              </a:rPr>
              <a:t>HashMap</a:t>
            </a:r>
            <a:r>
              <a:rPr lang="en-US" i="1" dirty="0">
                <a:solidFill>
                  <a:srgbClr val="FFFF00"/>
                </a:solidFill>
              </a:rPr>
              <a:t>: " + </a:t>
            </a:r>
            <a:r>
              <a:rPr lang="en-US" b="1" i="1" dirty="0">
                <a:solidFill>
                  <a:srgbClr val="FFFF00"/>
                </a:solidFill>
              </a:rPr>
              <a:t>map</a:t>
            </a:r>
            <a:r>
              <a:rPr lang="en-US" i="1" dirty="0">
                <a:solidFill>
                  <a:srgbClr val="FFFF00"/>
                </a:solidFill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TreeMap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sortedHashMap</a:t>
            </a:r>
            <a:r>
              <a:rPr lang="en-US" dirty="0">
                <a:solidFill>
                  <a:srgbClr val="FFFF00"/>
                </a:solidFill>
              </a:rPr>
              <a:t> = </a:t>
            </a:r>
            <a:r>
              <a:rPr lang="en-US" b="1" dirty="0">
                <a:solidFill>
                  <a:srgbClr val="FFFF00"/>
                </a:solidFill>
              </a:rPr>
              <a:t>new </a:t>
            </a:r>
            <a:r>
              <a:rPr lang="en-US" b="1" dirty="0" err="1">
                <a:solidFill>
                  <a:srgbClr val="FFFF00"/>
                </a:solidFill>
              </a:rPr>
              <a:t>TreeMap</a:t>
            </a:r>
            <a:r>
              <a:rPr lang="en-US" b="1" dirty="0">
                <a:solidFill>
                  <a:srgbClr val="FFFF00"/>
                </a:solidFill>
              </a:rPr>
              <a:t>(map);     </a:t>
            </a:r>
            <a:r>
              <a:rPr lang="en-US" b="1" dirty="0" smtClean="0">
                <a:solidFill>
                  <a:srgbClr val="FFFF00"/>
                </a:solidFill>
              </a:rPr>
              <a:t>// cool stuff</a:t>
            </a:r>
            <a:endParaRPr lang="en-US" b="1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System.</a:t>
            </a:r>
            <a:r>
              <a:rPr lang="en-US" i="1" dirty="0" err="1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("Sorted </a:t>
            </a:r>
            <a:r>
              <a:rPr lang="en-US" i="1" dirty="0" err="1">
                <a:solidFill>
                  <a:srgbClr val="FFFF00"/>
                </a:solidFill>
              </a:rPr>
              <a:t>HashMap</a:t>
            </a:r>
            <a:r>
              <a:rPr lang="en-US" i="1" dirty="0">
                <a:solidFill>
                  <a:srgbClr val="FFFF00"/>
                </a:solidFill>
              </a:rPr>
              <a:t>: " + </a:t>
            </a:r>
            <a:r>
              <a:rPr lang="en-US" b="1" i="1" dirty="0" err="1">
                <a:solidFill>
                  <a:srgbClr val="FFFF00"/>
                </a:solidFill>
              </a:rPr>
              <a:t>sortedHashMap</a:t>
            </a:r>
            <a:r>
              <a:rPr lang="en-US" i="1" dirty="0">
                <a:solidFill>
                  <a:srgbClr val="FFFF00"/>
                </a:solidFill>
              </a:rPr>
              <a:t>);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>
                <a:solidFill>
                  <a:srgbClr val="FFFF00"/>
                </a:solidFill>
              </a:rPr>
              <a:t>map.clear</a:t>
            </a:r>
            <a:r>
              <a:rPr lang="en-US" dirty="0">
                <a:solidFill>
                  <a:srgbClr val="FFFF00"/>
                </a:solidFill>
              </a:rPr>
              <a:t>(); //clears </a:t>
            </a:r>
            <a:r>
              <a:rPr lang="en-US" u="sng" dirty="0" err="1">
                <a:solidFill>
                  <a:srgbClr val="FFFF00"/>
                </a:solidFill>
              </a:rPr>
              <a:t>hashmap</a:t>
            </a:r>
            <a:r>
              <a:rPr lang="en-US" u="sng" dirty="0">
                <a:solidFill>
                  <a:srgbClr val="FFFF00"/>
                </a:solidFill>
              </a:rPr>
              <a:t> , removes all element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FF00"/>
                </a:solidFill>
              </a:rPr>
              <a:t>System.</a:t>
            </a:r>
            <a:r>
              <a:rPr lang="en-US" i="1" dirty="0" err="1" smtClean="0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("Is </a:t>
            </a:r>
            <a:r>
              <a:rPr lang="en-US" i="1" dirty="0" err="1">
                <a:solidFill>
                  <a:srgbClr val="FFFF00"/>
                </a:solidFill>
              </a:rPr>
              <a:t>HashMap</a:t>
            </a:r>
            <a:r>
              <a:rPr lang="en-US" i="1" dirty="0">
                <a:solidFill>
                  <a:srgbClr val="FFFF00"/>
                </a:solidFill>
              </a:rPr>
              <a:t> is empty: " + </a:t>
            </a:r>
            <a:r>
              <a:rPr lang="en-US" b="1" i="1" dirty="0" err="1" smtClean="0">
                <a:solidFill>
                  <a:srgbClr val="FFFF00"/>
                </a:solidFill>
              </a:rPr>
              <a:t>map.isEmpty</a:t>
            </a:r>
            <a:r>
              <a:rPr lang="en-US" b="1" i="1" dirty="0" smtClean="0">
                <a:solidFill>
                  <a:srgbClr val="FFFF00"/>
                </a:solidFill>
              </a:rPr>
              <a:t>()</a:t>
            </a:r>
            <a:r>
              <a:rPr lang="en-US" i="1" dirty="0" smtClean="0">
                <a:solidFill>
                  <a:srgbClr val="FFFF00"/>
                </a:solidFill>
              </a:rPr>
              <a:t>);</a:t>
            </a:r>
            <a:endParaRPr lang="en-US" i="1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System.</a:t>
            </a:r>
            <a:r>
              <a:rPr lang="en-US" i="1" dirty="0" err="1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("Size of Map: " + </a:t>
            </a:r>
            <a:r>
              <a:rPr lang="en-US" b="1" i="1" dirty="0" err="1">
                <a:solidFill>
                  <a:srgbClr val="FFFF00"/>
                </a:solidFill>
              </a:rPr>
              <a:t>map.size</a:t>
            </a:r>
            <a:r>
              <a:rPr lang="en-US" b="1" i="1" dirty="0">
                <a:solidFill>
                  <a:srgbClr val="FFFF00"/>
                </a:solidFill>
              </a:rPr>
              <a:t>()</a:t>
            </a:r>
            <a:r>
              <a:rPr lang="en-US" i="1" dirty="0">
                <a:solidFill>
                  <a:srgbClr val="FFFF00"/>
                </a:solidFill>
              </a:rPr>
              <a:t>);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49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Looping through map: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9629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More than one way: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for (Integer key : </a:t>
            </a:r>
            <a:r>
              <a:rPr lang="en-US" b="1" dirty="0" err="1">
                <a:solidFill>
                  <a:srgbClr val="FFFF00"/>
                </a:solidFill>
              </a:rPr>
              <a:t>map.keySet</a:t>
            </a:r>
            <a:r>
              <a:rPr lang="en-US" b="1" dirty="0">
                <a:solidFill>
                  <a:srgbClr val="FFFF00"/>
                </a:solidFill>
              </a:rPr>
              <a:t>()) </a:t>
            </a:r>
            <a:r>
              <a:rPr lang="en-US" b="1" dirty="0" smtClean="0">
                <a:solidFill>
                  <a:srgbClr val="FFFF00"/>
                </a:solidFill>
              </a:rPr>
              <a:t>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	</a:t>
            </a:r>
            <a:r>
              <a:rPr lang="en-US" b="1" dirty="0" smtClean="0">
                <a:solidFill>
                  <a:srgbClr val="FFFF00"/>
                </a:solidFill>
              </a:rPr>
              <a:t>… //code goes here</a:t>
            </a:r>
            <a:endParaRPr lang="en-US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dirty="0" err="1" smtClean="0">
                <a:solidFill>
                  <a:srgbClr val="FFFF00"/>
                </a:solidFill>
              </a:rPr>
              <a:t>System.</a:t>
            </a:r>
            <a:r>
              <a:rPr lang="en-US" i="1" dirty="0" err="1" smtClean="0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("Key : " + </a:t>
            </a:r>
            <a:r>
              <a:rPr lang="en-US" i="1" dirty="0" err="1">
                <a:solidFill>
                  <a:srgbClr val="FFFF00"/>
                </a:solidFill>
              </a:rPr>
              <a:t>key.toString</a:t>
            </a:r>
            <a:r>
              <a:rPr lang="en-US" i="1" dirty="0">
                <a:solidFill>
                  <a:srgbClr val="FFFF00"/>
                </a:solidFill>
              </a:rPr>
              <a:t>() + " Value : "+ </a:t>
            </a:r>
            <a:r>
              <a:rPr lang="en-US" i="1" dirty="0" err="1">
                <a:solidFill>
                  <a:srgbClr val="FFFF00"/>
                </a:solidFill>
              </a:rPr>
              <a:t>map.get</a:t>
            </a:r>
            <a:r>
              <a:rPr lang="en-US" i="1" dirty="0">
                <a:solidFill>
                  <a:srgbClr val="FFFF00"/>
                </a:solidFill>
              </a:rPr>
              <a:t>(key));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endParaRPr lang="en-US" sz="27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700" dirty="0" smtClean="0"/>
              <a:t>How could this go wrong?</a:t>
            </a:r>
            <a:endParaRPr lang="en-US" sz="2700" dirty="0"/>
          </a:p>
          <a:p>
            <a:pPr marL="0" indent="0">
              <a:buNone/>
            </a:pPr>
            <a:r>
              <a:rPr lang="en-US" sz="2700" b="1" i="1" dirty="0" smtClean="0"/>
              <a:t>we should use an Iterator</a:t>
            </a:r>
            <a:endParaRPr lang="en-US" sz="2700" b="1" i="1" dirty="0"/>
          </a:p>
        </p:txBody>
      </p:sp>
    </p:spTree>
    <p:extLst>
      <p:ext uri="{BB962C8B-B14F-4D97-AF65-F5344CB8AC3E}">
        <p14:creationId xmlns:p14="http://schemas.microsoft.com/office/powerpoint/2010/main" val="179869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+mj-ea"/>
              </a:rPr>
              <a:t>Traversing Collections (1)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803936" y="1276478"/>
            <a:ext cx="10737275" cy="4971921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dirty="0">
                <a:ea typeface="+mn-ea"/>
              </a:rPr>
              <a:t>For-each loop:</a:t>
            </a:r>
          </a:p>
          <a:p>
            <a:pPr eaLnBrk="1" hangingPunct="1">
              <a:buFontTx/>
              <a:buNone/>
              <a:defRPr/>
            </a:pPr>
            <a:r>
              <a:rPr lang="en-US" sz="2500" dirty="0">
                <a:solidFill>
                  <a:srgbClr val="FFFF00"/>
                </a:solidFill>
                <a:latin typeface="Courier New" charset="0"/>
              </a:rPr>
              <a:t>for (Object o : collection) </a:t>
            </a:r>
          </a:p>
          <a:p>
            <a:pPr eaLnBrk="1" hangingPunct="1">
              <a:buFontTx/>
              <a:buNone/>
              <a:defRPr/>
            </a:pPr>
            <a:r>
              <a:rPr lang="en-US" sz="2500" dirty="0">
                <a:solidFill>
                  <a:srgbClr val="FFFF00"/>
                </a:solidFill>
                <a:latin typeface="Courier New" charset="0"/>
              </a:rPr>
              <a:t>    </a:t>
            </a:r>
            <a:r>
              <a:rPr lang="en-US" sz="2500" dirty="0" err="1">
                <a:solidFill>
                  <a:srgbClr val="FFFF00"/>
                </a:solidFill>
                <a:latin typeface="Courier New" charset="0"/>
              </a:rPr>
              <a:t>System.out.println</a:t>
            </a:r>
            <a:r>
              <a:rPr lang="en-US" sz="2500" dirty="0">
                <a:solidFill>
                  <a:srgbClr val="FFFF00"/>
                </a:solidFill>
                <a:latin typeface="Courier New" charset="0"/>
              </a:rPr>
              <a:t>(o);</a:t>
            </a:r>
          </a:p>
          <a:p>
            <a:pPr eaLnBrk="1" hangingPunct="1">
              <a:defRPr/>
            </a:pPr>
            <a:endParaRPr lang="en-US" dirty="0">
              <a:ea typeface="+mn-ea"/>
            </a:endParaRPr>
          </a:p>
          <a:p>
            <a:pPr eaLnBrk="1" hangingPunct="1">
              <a:defRPr/>
            </a:pPr>
            <a:r>
              <a:rPr lang="en-US" dirty="0">
                <a:ea typeface="+mn-ea"/>
              </a:rPr>
              <a:t>Equivalent to:</a:t>
            </a:r>
            <a:endParaRPr lang="en-US" sz="2500" dirty="0">
              <a:solidFill>
                <a:srgbClr val="000000"/>
              </a:solidFill>
              <a:latin typeface="Courier New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2500" dirty="0">
                <a:solidFill>
                  <a:srgbClr val="FFFF00"/>
                </a:solidFill>
                <a:latin typeface="Courier New" charset="0"/>
              </a:rPr>
              <a:t>for (Iterator </a:t>
            </a:r>
            <a:r>
              <a:rPr lang="en-US" sz="2500" dirty="0" err="1">
                <a:solidFill>
                  <a:srgbClr val="FFFF00"/>
                </a:solidFill>
                <a:latin typeface="Courier New" charset="0"/>
              </a:rPr>
              <a:t>i</a:t>
            </a:r>
            <a:r>
              <a:rPr lang="en-US" sz="2500" dirty="0">
                <a:solidFill>
                  <a:srgbClr val="FFFF00"/>
                </a:solidFill>
                <a:latin typeface="Courier New" charset="0"/>
              </a:rPr>
              <a:t> = </a:t>
            </a:r>
            <a:r>
              <a:rPr lang="en-US" sz="2500" dirty="0" err="1">
                <a:solidFill>
                  <a:srgbClr val="FFFF00"/>
                </a:solidFill>
                <a:latin typeface="Courier New" charset="0"/>
              </a:rPr>
              <a:t>collection.iterator</a:t>
            </a:r>
            <a:r>
              <a:rPr lang="en-US" sz="2500" dirty="0">
                <a:solidFill>
                  <a:srgbClr val="FFFF00"/>
                </a:solidFill>
                <a:latin typeface="Courier New" charset="0"/>
              </a:rPr>
              <a:t>(); </a:t>
            </a:r>
            <a:r>
              <a:rPr lang="en-US" sz="2500" dirty="0" err="1">
                <a:solidFill>
                  <a:srgbClr val="FFFF00"/>
                </a:solidFill>
                <a:latin typeface="Courier New" charset="0"/>
              </a:rPr>
              <a:t>i.hasNext</a:t>
            </a:r>
            <a:r>
              <a:rPr lang="en-US" sz="2500" dirty="0">
                <a:solidFill>
                  <a:srgbClr val="FFFF00"/>
                </a:solidFill>
                <a:latin typeface="Courier New" charset="0"/>
              </a:rPr>
              <a:t>();) {</a:t>
            </a:r>
          </a:p>
          <a:p>
            <a:pPr eaLnBrk="1" hangingPunct="1">
              <a:buFontTx/>
              <a:buNone/>
              <a:defRPr/>
            </a:pPr>
            <a:r>
              <a:rPr lang="en-US" sz="2500" dirty="0">
                <a:solidFill>
                  <a:srgbClr val="FFFF00"/>
                </a:solidFill>
                <a:latin typeface="Courier New" charset="0"/>
              </a:rPr>
              <a:t>  Object o = </a:t>
            </a:r>
            <a:r>
              <a:rPr lang="en-US" sz="2500" dirty="0" err="1">
                <a:solidFill>
                  <a:srgbClr val="FFFF00"/>
                </a:solidFill>
                <a:latin typeface="Courier New" charset="0"/>
              </a:rPr>
              <a:t>i.next</a:t>
            </a:r>
            <a:r>
              <a:rPr lang="en-US" sz="2500" dirty="0">
                <a:solidFill>
                  <a:srgbClr val="FFFF00"/>
                </a:solidFill>
                <a:latin typeface="Courier New" charset="0"/>
              </a:rPr>
              <a:t>();</a:t>
            </a:r>
          </a:p>
          <a:p>
            <a:pPr eaLnBrk="1" hangingPunct="1">
              <a:buFontTx/>
              <a:buNone/>
              <a:defRPr/>
            </a:pPr>
            <a:r>
              <a:rPr lang="en-US" sz="2500" dirty="0">
                <a:solidFill>
                  <a:srgbClr val="FFFF00"/>
                </a:solidFill>
                <a:latin typeface="Courier New" charset="0"/>
              </a:rPr>
              <a:t>  </a:t>
            </a:r>
            <a:r>
              <a:rPr lang="en-US" sz="2500" dirty="0" err="1">
                <a:solidFill>
                  <a:srgbClr val="FFFF00"/>
                </a:solidFill>
                <a:latin typeface="Courier New" charset="0"/>
              </a:rPr>
              <a:t>System.out.println</a:t>
            </a:r>
            <a:r>
              <a:rPr lang="en-US" sz="2500" dirty="0">
                <a:solidFill>
                  <a:srgbClr val="FFFF00"/>
                </a:solidFill>
                <a:latin typeface="Courier New" charset="0"/>
              </a:rPr>
              <a:t>(o);</a:t>
            </a:r>
          </a:p>
          <a:p>
            <a:pPr eaLnBrk="1" hangingPunct="1">
              <a:buFontTx/>
              <a:buNone/>
              <a:defRPr/>
            </a:pPr>
            <a:r>
              <a:rPr lang="en-US" sz="2500" dirty="0" smtClean="0">
                <a:solidFill>
                  <a:srgbClr val="FFFF00"/>
                </a:solidFill>
                <a:latin typeface="Courier New" charset="0"/>
              </a:rPr>
              <a:t>}</a:t>
            </a:r>
          </a:p>
          <a:p>
            <a:pPr eaLnBrk="1" hangingPunct="1">
              <a:buFontTx/>
              <a:buNone/>
              <a:defRPr/>
            </a:pPr>
            <a:r>
              <a:rPr lang="en-US" sz="2500" dirty="0" smtClean="0">
                <a:solidFill>
                  <a:srgbClr val="FFFF00"/>
                </a:solidFill>
              </a:rPr>
              <a:t>Everything that inherits from Collections Interface has an iterator</a:t>
            </a:r>
          </a:p>
          <a:p>
            <a:pPr eaLnBrk="1" hangingPunct="1">
              <a:buFontTx/>
              <a:buNone/>
              <a:defRPr/>
            </a:pPr>
            <a:r>
              <a:rPr lang="en-US" sz="2500" dirty="0">
                <a:solidFill>
                  <a:srgbClr val="FFFF00"/>
                </a:solidFill>
              </a:rPr>
              <a:t>	</a:t>
            </a:r>
            <a:r>
              <a:rPr lang="en-US" sz="2500" dirty="0" smtClean="0">
                <a:solidFill>
                  <a:srgbClr val="FFFF00"/>
                </a:solidFill>
              </a:rPr>
              <a:t>We should usually use the iterator: more efficient and better way to traverse the objects in a collection</a:t>
            </a:r>
            <a:endParaRPr lang="en-US" sz="25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94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1645</Words>
  <Application>Microsoft Office PowerPoint</Application>
  <PresentationFormat>Widescreen</PresentationFormat>
  <Paragraphs>407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42" baseType="lpstr">
      <vt:lpstr>ＭＳ Ｐゴシック</vt:lpstr>
      <vt:lpstr>ＭＳ Ｐゴシック</vt:lpstr>
      <vt:lpstr>Arial</vt:lpstr>
      <vt:lpstr>Calibri</vt:lpstr>
      <vt:lpstr>Century Gothic</vt:lpstr>
      <vt:lpstr>Consolas</vt:lpstr>
      <vt:lpstr>Courier New</vt:lpstr>
      <vt:lpstr>CourierNewPS-BoldMT</vt:lpstr>
      <vt:lpstr>Helvetica</vt:lpstr>
      <vt:lpstr>TimesNewRomanMS</vt:lpstr>
      <vt:lpstr>Wingdings</vt:lpstr>
      <vt:lpstr>Wingdings 3</vt:lpstr>
      <vt:lpstr>Ion</vt:lpstr>
      <vt:lpstr>PowerPoint Presentation</vt:lpstr>
      <vt:lpstr>Back to Collections</vt:lpstr>
      <vt:lpstr>Map</vt:lpstr>
      <vt:lpstr>Map Methods</vt:lpstr>
      <vt:lpstr>Map Implementations</vt:lpstr>
      <vt:lpstr>Declaring Maps</vt:lpstr>
      <vt:lpstr>PowerPoint Presentation</vt:lpstr>
      <vt:lpstr>Looping through map:</vt:lpstr>
      <vt:lpstr>Traversing Collections (1)</vt:lpstr>
      <vt:lpstr>How to use an iterator:</vt:lpstr>
      <vt:lpstr>Traversing Collections: Iterators</vt:lpstr>
      <vt:lpstr>PowerPoint Presentation</vt:lpstr>
      <vt:lpstr>ListIterator methods:</vt:lpstr>
      <vt:lpstr>Filter Algorithm</vt:lpstr>
      <vt:lpstr>TreeSets:</vt:lpstr>
      <vt:lpstr>Comparable </vt:lpstr>
      <vt:lpstr>Comparables</vt:lpstr>
      <vt:lpstr>PowerPoint Presentation</vt:lpstr>
      <vt:lpstr>A couple of comments…</vt:lpstr>
      <vt:lpstr>PowerPoint Presentation</vt:lpstr>
      <vt:lpstr>PowerPoint Presentation</vt:lpstr>
      <vt:lpstr>PowerPoint Presentation</vt:lpstr>
      <vt:lpstr>PowerPoint Presentation</vt:lpstr>
      <vt:lpstr>Equals </vt:lpstr>
      <vt:lpstr>Equals</vt:lpstr>
      <vt:lpstr>PowerPoint Presentation</vt:lpstr>
      <vt:lpstr>PowerPoint Presentation</vt:lpstr>
      <vt:lpstr>As a general rule </vt:lpstr>
      <vt:lpstr>compareTo and equals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 Yarrington</dc:creator>
  <cp:lastModifiedBy>Debra Yarrington</cp:lastModifiedBy>
  <cp:revision>1</cp:revision>
  <dcterms:created xsi:type="dcterms:W3CDTF">2016-05-22T17:50:44Z</dcterms:created>
  <dcterms:modified xsi:type="dcterms:W3CDTF">2016-05-22T17:51:07Z</dcterms:modified>
</cp:coreProperties>
</file>