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51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5" y="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998F6-C790-45B5-8E0F-C0F738BA2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CB236B-245C-4C46-A450-A70F987510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1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710" y="452718"/>
            <a:ext cx="7055380" cy="1071282"/>
          </a:xfrm>
        </p:spPr>
        <p:txBody>
          <a:bodyPr/>
          <a:lstStyle/>
          <a:p>
            <a:r>
              <a:rPr lang="en-US" dirty="0"/>
              <a:t>Strings are </a:t>
            </a:r>
            <a:r>
              <a:rPr lang="en-US" b="1" dirty="0">
                <a:solidFill>
                  <a:srgbClr val="FF33CC"/>
                </a:solidFill>
              </a:rPr>
              <a:t>Immutable</a:t>
            </a:r>
            <a:br>
              <a:rPr lang="en-US" b="1" dirty="0">
                <a:solidFill>
                  <a:srgbClr val="FF33CC"/>
                </a:solidFill>
              </a:rPr>
            </a:br>
            <a:r>
              <a:rPr lang="en-US" sz="1800" i="1" dirty="0"/>
              <a:t>word of the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8710" y="1905001"/>
            <a:ext cx="6711654" cy="4195481"/>
          </a:xfrm>
        </p:spPr>
        <p:txBody>
          <a:bodyPr>
            <a:normAutofit/>
          </a:bodyPr>
          <a:lstStyle/>
          <a:p>
            <a:r>
              <a:rPr lang="en-US" dirty="0"/>
              <a:t>Can:</a:t>
            </a:r>
          </a:p>
          <a:p>
            <a:pPr lvl="1"/>
            <a:r>
              <a:rPr lang="en-US" dirty="0"/>
              <a:t>x = “leprechaun"</a:t>
            </a:r>
          </a:p>
          <a:p>
            <a:pPr lvl="1"/>
            <a:r>
              <a:rPr lang="en-US" dirty="0"/>
              <a:t>print(</a:t>
            </a:r>
            <a:r>
              <a:rPr lang="en-US" dirty="0" err="1"/>
              <a:t>x.count</a:t>
            </a:r>
            <a:r>
              <a:rPr lang="en-US" dirty="0"/>
              <a:t>(‘e’))  # counts the number of e’s</a:t>
            </a:r>
          </a:p>
          <a:p>
            <a:pPr lvl="1"/>
            <a:r>
              <a:rPr lang="en-US" dirty="0"/>
              <a:t>print(</a:t>
            </a:r>
            <a:r>
              <a:rPr lang="en-US" dirty="0" err="1"/>
              <a:t>x.index</a:t>
            </a:r>
            <a:r>
              <a:rPr lang="en-US" dirty="0"/>
              <a:t>(‘e'))    # prints the </a:t>
            </a:r>
            <a:r>
              <a:rPr lang="en-US" b="1" dirty="0"/>
              <a:t>first</a:t>
            </a:r>
            <a:r>
              <a:rPr lang="en-US" dirty="0"/>
              <a:t> index of 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Can’t (if it changes the string, we can’t do it)</a:t>
            </a:r>
          </a:p>
          <a:p>
            <a:pPr lvl="1"/>
            <a:r>
              <a:rPr lang="en-US" sz="1700" dirty="0"/>
              <a:t>x[3] = “y”    #can’t do!</a:t>
            </a:r>
          </a:p>
        </p:txBody>
      </p:sp>
    </p:spTree>
    <p:extLst>
      <p:ext uri="{BB962C8B-B14F-4D97-AF65-F5344CB8AC3E}">
        <p14:creationId xmlns:p14="http://schemas.microsoft.com/office/powerpoint/2010/main" val="1510455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Upper() and lower()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71600"/>
            <a:ext cx="7467600" cy="3657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def f(str1):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 str2 =  “</a:t>
            </a:r>
            <a:r>
              <a:rPr lang="en-US" sz="2400" dirty="0" err="1">
                <a:solidFill>
                  <a:srgbClr val="FFFF00"/>
                </a:solidFill>
              </a:rPr>
              <a:t>WuGmUmP</a:t>
            </a:r>
            <a:r>
              <a:rPr lang="en-US" sz="2400" dirty="0">
                <a:solidFill>
                  <a:srgbClr val="FFFF00"/>
                </a:solidFill>
              </a:rPr>
              <a:t>”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 if str1.upper() == str2.upper():</a:t>
            </a:r>
          </a:p>
          <a:p>
            <a:pPr lvl="2">
              <a:buNone/>
            </a:pPr>
            <a:r>
              <a:rPr lang="en-US" sz="2400" dirty="0">
                <a:solidFill>
                  <a:srgbClr val="FFFF00"/>
                </a:solidFill>
              </a:rPr>
              <a:t>return(“You’re one of us!”)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 else:</a:t>
            </a:r>
          </a:p>
          <a:p>
            <a:pPr lvl="2">
              <a:buNone/>
            </a:pPr>
            <a:r>
              <a:rPr lang="en-US" sz="2400" dirty="0">
                <a:solidFill>
                  <a:srgbClr val="FFFF00"/>
                </a:solidFill>
              </a:rPr>
              <a:t>return(“You’re not one of us!”)</a:t>
            </a:r>
          </a:p>
          <a:p>
            <a:pPr lvl="2">
              <a:buNone/>
            </a:pP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61147" y="5029200"/>
            <a:ext cx="74676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400" dirty="0" err="1">
                <a:solidFill>
                  <a:srgbClr val="FFFF00"/>
                </a:solidFill>
              </a:rPr>
              <a:t>newstr</a:t>
            </a:r>
            <a:r>
              <a:rPr lang="en-US" sz="2400" dirty="0">
                <a:solidFill>
                  <a:srgbClr val="FFFF00"/>
                </a:solidFill>
              </a:rPr>
              <a:t> = “</a:t>
            </a:r>
            <a:r>
              <a:rPr lang="en-US" sz="2400" dirty="0" err="1">
                <a:solidFill>
                  <a:srgbClr val="FFFF00"/>
                </a:solidFill>
              </a:rPr>
              <a:t>wuGMuMp</a:t>
            </a:r>
            <a:r>
              <a:rPr lang="en-US" sz="2400" dirty="0">
                <a:solidFill>
                  <a:srgbClr val="FFFF00"/>
                </a:solidFill>
              </a:rPr>
              <a:t>”</a:t>
            </a:r>
          </a:p>
          <a:p>
            <a:pPr marL="274320" indent="-274320" defTabSz="91440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dirty="0">
                <a:solidFill>
                  <a:srgbClr val="FFFF00"/>
                </a:solidFill>
              </a:rPr>
              <a:t>print(f(</a:t>
            </a:r>
            <a:r>
              <a:rPr lang="en-US" sz="2400" dirty="0" err="1">
                <a:solidFill>
                  <a:srgbClr val="FFFF00"/>
                </a:solidFill>
              </a:rPr>
              <a:t>newstr</a:t>
            </a:r>
            <a:r>
              <a:rPr lang="en-US" sz="2400" dirty="0">
                <a:solidFill>
                  <a:srgbClr val="FFFF00"/>
                </a:solidFill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257257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228601"/>
            <a:ext cx="7310754" cy="60198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FFFF00"/>
                </a:solidFill>
              </a:rPr>
              <a:t>def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func</a:t>
            </a:r>
            <a:r>
              <a:rPr lang="en-US" sz="2400" dirty="0">
                <a:solidFill>
                  <a:srgbClr val="FFFF00"/>
                </a:solidFill>
              </a:rPr>
              <a:t>(</a:t>
            </a:r>
            <a:r>
              <a:rPr lang="en-US" sz="2400" dirty="0" err="1">
                <a:solidFill>
                  <a:srgbClr val="FFFF00"/>
                </a:solidFill>
              </a:rPr>
              <a:t>a,y</a:t>
            </a:r>
            <a:r>
              <a:rPr lang="en-US" sz="2400" dirty="0">
                <a:solidFill>
                  <a:srgbClr val="FFFF00"/>
                </a:solidFill>
              </a:rPr>
              <a:t>):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x = 0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tot = 0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    while (x &lt; </a:t>
            </a:r>
            <a:r>
              <a:rPr lang="en-US" sz="2400" dirty="0" err="1">
                <a:solidFill>
                  <a:srgbClr val="FFFF00"/>
                </a:solidFill>
              </a:rPr>
              <a:t>len</a:t>
            </a:r>
            <a:r>
              <a:rPr lang="en-US" sz="2400" dirty="0">
                <a:solidFill>
                  <a:srgbClr val="FFFF00"/>
                </a:solidFill>
              </a:rPr>
              <a:t>(a)):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		if (a[x] in y):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        		tot += 1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		x += 1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return(tot) 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a = “ambiguous"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y = "</a:t>
            </a:r>
            <a:r>
              <a:rPr lang="en-US" sz="2400" dirty="0" err="1">
                <a:solidFill>
                  <a:srgbClr val="FFFF00"/>
                </a:solidFill>
              </a:rPr>
              <a:t>aeiou</a:t>
            </a:r>
            <a:r>
              <a:rPr lang="en-US" sz="2400" dirty="0">
                <a:solidFill>
                  <a:srgbClr val="FFFF00"/>
                </a:solidFill>
              </a:rPr>
              <a:t>"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print(</a:t>
            </a:r>
            <a:r>
              <a:rPr lang="en-US" sz="2400" dirty="0" err="1">
                <a:solidFill>
                  <a:srgbClr val="FFFF00"/>
                </a:solidFill>
              </a:rPr>
              <a:t>str</a:t>
            </a:r>
            <a:r>
              <a:rPr lang="en-US" sz="2400" dirty="0">
                <a:solidFill>
                  <a:srgbClr val="FFFF00"/>
                </a:solidFill>
              </a:rPr>
              <a:t>(</a:t>
            </a:r>
            <a:r>
              <a:rPr lang="en-US" sz="2400" dirty="0" err="1">
                <a:solidFill>
                  <a:srgbClr val="FFFF00"/>
                </a:solidFill>
              </a:rPr>
              <a:t>func</a:t>
            </a:r>
            <a:r>
              <a:rPr lang="en-US" sz="2400" dirty="0">
                <a:solidFill>
                  <a:srgbClr val="FFFF00"/>
                </a:solidFill>
              </a:rPr>
              <a:t>(</a:t>
            </a:r>
            <a:r>
              <a:rPr lang="en-US" sz="2400" dirty="0" err="1">
                <a:solidFill>
                  <a:srgbClr val="FFFF00"/>
                </a:solidFill>
              </a:rPr>
              <a:t>a,y</a:t>
            </a:r>
            <a:r>
              <a:rPr lang="en-US" sz="2400" dirty="0">
                <a:solidFill>
                  <a:srgbClr val="FFFF00"/>
                </a:solidFill>
              </a:rPr>
              <a:t>)))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79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F5A31-BD73-4905-82CA-35E2561C5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Not mutating!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414B6-8BFD-4B13-BC1B-C83B866C5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272540"/>
            <a:ext cx="9404723" cy="501014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def f3(x):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z = ""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flag = False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= 0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while (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&lt;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(x)):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if flag == True: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 z = z + "a"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 flag = False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else: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 z = z+ x[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 flag = True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+= 1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 z + "a"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print(f3("</a:t>
            </a:r>
            <a:r>
              <a:rPr lang="en-US" dirty="0" err="1">
                <a:solidFill>
                  <a:srgbClr val="FFFF00"/>
                </a:solidFill>
              </a:rPr>
              <a:t>bnn</a:t>
            </a:r>
            <a:r>
              <a:rPr lang="en-US" dirty="0">
                <a:solidFill>
                  <a:srgbClr val="FFFF00"/>
                </a:solidFill>
              </a:rPr>
              <a:t>"))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32D7581-F572-46A2-BE81-1CA24CAB495B}"/>
              </a:ext>
            </a:extLst>
          </p:cNvPr>
          <p:cNvGraphicFramePr>
            <a:graphicFrameLocks noGrp="1"/>
          </p:cNvGraphicFramePr>
          <p:nvPr/>
        </p:nvGraphicFramePr>
        <p:xfrm>
          <a:off x="4137660" y="1379220"/>
          <a:ext cx="4434840" cy="3287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293">
                  <a:extLst>
                    <a:ext uri="{9D8B030D-6E8A-4147-A177-3AD203B41FA5}">
                      <a16:colId xmlns:a16="http://schemas.microsoft.com/office/drawing/2014/main" val="170683755"/>
                    </a:ext>
                  </a:extLst>
                </a:gridCol>
                <a:gridCol w="1408312">
                  <a:extLst>
                    <a:ext uri="{9D8B030D-6E8A-4147-A177-3AD203B41FA5}">
                      <a16:colId xmlns:a16="http://schemas.microsoft.com/office/drawing/2014/main" val="646041981"/>
                    </a:ext>
                  </a:extLst>
                </a:gridCol>
                <a:gridCol w="1150771">
                  <a:extLst>
                    <a:ext uri="{9D8B030D-6E8A-4147-A177-3AD203B41FA5}">
                      <a16:colId xmlns:a16="http://schemas.microsoft.com/office/drawing/2014/main" val="3655319182"/>
                    </a:ext>
                  </a:extLst>
                </a:gridCol>
                <a:gridCol w="1189464">
                  <a:extLst>
                    <a:ext uri="{9D8B030D-6E8A-4147-A177-3AD203B41FA5}">
                      <a16:colId xmlns:a16="http://schemas.microsoft.com/office/drawing/2014/main" val="3606917775"/>
                    </a:ext>
                  </a:extLst>
                </a:gridCol>
              </a:tblGrid>
              <a:tr h="376775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501638"/>
                  </a:ext>
                </a:extLst>
              </a:tr>
              <a:tr h="650324">
                <a:tc>
                  <a:txBody>
                    <a:bodyPr/>
                    <a:lstStyle/>
                    <a:p>
                      <a:r>
                        <a:rPr lang="en-US" dirty="0" err="1"/>
                        <a:t>bnn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937398"/>
                  </a:ext>
                </a:extLst>
              </a:tr>
              <a:tr h="3767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“b”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964318"/>
                  </a:ext>
                </a:extLst>
              </a:tr>
              <a:tr h="37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dirty="0" err="1"/>
                        <a:t>ba</a:t>
                      </a:r>
                      <a:r>
                        <a:rPr lang="en-US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383298"/>
                  </a:ext>
                </a:extLst>
              </a:tr>
              <a:tr h="37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“ban”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6443"/>
                  </a:ext>
                </a:extLst>
              </a:tr>
              <a:tr h="37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dirty="0" err="1"/>
                        <a:t>bana</a:t>
                      </a:r>
                      <a:r>
                        <a:rPr lang="en-US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021708"/>
                  </a:ext>
                </a:extLst>
              </a:tr>
              <a:tr h="37677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</a:t>
                      </a:r>
                      <a:r>
                        <a:rPr lang="en-US" dirty="0" err="1"/>
                        <a:t>banan</a:t>
                      </a:r>
                      <a:r>
                        <a:rPr lang="en-US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86342"/>
                  </a:ext>
                </a:extLst>
              </a:tr>
              <a:tr h="3767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“banana”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934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8298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317</Words>
  <Application>Microsoft Office PowerPoint</Application>
  <PresentationFormat>Widescreen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PowerPoint Presentation</vt:lpstr>
      <vt:lpstr>Strings are Immutable word of the day</vt:lpstr>
      <vt:lpstr>Upper() and lower()</vt:lpstr>
      <vt:lpstr>PowerPoint Presentation</vt:lpstr>
      <vt:lpstr>Example: Not mutating!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Yarrington, Debra</dc:creator>
  <cp:lastModifiedBy>Yarrington, Debra</cp:lastModifiedBy>
  <cp:revision>1</cp:revision>
  <dcterms:created xsi:type="dcterms:W3CDTF">2020-03-29T03:12:23Z</dcterms:created>
  <dcterms:modified xsi:type="dcterms:W3CDTF">2020-03-29T03:12:51Z</dcterms:modified>
</cp:coreProperties>
</file>