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9" d="100"/>
          <a:sy n="79" d="100"/>
        </p:scale>
        <p:origin x="5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9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7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1270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62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7402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521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00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92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86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979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03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5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09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39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775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985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82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1262A-7264-4AEB-85BD-CEA28A38B1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57FBF-6884-4F0B-845F-29599972E0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92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6975" y="334297"/>
            <a:ext cx="10131425" cy="712839"/>
          </a:xfrm>
        </p:spPr>
        <p:txBody>
          <a:bodyPr>
            <a:normAutofit/>
          </a:bodyPr>
          <a:lstStyle/>
          <a:p>
            <a:r>
              <a:rPr lang="en-US" dirty="0"/>
              <a:t>Strings: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756" y="1189704"/>
            <a:ext cx="9332098" cy="5058696"/>
          </a:xfrm>
        </p:spPr>
        <p:txBody>
          <a:bodyPr anchor="t">
            <a:normAutofit/>
          </a:bodyPr>
          <a:lstStyle/>
          <a:p>
            <a:r>
              <a:rPr lang="en-US" dirty="0"/>
              <a:t>What can we do with Strings?</a:t>
            </a:r>
          </a:p>
          <a:p>
            <a:pPr lvl="1"/>
            <a:r>
              <a:rPr lang="en-US" dirty="0"/>
              <a:t>concatenate (join) using +</a:t>
            </a:r>
          </a:p>
          <a:p>
            <a:r>
              <a:rPr lang="en-US" dirty="0"/>
              <a:t>We can compare!  &gt;   &lt;    ==   &gt;=    &lt;=   !=</a:t>
            </a:r>
          </a:p>
          <a:p>
            <a:pPr lvl="1"/>
            <a:r>
              <a:rPr lang="en-US" dirty="0"/>
              <a:t>With strings, cat &lt; dog &lt; zip</a:t>
            </a:r>
          </a:p>
          <a:p>
            <a:pPr lvl="2"/>
            <a:r>
              <a:rPr lang="en-US" dirty="0"/>
              <a:t>Technically, based on the ASCII value (a numeric equivalent for each character) of the letters in a word.</a:t>
            </a:r>
          </a:p>
          <a:p>
            <a:pPr lvl="3"/>
            <a:r>
              <a:rPr lang="en-US" dirty="0"/>
              <a:t>No one remembers the asci values of letters</a:t>
            </a:r>
          </a:p>
          <a:p>
            <a:pPr lvl="2"/>
            <a:r>
              <a:rPr lang="en-US" dirty="0"/>
              <a:t>Instead, think of what page in the dictionary a word would occur on (about).  </a:t>
            </a:r>
          </a:p>
          <a:p>
            <a:pPr lvl="3"/>
            <a:r>
              <a:rPr lang="en-US" dirty="0"/>
              <a:t>So cat might occur on page 20, </a:t>
            </a:r>
          </a:p>
          <a:p>
            <a:pPr lvl="3"/>
            <a:r>
              <a:rPr lang="en-US" dirty="0"/>
              <a:t>zip would occur much later in the dictionary, like maybe on page 580.  </a:t>
            </a:r>
          </a:p>
          <a:p>
            <a:pPr lvl="3"/>
            <a:r>
              <a:rPr lang="en-US" dirty="0"/>
              <a:t>20&lt; 580, so “cat” &lt; “dog”</a:t>
            </a:r>
          </a:p>
          <a:p>
            <a:pPr marL="1371600" lvl="3" indent="0">
              <a:buNone/>
            </a:pPr>
            <a:endParaRPr lang="en-US" dirty="0"/>
          </a:p>
          <a:p>
            <a:r>
              <a:rPr lang="en-US" b="1" i="1" dirty="0"/>
              <a:t>What else can we do?</a:t>
            </a:r>
          </a:p>
          <a:p>
            <a:pPr lvl="1"/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2278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1" y="152400"/>
            <a:ext cx="8524875" cy="1219200"/>
          </a:xfrm>
        </p:spPr>
        <p:txBody>
          <a:bodyPr>
            <a:normAutofit/>
          </a:bodyPr>
          <a:lstStyle/>
          <a:p>
            <a:r>
              <a:rPr lang="en-US" dirty="0"/>
              <a:t>A lot!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670" y="1143001"/>
            <a:ext cx="10523220" cy="55625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500" b="1" dirty="0"/>
              <a:t>Len, in</a:t>
            </a:r>
            <a:endParaRPr lang="en-US" sz="6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500" dirty="0" err="1">
                <a:solidFill>
                  <a:srgbClr val="FFFF00"/>
                </a:solidFill>
              </a:rPr>
              <a:t>def</a:t>
            </a:r>
            <a:r>
              <a:rPr lang="en-US" sz="2500" dirty="0">
                <a:solidFill>
                  <a:srgbClr val="FFFF00"/>
                </a:solidFill>
              </a:rPr>
              <a:t> f(x):</a:t>
            </a:r>
          </a:p>
          <a:p>
            <a:pPr>
              <a:buNone/>
            </a:pPr>
            <a:r>
              <a:rPr lang="en-US" sz="2500" dirty="0">
                <a:solidFill>
                  <a:srgbClr val="FFFF00"/>
                </a:solidFill>
              </a:rPr>
              <a:t>	if "e" </a:t>
            </a:r>
            <a:r>
              <a:rPr lang="en-US" sz="2500" dirty="0"/>
              <a:t>in</a:t>
            </a:r>
            <a:r>
              <a:rPr lang="en-US" sz="2500" dirty="0">
                <a:solidFill>
                  <a:srgbClr val="FFFF00"/>
                </a:solidFill>
              </a:rPr>
              <a:t> x:</a:t>
            </a:r>
          </a:p>
          <a:p>
            <a:pPr>
              <a:buNone/>
            </a:pPr>
            <a:r>
              <a:rPr lang="en-US" sz="2500" dirty="0">
                <a:solidFill>
                  <a:srgbClr val="FFFF00"/>
                </a:solidFill>
              </a:rPr>
              <a:t>    	      return("e is in your message.")</a:t>
            </a:r>
          </a:p>
          <a:p>
            <a:pPr>
              <a:buNone/>
            </a:pPr>
            <a:r>
              <a:rPr lang="en-US" sz="2500" dirty="0">
                <a:solidFill>
                  <a:srgbClr val="FFFF00"/>
                </a:solidFill>
              </a:rPr>
              <a:t>	else:</a:t>
            </a:r>
          </a:p>
          <a:p>
            <a:pPr>
              <a:buNone/>
            </a:pPr>
            <a:r>
              <a:rPr lang="en-US" sz="2500" dirty="0">
                <a:solidFill>
                  <a:srgbClr val="FFFF00"/>
                </a:solidFill>
              </a:rPr>
              <a:t>    	      return("e is not in your message.")</a:t>
            </a:r>
          </a:p>
          <a:p>
            <a:pPr>
              <a:buNone/>
            </a:pPr>
            <a:endParaRPr lang="en-US" sz="25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500" dirty="0">
                <a:solidFill>
                  <a:srgbClr val="FFFF00"/>
                </a:solidFill>
              </a:rPr>
              <a:t>print(f(“puppies are cute”))</a:t>
            </a:r>
          </a:p>
          <a:p>
            <a:pPr>
              <a:buNone/>
            </a:pPr>
            <a:endParaRPr lang="en-US" sz="25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2500" dirty="0">
                <a:solidFill>
                  <a:srgbClr val="FFFF00"/>
                </a:solidFill>
              </a:rPr>
              <a:t>z = </a:t>
            </a:r>
            <a:r>
              <a:rPr lang="en-US" sz="2500" dirty="0" err="1">
                <a:solidFill>
                  <a:srgbClr val="FFFF00"/>
                </a:solidFill>
              </a:rPr>
              <a:t>len</a:t>
            </a:r>
            <a:r>
              <a:rPr lang="en-US" sz="2500" dirty="0">
                <a:solidFill>
                  <a:srgbClr val="FFFF00"/>
                </a:solidFill>
              </a:rPr>
              <a:t>("cat")</a:t>
            </a:r>
          </a:p>
          <a:p>
            <a:pPr>
              <a:buNone/>
            </a:pPr>
            <a:endParaRPr lang="en-US" sz="25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2500" b="1" dirty="0">
                <a:solidFill>
                  <a:srgbClr val="FFC000"/>
                </a:solidFill>
              </a:rPr>
              <a:t>########################################################################</a:t>
            </a:r>
          </a:p>
          <a:p>
            <a:pPr>
              <a:buNone/>
            </a:pPr>
            <a:r>
              <a:rPr lang="en-US" sz="2500" b="1" i="1" dirty="0">
                <a:solidFill>
                  <a:srgbClr val="FFC000"/>
                </a:solidFill>
              </a:rPr>
              <a:t>NOTE: If you copy and paste this code into python to test it, retype all the quotes!!!  </a:t>
            </a:r>
          </a:p>
          <a:p>
            <a:pPr>
              <a:lnSpc>
                <a:spcPct val="130000"/>
              </a:lnSpc>
              <a:buNone/>
            </a:pPr>
            <a:r>
              <a:rPr lang="en-US" sz="1900" i="1" dirty="0">
                <a:solidFill>
                  <a:srgbClr val="FFC000"/>
                </a:solidFill>
              </a:rPr>
              <a:t>	Every MS product tries to insert funky quotes (see right before puppies and right after cute) instead of straight up and down quotes (see right before e and right after message.)  All computer programs use a limited character set, and thus only understand the straight quotes.</a:t>
            </a:r>
          </a:p>
          <a:p>
            <a:pPr>
              <a:buNone/>
            </a:pPr>
            <a:endParaRPr 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580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Strings Positional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990601"/>
            <a:ext cx="8305800" cy="5135563"/>
          </a:xfrm>
        </p:spPr>
        <p:txBody>
          <a:bodyPr>
            <a:normAutofit lnSpcReduction="10000"/>
          </a:bodyPr>
          <a:lstStyle/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Get a character at a particular index within a string</a:t>
            </a:r>
          </a:p>
          <a:p>
            <a:pPr marL="0" lvl="1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lvl="1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	stringvar1  = 		</a:t>
            </a:r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</a:t>
            </a:r>
            <a:r>
              <a:rPr lang="en-US" sz="2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binary”</a:t>
            </a:r>
          </a:p>
          <a:p>
            <a:pPr marL="0" lvl="1">
              <a:spcBef>
                <a:spcPts val="300"/>
              </a:spcBef>
              <a:buNone/>
            </a:pPr>
            <a:r>
              <a:rPr lang="en-US" dirty="0"/>
              <a:t>				Index  </a:t>
            </a:r>
            <a:r>
              <a:rPr lang="en-US" dirty="0">
                <a:solidFill>
                  <a:srgbClr val="FFFF00"/>
                </a:solidFill>
              </a:rPr>
              <a:t>        		  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012345</a:t>
            </a:r>
            <a:r>
              <a:rPr lang="en-US" sz="26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1">
              <a:buNone/>
            </a:pPr>
            <a:endParaRPr lang="en-US" sz="2600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>
              <a:spcBef>
                <a:spcPts val="3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			</a:t>
            </a:r>
            <a:r>
              <a:rPr lang="en-US" sz="23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stringvar2 =  “computer”</a:t>
            </a:r>
          </a:p>
          <a:p>
            <a:pPr marL="0" lvl="1">
              <a:spcBef>
                <a:spcPts val="300"/>
              </a:spcBef>
              <a:buNone/>
            </a:pP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				Index </a:t>
            </a:r>
            <a:r>
              <a:rPr lang="en-US" sz="2300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2300" dirty="0">
                <a:latin typeface="Courier New" panose="02070309020205020404" pitchFamily="49" charset="0"/>
                <a:cs typeface="Courier New" panose="02070309020205020404" pitchFamily="49" charset="0"/>
              </a:rPr>
              <a:t>01234567</a:t>
            </a:r>
            <a:br>
              <a:rPr lang="en-US" dirty="0">
                <a:solidFill>
                  <a:srgbClr val="FFFF00"/>
                </a:solidFill>
              </a:rPr>
            </a:b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/>
              <a:t>So to use a particular item in the list: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x=stringvar2[3]   </a:t>
            </a:r>
            <a:r>
              <a:rPr lang="en-US" dirty="0">
                <a:solidFill>
                  <a:srgbClr val="FFC000"/>
                </a:solidFill>
              </a:rPr>
              <a:t>#”p”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 y=stringvar1[1]   </a:t>
            </a:r>
            <a:r>
              <a:rPr lang="en-US" dirty="0">
                <a:solidFill>
                  <a:srgbClr val="FFC000"/>
                </a:solidFill>
              </a:rPr>
              <a:t>#”</a:t>
            </a:r>
            <a:r>
              <a:rPr lang="en-US" dirty="0" err="1">
                <a:solidFill>
                  <a:srgbClr val="FFC000"/>
                </a:solidFill>
              </a:rPr>
              <a:t>i</a:t>
            </a:r>
            <a:r>
              <a:rPr lang="en-US" dirty="0">
                <a:solidFill>
                  <a:srgbClr val="FFC000"/>
                </a:solidFill>
              </a:rPr>
              <a:t>”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z=stringvar2[0]    </a:t>
            </a:r>
            <a:r>
              <a:rPr lang="en-US" dirty="0">
                <a:solidFill>
                  <a:srgbClr val="FFC000"/>
                </a:solidFill>
              </a:rPr>
              <a:t>#”c”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w=stringvar1[6]   </a:t>
            </a:r>
            <a:r>
              <a:rPr lang="en-US" dirty="0">
                <a:solidFill>
                  <a:srgbClr val="FFC000"/>
                </a:solidFill>
              </a:rPr>
              <a:t>#???</a:t>
            </a:r>
          </a:p>
          <a:p>
            <a:pPr marL="0" lvl="1"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24600" y="3766456"/>
            <a:ext cx="4343400" cy="2057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lvl="1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lvl="1">
              <a:buNone/>
            </a:pPr>
            <a:r>
              <a:rPr lang="en-US" dirty="0"/>
              <a:t>Example: </a:t>
            </a:r>
          </a:p>
          <a:p>
            <a:pPr marL="0" lvl="1"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f(par):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randnum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randrange</a:t>
            </a:r>
            <a:r>
              <a:rPr lang="en-US" dirty="0">
                <a:solidFill>
                  <a:srgbClr val="FFFF00"/>
                </a:solidFill>
              </a:rPr>
              <a:t>(0,6)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	return(“you get “ + par[</a:t>
            </a:r>
            <a:r>
              <a:rPr lang="en-US" dirty="0" err="1">
                <a:solidFill>
                  <a:srgbClr val="FFFF00"/>
                </a:solidFill>
              </a:rPr>
              <a:t>randnum</a:t>
            </a:r>
            <a:r>
              <a:rPr lang="en-US" dirty="0">
                <a:solidFill>
                  <a:srgbClr val="FFFF00"/>
                </a:solidFill>
              </a:rPr>
              <a:t>])</a:t>
            </a:r>
          </a:p>
          <a:p>
            <a:pPr marL="0" lvl="1">
              <a:buNone/>
            </a:pPr>
            <a:r>
              <a:rPr lang="en-US" dirty="0">
                <a:solidFill>
                  <a:srgbClr val="FFFF00"/>
                </a:solidFill>
              </a:rPr>
              <a:t>print(f((stringvar1))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AF0D50-C5BF-48D2-846C-6F1ED6447D62}"/>
              </a:ext>
            </a:extLst>
          </p:cNvPr>
          <p:cNvSpPr txBox="1"/>
          <p:nvPr/>
        </p:nvSpPr>
        <p:spPr>
          <a:xfrm>
            <a:off x="9528809" y="6337012"/>
            <a:ext cx="23564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i="1" dirty="0">
                <a:solidFill>
                  <a:srgbClr val="FFC000"/>
                </a:solidFill>
              </a:rPr>
              <a:t>Remember quote issue!</a:t>
            </a:r>
          </a:p>
        </p:txBody>
      </p:sp>
    </p:spTree>
    <p:extLst>
      <p:ext uri="{BB962C8B-B14F-4D97-AF65-F5344CB8AC3E}">
        <p14:creationId xmlns:p14="http://schemas.microsoft.com/office/powerpoint/2010/main" val="241445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String: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0"/>
            <a:ext cx="8686800" cy="5715000"/>
          </a:xfrm>
        </p:spPr>
        <p:txBody>
          <a:bodyPr>
            <a:noAutofit/>
          </a:bodyPr>
          <a:lstStyle/>
          <a:p>
            <a:pPr marL="0" lvl="1"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stringvar1  =          “</a:t>
            </a:r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binary”</a:t>
            </a:r>
          </a:p>
          <a:p>
            <a:pPr marL="0" lvl="1">
              <a:spcBef>
                <a:spcPts val="500"/>
              </a:spcBef>
              <a:buNone/>
            </a:pPr>
            <a:r>
              <a:rPr lang="en-US" dirty="0"/>
              <a:t>Index  </a:t>
            </a:r>
            <a:r>
              <a:rPr lang="en-US" dirty="0">
                <a:solidFill>
                  <a:srgbClr val="FFFF00"/>
                </a:solidFill>
              </a:rPr>
              <a:t>        		    </a:t>
            </a:r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012345 </a:t>
            </a:r>
          </a:p>
          <a:p>
            <a:pPr marL="0" lvl="1">
              <a:spcBef>
                <a:spcPts val="500"/>
              </a:spcBef>
              <a:buNone/>
            </a:pPr>
            <a:endParaRPr lang="en-US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1"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stringvar2 =       </a:t>
            </a:r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“computer”</a:t>
            </a:r>
          </a:p>
          <a:p>
            <a:pPr marL="0" lvl="1">
              <a:spcBef>
                <a:spcPts val="500"/>
              </a:spcBef>
              <a:buNone/>
            </a:pPr>
            <a:r>
              <a:rPr lang="en-US" dirty="0"/>
              <a:t>Index </a:t>
            </a:r>
            <a:r>
              <a:rPr lang="en-US" dirty="0">
                <a:solidFill>
                  <a:srgbClr val="FFFF00"/>
                </a:solidFill>
              </a:rPr>
              <a:t>            	</a:t>
            </a:r>
            <a:r>
              <a:rPr lang="en-US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01234567</a:t>
            </a:r>
            <a:br>
              <a:rPr lang="en-US" dirty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  <a:p>
            <a:pPr marL="0" lvl="1">
              <a:spcBef>
                <a:spcPts val="500"/>
              </a:spcBef>
              <a:buNone/>
            </a:pPr>
            <a:r>
              <a:rPr lang="en-US" dirty="0"/>
              <a:t>get the length of a string</a:t>
            </a:r>
          </a:p>
          <a:p>
            <a:pPr>
              <a:spcBef>
                <a:spcPts val="500"/>
              </a:spcBef>
              <a:buNone/>
            </a:pPr>
            <a:r>
              <a:rPr lang="en-US" sz="1600" dirty="0">
                <a:solidFill>
                  <a:srgbClr val="FFFF00"/>
                </a:solidFill>
              </a:rPr>
              <a:t>	 </a:t>
            </a:r>
            <a:r>
              <a:rPr lang="en-US" sz="1600" dirty="0" err="1">
                <a:solidFill>
                  <a:srgbClr val="FFFF00"/>
                </a:solidFill>
              </a:rPr>
              <a:t>len</a:t>
            </a:r>
            <a:r>
              <a:rPr lang="en-US" sz="1600" dirty="0">
                <a:solidFill>
                  <a:srgbClr val="FFFF00"/>
                </a:solidFill>
              </a:rPr>
              <a:t>(stringvar1)   # will give you 6, not 5!</a:t>
            </a:r>
          </a:p>
          <a:p>
            <a:pPr>
              <a:spcBef>
                <a:spcPts val="500"/>
              </a:spcBef>
              <a:buNone/>
            </a:pPr>
            <a:r>
              <a:rPr lang="en-US" sz="1600" dirty="0">
                <a:solidFill>
                  <a:srgbClr val="FFFF00"/>
                </a:solidFill>
              </a:rPr>
              <a:t>	 </a:t>
            </a:r>
            <a:r>
              <a:rPr lang="en-US" sz="1600" dirty="0" err="1">
                <a:solidFill>
                  <a:srgbClr val="FFFF00"/>
                </a:solidFill>
              </a:rPr>
              <a:t>len</a:t>
            </a:r>
            <a:r>
              <a:rPr lang="en-US" sz="1600" dirty="0">
                <a:solidFill>
                  <a:srgbClr val="FFFF00"/>
                </a:solidFill>
              </a:rPr>
              <a:t>(stringvar2)    #will give you 8, not 7</a:t>
            </a:r>
          </a:p>
          <a:p>
            <a:pPr>
              <a:spcBef>
                <a:spcPts val="500"/>
              </a:spcBef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>
              <a:spcBef>
                <a:spcPts val="500"/>
              </a:spcBef>
              <a:buNone/>
            </a:pPr>
            <a:r>
              <a:rPr lang="en-US" sz="1600" dirty="0"/>
              <a:t>Example:</a:t>
            </a:r>
          </a:p>
          <a:p>
            <a:pPr marL="0" lvl="1">
              <a:spcBef>
                <a:spcPts val="500"/>
              </a:spcBef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f(par):</a:t>
            </a:r>
          </a:p>
          <a:p>
            <a:pPr marL="0" lvl="1"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y =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(par)</a:t>
            </a:r>
          </a:p>
          <a:p>
            <a:pPr marL="0" lvl="1"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randnum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randrange</a:t>
            </a:r>
            <a:r>
              <a:rPr lang="en-US" dirty="0">
                <a:solidFill>
                  <a:srgbClr val="FFFF00"/>
                </a:solidFill>
              </a:rPr>
              <a:t>(0,y)        #Why does this work?</a:t>
            </a:r>
          </a:p>
          <a:p>
            <a:pPr marL="0" lvl="1"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	return(“you get “ + par[</a:t>
            </a:r>
            <a:r>
              <a:rPr lang="en-US" dirty="0" err="1">
                <a:solidFill>
                  <a:srgbClr val="FFFF00"/>
                </a:solidFill>
              </a:rPr>
              <a:t>randnum</a:t>
            </a:r>
            <a:r>
              <a:rPr lang="en-US" dirty="0">
                <a:solidFill>
                  <a:srgbClr val="FFFF00"/>
                </a:solidFill>
              </a:rPr>
              <a:t>])</a:t>
            </a:r>
          </a:p>
          <a:p>
            <a:pPr marL="0" lvl="1">
              <a:spcBef>
                <a:spcPts val="500"/>
              </a:spcBef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lvl="1">
              <a:spcBef>
                <a:spcPts val="500"/>
              </a:spcBef>
              <a:buNone/>
            </a:pPr>
            <a:r>
              <a:rPr lang="en-US" dirty="0">
                <a:solidFill>
                  <a:srgbClr val="FFFF00"/>
                </a:solidFill>
              </a:rPr>
              <a:t>print(f(stringvar2))</a:t>
            </a:r>
          </a:p>
        </p:txBody>
      </p:sp>
    </p:spTree>
    <p:extLst>
      <p:ext uri="{BB962C8B-B14F-4D97-AF65-F5344CB8AC3E}">
        <p14:creationId xmlns:p14="http://schemas.microsoft.com/office/powerpoint/2010/main" val="3667126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710" y="452718"/>
            <a:ext cx="7055380" cy="842682"/>
          </a:xfrm>
        </p:spPr>
        <p:txBody>
          <a:bodyPr/>
          <a:lstStyle/>
          <a:p>
            <a:r>
              <a:rPr lang="en-US" dirty="0"/>
              <a:t>We can now do: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295401"/>
            <a:ext cx="6929754" cy="4953006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err="1">
                <a:solidFill>
                  <a:srgbClr val="FFFF00"/>
                </a:solidFill>
              </a:rPr>
              <a:t>def</a:t>
            </a:r>
            <a:r>
              <a:rPr lang="en-US" sz="1800" dirty="0">
                <a:solidFill>
                  <a:srgbClr val="FFFF00"/>
                </a:solidFill>
              </a:rPr>
              <a:t> f(y):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	x = 0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FF00"/>
                </a:solidFill>
              </a:rPr>
              <a:t>while (x &lt; </a:t>
            </a:r>
            <a:r>
              <a:rPr lang="en-US" dirty="0" err="1">
                <a:solidFill>
                  <a:srgbClr val="FFFF00"/>
                </a:solidFill>
              </a:rPr>
              <a:t>len</a:t>
            </a:r>
            <a:r>
              <a:rPr lang="en-US" dirty="0">
                <a:solidFill>
                  <a:srgbClr val="FFFF00"/>
                </a:solidFill>
              </a:rPr>
              <a:t>(y)):</a:t>
            </a:r>
          </a:p>
          <a:p>
            <a:pPr marL="914400" lvl="2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print(y[x])</a:t>
            </a:r>
          </a:p>
          <a:p>
            <a:pPr marL="914400" lvl="2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x+=1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FF00"/>
                </a:solidFill>
              </a:rPr>
              <a:t>	return</a:t>
            </a:r>
          </a:p>
          <a:p>
            <a:pPr marL="0" indent="0"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f(“kluge”)</a:t>
            </a:r>
          </a:p>
        </p:txBody>
      </p:sp>
    </p:spTree>
    <p:extLst>
      <p:ext uri="{BB962C8B-B14F-4D97-AF65-F5344CB8AC3E}">
        <p14:creationId xmlns:p14="http://schemas.microsoft.com/office/powerpoint/2010/main" val="2168394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277" y="181231"/>
            <a:ext cx="9891251" cy="792162"/>
          </a:xfrm>
        </p:spPr>
        <p:txBody>
          <a:bodyPr>
            <a:noAutofit/>
          </a:bodyPr>
          <a:lstStyle/>
          <a:p>
            <a:r>
              <a:rPr lang="en-US" dirty="0"/>
              <a:t>Slicing (Different from Indexing)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066800"/>
            <a:ext cx="7696200" cy="540715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Copying parts of strings: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0   1   2   3   4   5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| p |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| z | z | a |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-5  -4  -3  -2  -1  </a:t>
            </a:r>
          </a:p>
          <a:p>
            <a:pPr>
              <a:buNone/>
            </a:pPr>
            <a:r>
              <a:rPr lang="en-US" dirty="0" err="1">
                <a:solidFill>
                  <a:srgbClr val="FFFF00"/>
                </a:solidFill>
              </a:rPr>
              <a:t>def</a:t>
            </a:r>
            <a:r>
              <a:rPr lang="en-US" dirty="0">
                <a:solidFill>
                  <a:srgbClr val="FFFF00"/>
                </a:solidFill>
              </a:rPr>
              <a:t> f(word):</a:t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dirty="0">
                <a:solidFill>
                  <a:srgbClr val="FFFF00"/>
                </a:solidFill>
              </a:rPr>
              <a:t>	return(word[2:5] 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print(f(“pizza”))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def g():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word = “pizza”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return(word[1:3])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def h():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word = “pizza”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return(word[-4:-2])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def 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():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word = “pizza”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return(word[-4:3])</a:t>
            </a:r>
          </a:p>
        </p:txBody>
      </p:sp>
    </p:spTree>
    <p:extLst>
      <p:ext uri="{BB962C8B-B14F-4D97-AF65-F5344CB8AC3E}">
        <p14:creationId xmlns:p14="http://schemas.microsoft.com/office/powerpoint/2010/main" val="81009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19201"/>
            <a:ext cx="7234554" cy="50292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0   1   2   3   4   5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| p |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| z | z | a |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-5  -4  -3  -2  -1  </a:t>
            </a: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word=“pizza”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word[0:4]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pizz</a:t>
            </a: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word[:4]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pizz</a:t>
            </a: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word[2:5]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zza</a:t>
            </a:r>
            <a:endParaRPr lang="en-U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word[2:]</a:t>
            </a:r>
          </a:p>
          <a:p>
            <a:pPr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zza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66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# display a slice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85344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>
                <a:solidFill>
                  <a:srgbClr val="FFFF00"/>
                </a:solidFill>
              </a:rPr>
              <a:t>def</a:t>
            </a:r>
            <a:r>
              <a:rPr lang="en-US" sz="2400" dirty="0">
                <a:solidFill>
                  <a:srgbClr val="FFFF00"/>
                </a:solidFill>
              </a:rPr>
              <a:t> g(</a:t>
            </a:r>
            <a:r>
              <a:rPr lang="en-US" sz="2400" dirty="0" err="1">
                <a:solidFill>
                  <a:srgbClr val="FFFF00"/>
                </a:solidFill>
              </a:rPr>
              <a:t>s,f,wd</a:t>
            </a:r>
            <a:r>
              <a:rPr lang="en-US" sz="2400" dirty="0">
                <a:solidFill>
                  <a:srgbClr val="FFFF00"/>
                </a:solidFill>
              </a:rPr>
              <a:t>):</a:t>
            </a: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    return("</a:t>
            </a:r>
            <a:r>
              <a:rPr lang="en-US" sz="2400" dirty="0" err="1">
                <a:solidFill>
                  <a:srgbClr val="FFFF00"/>
                </a:solidFill>
              </a:rPr>
              <a:t>wd</a:t>
            </a:r>
            <a:r>
              <a:rPr lang="en-US" sz="2400" dirty="0">
                <a:solidFill>
                  <a:srgbClr val="FFFF00"/>
                </a:solidFill>
              </a:rPr>
              <a:t>["+</a:t>
            </a:r>
            <a:r>
              <a:rPr lang="en-US" sz="2400" dirty="0" err="1">
                <a:solidFill>
                  <a:srgbClr val="FFFF00"/>
                </a:solidFill>
              </a:rPr>
              <a:t>str</a:t>
            </a:r>
            <a:r>
              <a:rPr lang="en-US" sz="2400" dirty="0">
                <a:solidFill>
                  <a:srgbClr val="FFFF00"/>
                </a:solidFill>
              </a:rPr>
              <a:t>(s)+":"+</a:t>
            </a:r>
            <a:r>
              <a:rPr lang="en-US" sz="2400" dirty="0" err="1">
                <a:solidFill>
                  <a:srgbClr val="FFFF00"/>
                </a:solidFill>
              </a:rPr>
              <a:t>str</a:t>
            </a:r>
            <a:r>
              <a:rPr lang="en-US" sz="2400" dirty="0">
                <a:solidFill>
                  <a:srgbClr val="FFFF00"/>
                </a:solidFill>
              </a:rPr>
              <a:t>(f)+"] is "+</a:t>
            </a:r>
            <a:r>
              <a:rPr lang="en-US" sz="2400" dirty="0" err="1">
                <a:solidFill>
                  <a:srgbClr val="FFFF00"/>
                </a:solidFill>
              </a:rPr>
              <a:t>wd</a:t>
            </a:r>
            <a:r>
              <a:rPr lang="en-US" sz="2400" dirty="0">
                <a:solidFill>
                  <a:srgbClr val="FFFF00"/>
                </a:solidFill>
              </a:rPr>
              <a:t>[</a:t>
            </a:r>
            <a:r>
              <a:rPr lang="en-US" sz="2400" dirty="0" err="1">
                <a:solidFill>
                  <a:srgbClr val="FFFF00"/>
                </a:solidFill>
              </a:rPr>
              <a:t>s:f</a:t>
            </a:r>
            <a:r>
              <a:rPr lang="en-US" sz="2400" dirty="0">
                <a:solidFill>
                  <a:srgbClr val="FFFF00"/>
                </a:solidFill>
              </a:rPr>
              <a:t>])</a:t>
            </a:r>
          </a:p>
          <a:p>
            <a:pPr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print(g(3,7,"sesquipedalian"))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56181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726</Words>
  <Application>Microsoft Office PowerPoint</Application>
  <PresentationFormat>Widescreen</PresentationFormat>
  <Paragraphs>110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Courier New</vt:lpstr>
      <vt:lpstr>Trebuchet MS</vt:lpstr>
      <vt:lpstr>Wingdings 3</vt:lpstr>
      <vt:lpstr>Facet</vt:lpstr>
      <vt:lpstr>PowerPoint Presentation</vt:lpstr>
      <vt:lpstr>Strings:</vt:lpstr>
      <vt:lpstr>A lot!</vt:lpstr>
      <vt:lpstr>Strings Positional</vt:lpstr>
      <vt:lpstr>String:</vt:lpstr>
      <vt:lpstr>We can now do:</vt:lpstr>
      <vt:lpstr>Slicing (Different from Indexing)</vt:lpstr>
      <vt:lpstr>Shortcuts</vt:lpstr>
      <vt:lpstr># display a slice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Yarrington, Debra</dc:creator>
  <cp:lastModifiedBy>Yarrington, Debra</cp:lastModifiedBy>
  <cp:revision>1</cp:revision>
  <dcterms:created xsi:type="dcterms:W3CDTF">2020-03-28T17:28:17Z</dcterms:created>
  <dcterms:modified xsi:type="dcterms:W3CDTF">2020-03-28T17:29:48Z</dcterms:modified>
</cp:coreProperties>
</file>