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58"/>
  </p:notesMasterIdLst>
  <p:sldIdLst>
    <p:sldId id="257" r:id="rId2"/>
    <p:sldId id="258" r:id="rId3"/>
    <p:sldId id="259" r:id="rId4"/>
    <p:sldId id="260" r:id="rId5"/>
    <p:sldId id="261" r:id="rId6"/>
    <p:sldId id="262" r:id="rId7"/>
    <p:sldId id="265" r:id="rId8"/>
    <p:sldId id="266" r:id="rId9"/>
    <p:sldId id="267" r:id="rId10"/>
    <p:sldId id="268" r:id="rId11"/>
    <p:sldId id="269" r:id="rId12"/>
    <p:sldId id="270" r:id="rId13"/>
    <p:sldId id="275" r:id="rId14"/>
    <p:sldId id="276" r:id="rId15"/>
    <p:sldId id="277" r:id="rId16"/>
    <p:sldId id="278" r:id="rId17"/>
    <p:sldId id="279" r:id="rId18"/>
    <p:sldId id="280" r:id="rId19"/>
    <p:sldId id="281" r:id="rId20"/>
    <p:sldId id="282" r:id="rId21"/>
    <p:sldId id="283" r:id="rId22"/>
    <p:sldId id="284" r:id="rId23"/>
    <p:sldId id="285" r:id="rId24"/>
    <p:sldId id="286" r:id="rId25"/>
    <p:sldId id="287" r:id="rId26"/>
    <p:sldId id="288" r:id="rId27"/>
    <p:sldId id="289" r:id="rId28"/>
    <p:sldId id="290" r:id="rId29"/>
    <p:sldId id="291" r:id="rId30"/>
    <p:sldId id="292" r:id="rId31"/>
    <p:sldId id="293" r:id="rId32"/>
    <p:sldId id="294" r:id="rId33"/>
    <p:sldId id="295" r:id="rId34"/>
    <p:sldId id="296" r:id="rId35"/>
    <p:sldId id="297" r:id="rId36"/>
    <p:sldId id="298" r:id="rId37"/>
    <p:sldId id="299" r:id="rId38"/>
    <p:sldId id="300" r:id="rId39"/>
    <p:sldId id="301" r:id="rId40"/>
    <p:sldId id="302" r:id="rId41"/>
    <p:sldId id="303" r:id="rId42"/>
    <p:sldId id="304" r:id="rId43"/>
    <p:sldId id="305" r:id="rId44"/>
    <p:sldId id="306" r:id="rId45"/>
    <p:sldId id="307" r:id="rId46"/>
    <p:sldId id="308" r:id="rId47"/>
    <p:sldId id="309" r:id="rId48"/>
    <p:sldId id="310" r:id="rId49"/>
    <p:sldId id="311" r:id="rId50"/>
    <p:sldId id="314" r:id="rId51"/>
    <p:sldId id="315" r:id="rId52"/>
    <p:sldId id="320" r:id="rId53"/>
    <p:sldId id="316" r:id="rId54"/>
    <p:sldId id="317" r:id="rId55"/>
    <p:sldId id="318" r:id="rId56"/>
    <p:sldId id="319" r:id="rId5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58" d="100"/>
          <a:sy n="58" d="100"/>
        </p:scale>
        <p:origin x="54" y="8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9DCB79-9B20-4322-8621-8347BC88AE7E}" type="datetimeFigureOut">
              <a:rPr lang="en-US" smtClean="0"/>
              <a:t>3/2/2020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098901-ED04-41F9-8B7F-7CED698F0153}" type="slidenum">
              <a:rPr lang="en-US" smtClean="0"/>
              <a:t>‹#›</a:t>
            </a:fld>
            <a:endParaRPr lang="en-US"/>
          </a:p>
        </p:txBody>
      </p:sp>
    </p:spTree>
    <p:extLst>
      <p:ext uri="{BB962C8B-B14F-4D97-AF65-F5344CB8AC3E}">
        <p14:creationId xmlns:p14="http://schemas.microsoft.com/office/powerpoint/2010/main" val="33721754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4</a:t>
            </a:fld>
            <a:endParaRPr lang="en-US"/>
          </a:p>
        </p:txBody>
      </p:sp>
    </p:spTree>
    <p:extLst>
      <p:ext uri="{BB962C8B-B14F-4D97-AF65-F5344CB8AC3E}">
        <p14:creationId xmlns:p14="http://schemas.microsoft.com/office/powerpoint/2010/main" val="369555297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31</a:t>
            </a:fld>
            <a:endParaRPr lang="en-US"/>
          </a:p>
        </p:txBody>
      </p:sp>
    </p:spTree>
    <p:extLst>
      <p:ext uri="{BB962C8B-B14F-4D97-AF65-F5344CB8AC3E}">
        <p14:creationId xmlns:p14="http://schemas.microsoft.com/office/powerpoint/2010/main" val="2827125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35</a:t>
            </a:fld>
            <a:endParaRPr lang="en-US"/>
          </a:p>
        </p:txBody>
      </p:sp>
    </p:spTree>
    <p:extLst>
      <p:ext uri="{BB962C8B-B14F-4D97-AF65-F5344CB8AC3E}">
        <p14:creationId xmlns:p14="http://schemas.microsoft.com/office/powerpoint/2010/main" val="178598422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56</a:t>
            </a:fld>
            <a:endParaRPr lang="en-US"/>
          </a:p>
        </p:txBody>
      </p:sp>
    </p:spTree>
    <p:extLst>
      <p:ext uri="{BB962C8B-B14F-4D97-AF65-F5344CB8AC3E}">
        <p14:creationId xmlns:p14="http://schemas.microsoft.com/office/powerpoint/2010/main" val="8308686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9</a:t>
            </a:fld>
            <a:endParaRPr lang="en-US"/>
          </a:p>
        </p:txBody>
      </p:sp>
    </p:spTree>
    <p:extLst>
      <p:ext uri="{BB962C8B-B14F-4D97-AF65-F5344CB8AC3E}">
        <p14:creationId xmlns:p14="http://schemas.microsoft.com/office/powerpoint/2010/main" val="2591197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11</a:t>
            </a:fld>
            <a:endParaRPr lang="en-US"/>
          </a:p>
        </p:txBody>
      </p:sp>
    </p:spTree>
    <p:extLst>
      <p:ext uri="{BB962C8B-B14F-4D97-AF65-F5344CB8AC3E}">
        <p14:creationId xmlns:p14="http://schemas.microsoft.com/office/powerpoint/2010/main" val="21576211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12</a:t>
            </a:fld>
            <a:endParaRPr lang="en-US"/>
          </a:p>
        </p:txBody>
      </p:sp>
    </p:spTree>
    <p:extLst>
      <p:ext uri="{BB962C8B-B14F-4D97-AF65-F5344CB8AC3E}">
        <p14:creationId xmlns:p14="http://schemas.microsoft.com/office/powerpoint/2010/main" val="25562571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Class1 stopped here</a:t>
            </a:r>
          </a:p>
          <a:p>
            <a:r>
              <a:rPr lang="en-US" dirty="0" smtClean="0"/>
              <a:t>Class 2 stopped here</a:t>
            </a:r>
          </a:p>
        </p:txBody>
      </p:sp>
      <p:sp>
        <p:nvSpPr>
          <p:cNvPr id="4" name="Slide Number Placeholder 3"/>
          <p:cNvSpPr>
            <a:spLocks noGrp="1"/>
          </p:cNvSpPr>
          <p:nvPr>
            <p:ph type="sldNum" sz="quarter" idx="10"/>
          </p:nvPr>
        </p:nvSpPr>
        <p:spPr/>
        <p:txBody>
          <a:bodyPr/>
          <a:lstStyle/>
          <a:p>
            <a:fld id="{7495791E-C500-461C-AEAF-FED26415B76D}" type="slidenum">
              <a:rPr lang="en-US" smtClean="0"/>
              <a:pPr/>
              <a:t>16</a:t>
            </a:fld>
            <a:endParaRPr lang="en-US"/>
          </a:p>
        </p:txBody>
      </p:sp>
    </p:spTree>
    <p:extLst>
      <p:ext uri="{BB962C8B-B14F-4D97-AF65-F5344CB8AC3E}">
        <p14:creationId xmlns:p14="http://schemas.microsoft.com/office/powerpoint/2010/main" val="29547662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Class 3</a:t>
            </a:r>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17</a:t>
            </a:fld>
            <a:endParaRPr lang="en-US"/>
          </a:p>
        </p:txBody>
      </p:sp>
    </p:spTree>
    <p:extLst>
      <p:ext uri="{BB962C8B-B14F-4D97-AF65-F5344CB8AC3E}">
        <p14:creationId xmlns:p14="http://schemas.microsoft.com/office/powerpoint/2010/main" val="5776456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Class 1</a:t>
            </a:r>
            <a:endParaRPr lang="en-US"/>
          </a:p>
        </p:txBody>
      </p:sp>
      <p:sp>
        <p:nvSpPr>
          <p:cNvPr id="4" name="Slide Number Placeholder 3"/>
          <p:cNvSpPr>
            <a:spLocks noGrp="1"/>
          </p:cNvSpPr>
          <p:nvPr>
            <p:ph type="sldNum" sz="quarter" idx="10"/>
          </p:nvPr>
        </p:nvSpPr>
        <p:spPr/>
        <p:txBody>
          <a:bodyPr/>
          <a:lstStyle/>
          <a:p>
            <a:fld id="{7495791E-C500-461C-AEAF-FED26415B76D}" type="slidenum">
              <a:rPr lang="en-US" smtClean="0"/>
              <a:pPr/>
              <a:t>18</a:t>
            </a:fld>
            <a:endParaRPr lang="en-US"/>
          </a:p>
        </p:txBody>
      </p:sp>
    </p:spTree>
    <p:extLst>
      <p:ext uri="{BB962C8B-B14F-4D97-AF65-F5344CB8AC3E}">
        <p14:creationId xmlns:p14="http://schemas.microsoft.com/office/powerpoint/2010/main" val="36420307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24</a:t>
            </a:fld>
            <a:endParaRPr lang="en-US"/>
          </a:p>
        </p:txBody>
      </p:sp>
    </p:spTree>
    <p:extLst>
      <p:ext uri="{BB962C8B-B14F-4D97-AF65-F5344CB8AC3E}">
        <p14:creationId xmlns:p14="http://schemas.microsoft.com/office/powerpoint/2010/main" val="23260248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7495791E-C500-461C-AEAF-FED26415B76D}" type="slidenum">
              <a:rPr lang="en-US" smtClean="0"/>
              <a:pPr/>
              <a:t>30</a:t>
            </a:fld>
            <a:endParaRPr lang="en-US"/>
          </a:p>
        </p:txBody>
      </p:sp>
    </p:spTree>
    <p:extLst>
      <p:ext uri="{BB962C8B-B14F-4D97-AF65-F5344CB8AC3E}">
        <p14:creationId xmlns:p14="http://schemas.microsoft.com/office/powerpoint/2010/main" val="29627101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dirty="0"/>
              <a:t>3/2/2020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en-US" smtClean="0"/>
              <a:t>Click to edit Master title style</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dirty="0"/>
              <a:t>3/2/2020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913795" y="2912232"/>
            <a:ext cx="5107208"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912232"/>
            <a:ext cx="5095357" cy="287896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en-US" smtClean="0"/>
              <a:t>Click to edit Master title style</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3/2/2020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3/2/2020</a:t>
            </a:fld>
            <a:endParaRPr lang="en-US" dirty="0"/>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0097"/>
            <a:ext cx="8229600" cy="508464"/>
          </a:xfrm>
        </p:spPr>
        <p:txBody>
          <a:bodyPr>
            <a:normAutofit fontScale="90000"/>
          </a:bodyPr>
          <a:lstStyle/>
          <a:p>
            <a:r>
              <a:rPr lang="en-US" dirty="0" smtClean="0"/>
              <a:t>Strings</a:t>
            </a:r>
            <a:endParaRPr lang="en-US" dirty="0"/>
          </a:p>
        </p:txBody>
      </p:sp>
      <p:sp>
        <p:nvSpPr>
          <p:cNvPr id="3" name="Content Placeholder 2"/>
          <p:cNvSpPr>
            <a:spLocks noGrp="1"/>
          </p:cNvSpPr>
          <p:nvPr>
            <p:ph idx="1"/>
          </p:nvPr>
        </p:nvSpPr>
        <p:spPr>
          <a:xfrm>
            <a:off x="1981200" y="609601"/>
            <a:ext cx="8229600" cy="5562917"/>
          </a:xfrm>
        </p:spPr>
        <p:txBody>
          <a:bodyPr>
            <a:normAutofit/>
          </a:bodyPr>
          <a:lstStyle/>
          <a:p>
            <a:r>
              <a:rPr lang="en-US" sz="2400" dirty="0"/>
              <a:t>Python cares about </a:t>
            </a:r>
            <a:r>
              <a:rPr lang="en-US" sz="2400" b="1" dirty="0">
                <a:solidFill>
                  <a:srgbClr val="FF33CC"/>
                </a:solidFill>
              </a:rPr>
              <a:t>types</a:t>
            </a:r>
            <a:r>
              <a:rPr lang="en-US" sz="2400" dirty="0"/>
              <a:t>:</a:t>
            </a:r>
          </a:p>
          <a:p>
            <a:pPr lvl="1"/>
            <a:r>
              <a:rPr lang="en-US" sz="2200" dirty="0"/>
              <a:t>We can do different operations on different types</a:t>
            </a:r>
          </a:p>
          <a:p>
            <a:pPr lvl="1"/>
            <a:r>
              <a:rPr lang="en-US" dirty="0" smtClean="0"/>
              <a:t>Can’t add a string with a number:</a:t>
            </a:r>
          </a:p>
          <a:p>
            <a:pPr lvl="3"/>
            <a:r>
              <a:rPr lang="en-US" sz="1800" dirty="0">
                <a:solidFill>
                  <a:srgbClr val="FFFF00"/>
                </a:solidFill>
              </a:rPr>
              <a:t>Can’t:</a:t>
            </a:r>
            <a:r>
              <a:rPr lang="en-US" sz="1800" dirty="0">
                <a:solidFill>
                  <a:srgbClr val="FF0000"/>
                </a:solidFill>
              </a:rPr>
              <a:t> </a:t>
            </a:r>
            <a:r>
              <a:rPr lang="en-US" sz="1800" dirty="0"/>
              <a:t>	print(“puddle” + 4)</a:t>
            </a:r>
          </a:p>
          <a:p>
            <a:pPr lvl="2"/>
            <a:r>
              <a:rPr lang="en-US" sz="1800" dirty="0"/>
              <a:t>Can add strings to strings! </a:t>
            </a:r>
          </a:p>
          <a:p>
            <a:pPr lvl="3"/>
            <a:r>
              <a:rPr lang="en-US" sz="1800" dirty="0"/>
              <a:t>W</a:t>
            </a:r>
            <a:r>
              <a:rPr lang="en-US" sz="1800" dirty="0"/>
              <a:t>ord of the day: </a:t>
            </a:r>
            <a:r>
              <a:rPr lang="en-US" sz="1800" b="1" dirty="0">
                <a:solidFill>
                  <a:srgbClr val="FF33CC"/>
                </a:solidFill>
              </a:rPr>
              <a:t>Concatenate</a:t>
            </a:r>
            <a:r>
              <a:rPr lang="en-US" sz="1800" dirty="0"/>
              <a:t> </a:t>
            </a:r>
          </a:p>
          <a:p>
            <a:pPr lvl="4"/>
            <a:r>
              <a:rPr lang="en-US" sz="1800" dirty="0"/>
              <a:t>means </a:t>
            </a:r>
            <a:r>
              <a:rPr lang="en-US" sz="1800" i="1" dirty="0"/>
              <a:t>join</a:t>
            </a:r>
            <a:r>
              <a:rPr lang="en-US" sz="1800" dirty="0"/>
              <a:t>  (string concatenated to string)</a:t>
            </a:r>
          </a:p>
          <a:p>
            <a:pPr lvl="3"/>
            <a:r>
              <a:rPr lang="en-US" sz="1800" dirty="0">
                <a:solidFill>
                  <a:srgbClr val="FFFF00"/>
                </a:solidFill>
              </a:rPr>
              <a:t>Can: </a:t>
            </a:r>
            <a:r>
              <a:rPr lang="en-US" sz="1800" dirty="0"/>
              <a:t>	print(“puddle” + “ jumping”)</a:t>
            </a:r>
          </a:p>
          <a:p>
            <a:pPr lvl="3"/>
            <a:r>
              <a:rPr lang="en-US" sz="1800" dirty="0">
                <a:solidFill>
                  <a:srgbClr val="FFFF00"/>
                </a:solidFill>
              </a:rPr>
              <a:t>Can: </a:t>
            </a:r>
            <a:r>
              <a:rPr lang="en-US" sz="1800" dirty="0"/>
              <a:t>	print(“puddle” + “4”)</a:t>
            </a:r>
          </a:p>
          <a:p>
            <a:pPr lvl="3"/>
            <a:r>
              <a:rPr lang="en-US" sz="1800" dirty="0">
                <a:solidFill>
                  <a:srgbClr val="FFFF00"/>
                </a:solidFill>
              </a:rPr>
              <a:t>Can: </a:t>
            </a:r>
            <a:r>
              <a:rPr lang="en-US" sz="1800" dirty="0"/>
              <a:t>	return(“bat” + “</a:t>
            </a:r>
            <a:r>
              <a:rPr lang="en-US" sz="1800" dirty="0" err="1"/>
              <a:t>ty</a:t>
            </a:r>
            <a:r>
              <a:rPr lang="en-US" sz="1800" dirty="0"/>
              <a:t>”)</a:t>
            </a:r>
          </a:p>
          <a:p>
            <a:pPr lvl="1"/>
            <a:r>
              <a:rPr lang="en-US" dirty="0" smtClean="0"/>
              <a:t>Can multiply a string by a number:</a:t>
            </a:r>
          </a:p>
          <a:p>
            <a:pPr lvl="3"/>
            <a:r>
              <a:rPr lang="en-US" sz="1800" dirty="0">
                <a:solidFill>
                  <a:srgbClr val="FFFF00"/>
                </a:solidFill>
              </a:rPr>
              <a:t>Can: </a:t>
            </a:r>
            <a:r>
              <a:rPr lang="en-US" sz="1800" dirty="0"/>
              <a:t>	print(“</a:t>
            </a:r>
            <a:r>
              <a:rPr lang="en-US" sz="1800" dirty="0" err="1"/>
              <a:t>bla</a:t>
            </a:r>
            <a:r>
              <a:rPr lang="en-US" sz="1800" dirty="0"/>
              <a:t>” * 38)</a:t>
            </a:r>
          </a:p>
          <a:p>
            <a:pPr lvl="3"/>
            <a:r>
              <a:rPr lang="en-US" sz="1800" dirty="0">
                <a:solidFill>
                  <a:srgbClr val="FFFF00"/>
                </a:solidFill>
              </a:rPr>
              <a:t>Can’t:</a:t>
            </a:r>
            <a:r>
              <a:rPr lang="en-US" sz="1800" dirty="0"/>
              <a:t> 	print(“</a:t>
            </a:r>
            <a:r>
              <a:rPr lang="en-US" sz="1800" dirty="0" err="1"/>
              <a:t>bla</a:t>
            </a:r>
            <a:r>
              <a:rPr lang="en-US" sz="1800" dirty="0"/>
              <a:t>” * “</a:t>
            </a:r>
            <a:r>
              <a:rPr lang="en-US" sz="1800" dirty="0" err="1"/>
              <a:t>bla</a:t>
            </a:r>
            <a:r>
              <a:rPr lang="en-US" sz="1800" dirty="0"/>
              <a:t>”)</a:t>
            </a:r>
          </a:p>
          <a:p>
            <a:pPr lvl="1"/>
            <a:endParaRPr lang="en-US" dirty="0" smtClean="0">
              <a:solidFill>
                <a:srgbClr val="FF33CC"/>
              </a:solidFill>
            </a:endParaRPr>
          </a:p>
          <a:p>
            <a:pPr lvl="3"/>
            <a:endParaRPr lang="en-US" dirty="0"/>
          </a:p>
        </p:txBody>
      </p:sp>
    </p:spTree>
    <p:extLst>
      <p:ext uri="{BB962C8B-B14F-4D97-AF65-F5344CB8AC3E}">
        <p14:creationId xmlns:p14="http://schemas.microsoft.com/office/powerpoint/2010/main" val="402753634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900" y="152401"/>
            <a:ext cx="8763000" cy="5867717"/>
          </a:xfrm>
        </p:spPr>
        <p:txBody>
          <a:bodyPr>
            <a:normAutofit fontScale="77500" lnSpcReduction="20000"/>
          </a:bodyPr>
          <a:lstStyle/>
          <a:p>
            <a:pPr>
              <a:spcBef>
                <a:spcPts val="400"/>
              </a:spcBef>
              <a:buNone/>
            </a:pPr>
            <a:r>
              <a:rPr lang="en-US" sz="1800" dirty="0">
                <a:solidFill>
                  <a:srgbClr val="FF6600"/>
                </a:solidFill>
              </a:rPr>
              <a:t>#</a:t>
            </a:r>
            <a:r>
              <a:rPr lang="en-US" sz="1800" b="1" dirty="0">
                <a:solidFill>
                  <a:srgbClr val="FF6600"/>
                </a:solidFill>
              </a:rPr>
              <a:t>input : </a:t>
            </a:r>
            <a:r>
              <a:rPr lang="en-US" sz="1800" dirty="0">
                <a:solidFill>
                  <a:srgbClr val="FF6600"/>
                </a:solidFill>
              </a:rPr>
              <a:t>3 integers, x, y and z</a:t>
            </a:r>
          </a:p>
          <a:p>
            <a:pPr>
              <a:spcBef>
                <a:spcPts val="400"/>
              </a:spcBef>
              <a:buNone/>
            </a:pPr>
            <a:r>
              <a:rPr lang="en-US" sz="1800" dirty="0">
                <a:solidFill>
                  <a:srgbClr val="FF6600"/>
                </a:solidFill>
              </a:rPr>
              <a:t>#</a:t>
            </a:r>
            <a:r>
              <a:rPr lang="en-US" sz="1800" b="1" dirty="0">
                <a:solidFill>
                  <a:srgbClr val="FF6600"/>
                </a:solidFill>
              </a:rPr>
              <a:t>Output: </a:t>
            </a:r>
            <a:r>
              <a:rPr lang="en-US" sz="1800" dirty="0">
                <a:solidFill>
                  <a:srgbClr val="FF6600"/>
                </a:solidFill>
              </a:rPr>
              <a:t>a string </a:t>
            </a:r>
          </a:p>
          <a:p>
            <a:pPr>
              <a:spcBef>
                <a:spcPts val="400"/>
              </a:spcBef>
              <a:buNone/>
            </a:pPr>
            <a:r>
              <a:rPr lang="en-US" sz="1800" dirty="0">
                <a:solidFill>
                  <a:srgbClr val="FF6600"/>
                </a:solidFill>
              </a:rPr>
              <a:t>#   “Yes x is divisible by both y and z” or</a:t>
            </a:r>
          </a:p>
          <a:p>
            <a:pPr>
              <a:spcBef>
                <a:spcPts val="400"/>
              </a:spcBef>
              <a:buNone/>
            </a:pPr>
            <a:r>
              <a:rPr lang="en-US" sz="1800" dirty="0">
                <a:solidFill>
                  <a:srgbClr val="FF6600"/>
                </a:solidFill>
              </a:rPr>
              <a:t>#   “No, x is not evenly divisible by y and z”</a:t>
            </a:r>
          </a:p>
          <a:p>
            <a:pPr>
              <a:spcBef>
                <a:spcPts val="400"/>
              </a:spcBef>
              <a:buNone/>
            </a:pPr>
            <a:r>
              <a:rPr lang="en-US" sz="1800" dirty="0">
                <a:solidFill>
                  <a:srgbClr val="FF6600"/>
                </a:solidFill>
              </a:rPr>
              <a:t>#   “x is not in range”</a:t>
            </a:r>
          </a:p>
          <a:p>
            <a:pPr>
              <a:spcBef>
                <a:spcPts val="400"/>
              </a:spcBef>
              <a:buNone/>
            </a:pPr>
            <a:r>
              <a:rPr lang="en-US" sz="1800" dirty="0">
                <a:solidFill>
                  <a:srgbClr val="FF6600"/>
                </a:solidFill>
              </a:rPr>
              <a:t>#</a:t>
            </a:r>
            <a:r>
              <a:rPr lang="en-US" sz="1800" b="1" dirty="0">
                <a:solidFill>
                  <a:srgbClr val="FF6600"/>
                </a:solidFill>
              </a:rPr>
              <a:t>Function name: </a:t>
            </a:r>
            <a:r>
              <a:rPr lang="en-US" sz="1800" dirty="0" err="1">
                <a:solidFill>
                  <a:srgbClr val="FF6600"/>
                </a:solidFill>
              </a:rPr>
              <a:t>isDivisible</a:t>
            </a:r>
            <a:endParaRPr lang="en-US" sz="1800" dirty="0">
              <a:solidFill>
                <a:srgbClr val="FF6600"/>
              </a:solidFill>
            </a:endParaRPr>
          </a:p>
          <a:p>
            <a:pPr>
              <a:spcBef>
                <a:spcPts val="400"/>
              </a:spcBef>
              <a:buNone/>
            </a:pPr>
            <a:r>
              <a:rPr lang="en-US" sz="1800" dirty="0">
                <a:solidFill>
                  <a:srgbClr val="FF6600"/>
                </a:solidFill>
              </a:rPr>
              <a:t>#</a:t>
            </a:r>
            <a:r>
              <a:rPr lang="en-US" sz="1800" b="1" dirty="0">
                <a:solidFill>
                  <a:srgbClr val="FF6600"/>
                </a:solidFill>
              </a:rPr>
              <a:t>Calculations: </a:t>
            </a:r>
            <a:r>
              <a:rPr lang="en-US" sz="1800" dirty="0">
                <a:solidFill>
                  <a:srgbClr val="FF6600"/>
                </a:solidFill>
              </a:rPr>
              <a:t>check if x is greater than 0 and less than 100 and is evenly</a:t>
            </a:r>
          </a:p>
          <a:p>
            <a:pPr>
              <a:spcBef>
                <a:spcPts val="400"/>
              </a:spcBef>
              <a:buNone/>
            </a:pPr>
            <a:r>
              <a:rPr lang="en-US" sz="1800" dirty="0">
                <a:solidFill>
                  <a:srgbClr val="FF6600"/>
                </a:solidFill>
              </a:rPr>
              <a:t>#divisible by both y and z</a:t>
            </a:r>
          </a:p>
          <a:p>
            <a:pPr>
              <a:buNone/>
            </a:pPr>
            <a:endParaRPr lang="en-US" sz="1800" dirty="0"/>
          </a:p>
          <a:p>
            <a:pPr>
              <a:buNone/>
            </a:pPr>
            <a:r>
              <a:rPr lang="en-US" sz="1800" dirty="0">
                <a:solidFill>
                  <a:srgbClr val="FFFF00"/>
                </a:solidFill>
              </a:rPr>
              <a:t>def </a:t>
            </a:r>
            <a:r>
              <a:rPr lang="en-US" sz="1800" dirty="0" err="1">
                <a:solidFill>
                  <a:srgbClr val="FFFF00"/>
                </a:solidFill>
              </a:rPr>
              <a:t>isDivisible</a:t>
            </a:r>
            <a:r>
              <a:rPr lang="en-US" sz="1800" dirty="0">
                <a:solidFill>
                  <a:srgbClr val="FFFF00"/>
                </a:solidFill>
              </a:rPr>
              <a:t>(x, </a:t>
            </a:r>
            <a:r>
              <a:rPr lang="en-US" sz="1800" dirty="0" err="1">
                <a:solidFill>
                  <a:srgbClr val="FFFF00"/>
                </a:solidFill>
              </a:rPr>
              <a:t>y,z</a:t>
            </a:r>
            <a:r>
              <a:rPr lang="en-US" sz="1800" dirty="0">
                <a:solidFill>
                  <a:srgbClr val="FFFF00"/>
                </a:solidFill>
              </a:rPr>
              <a:t>):</a:t>
            </a:r>
          </a:p>
          <a:p>
            <a:pPr lvl="1">
              <a:buNone/>
            </a:pPr>
            <a:r>
              <a:rPr lang="en-US" dirty="0">
                <a:solidFill>
                  <a:srgbClr val="FFFF00"/>
                </a:solidFill>
              </a:rPr>
              <a:t>if ((x &gt; 0)and (x &lt; 100)) and ((</a:t>
            </a:r>
            <a:r>
              <a:rPr lang="en-US" dirty="0" err="1">
                <a:solidFill>
                  <a:srgbClr val="FFFF00"/>
                </a:solidFill>
              </a:rPr>
              <a:t>x%y</a:t>
            </a:r>
            <a:r>
              <a:rPr lang="en-US" dirty="0">
                <a:solidFill>
                  <a:srgbClr val="FFFF00"/>
                </a:solidFill>
              </a:rPr>
              <a:t>) == 0) and (x % z) == 0):</a:t>
            </a:r>
          </a:p>
          <a:p>
            <a:pPr lvl="1">
              <a:buNone/>
            </a:pPr>
            <a:r>
              <a:rPr lang="en-US" dirty="0">
                <a:solidFill>
                  <a:srgbClr val="FFFF00"/>
                </a:solidFill>
              </a:rPr>
              <a:t>	  return (“Yes  “+</a:t>
            </a:r>
            <a:r>
              <a:rPr lang="en-US" dirty="0" err="1">
                <a:solidFill>
                  <a:srgbClr val="FFFF00"/>
                </a:solidFill>
              </a:rPr>
              <a:t>str</a:t>
            </a:r>
            <a:r>
              <a:rPr lang="en-US" dirty="0">
                <a:solidFill>
                  <a:srgbClr val="FFFF00"/>
                </a:solidFill>
              </a:rPr>
              <a:t>(x)+” is divisible by both “+</a:t>
            </a:r>
            <a:r>
              <a:rPr lang="en-US" dirty="0" err="1">
                <a:solidFill>
                  <a:srgbClr val="FFFF00"/>
                </a:solidFill>
              </a:rPr>
              <a:t>str</a:t>
            </a:r>
            <a:r>
              <a:rPr lang="en-US" dirty="0">
                <a:solidFill>
                  <a:srgbClr val="FFFF00"/>
                </a:solidFill>
              </a:rPr>
              <a:t>(y)+” and “+</a:t>
            </a:r>
            <a:r>
              <a:rPr lang="en-US" dirty="0" err="1">
                <a:solidFill>
                  <a:srgbClr val="FFFF00"/>
                </a:solidFill>
              </a:rPr>
              <a:t>str</a:t>
            </a:r>
            <a:r>
              <a:rPr lang="en-US" dirty="0">
                <a:solidFill>
                  <a:srgbClr val="FFFF00"/>
                </a:solidFill>
              </a:rPr>
              <a:t>(z))</a:t>
            </a:r>
          </a:p>
          <a:p>
            <a:pPr lvl="1">
              <a:buNone/>
            </a:pPr>
            <a:r>
              <a:rPr lang="en-US" dirty="0" err="1">
                <a:solidFill>
                  <a:srgbClr val="FFFF00"/>
                </a:solidFill>
              </a:rPr>
              <a:t>e</a:t>
            </a:r>
            <a:r>
              <a:rPr lang="en-US" dirty="0" err="1">
                <a:solidFill>
                  <a:srgbClr val="FFFF00"/>
                </a:solidFill>
              </a:rPr>
              <a:t>lif</a:t>
            </a:r>
            <a:r>
              <a:rPr lang="en-US" dirty="0" smtClean="0">
                <a:solidFill>
                  <a:srgbClr val="FFFF00"/>
                </a:solidFill>
              </a:rPr>
              <a:t> </a:t>
            </a:r>
            <a:r>
              <a:rPr lang="en-US" dirty="0">
                <a:solidFill>
                  <a:srgbClr val="FFFF00"/>
                </a:solidFill>
              </a:rPr>
              <a:t>((x &gt; 0)and (x &lt; 100)) </a:t>
            </a:r>
            <a:r>
              <a:rPr lang="en-US" dirty="0" smtClean="0">
                <a:solidFill>
                  <a:srgbClr val="FFFF00"/>
                </a:solidFill>
              </a:rPr>
              <a:t>:</a:t>
            </a:r>
          </a:p>
          <a:p>
            <a:pPr lvl="1">
              <a:buNone/>
            </a:pPr>
            <a:r>
              <a:rPr lang="en-US" dirty="0" smtClean="0">
                <a:solidFill>
                  <a:srgbClr val="FFFF00"/>
                </a:solidFill>
              </a:rPr>
              <a:t>	 </a:t>
            </a:r>
            <a:r>
              <a:rPr lang="en-US" dirty="0">
                <a:solidFill>
                  <a:srgbClr val="FFFF00"/>
                </a:solidFill>
              </a:rPr>
              <a:t>return (“No, “+</a:t>
            </a:r>
            <a:r>
              <a:rPr lang="en-US" dirty="0" err="1">
                <a:solidFill>
                  <a:srgbClr val="FFFF00"/>
                </a:solidFill>
              </a:rPr>
              <a:t>str</a:t>
            </a:r>
            <a:r>
              <a:rPr lang="en-US" dirty="0">
                <a:solidFill>
                  <a:srgbClr val="FFFF00"/>
                </a:solidFill>
              </a:rPr>
              <a:t>(x)+” is not evenly divisible by “+</a:t>
            </a:r>
            <a:r>
              <a:rPr lang="en-US" dirty="0" err="1">
                <a:solidFill>
                  <a:srgbClr val="FFFF00"/>
                </a:solidFill>
              </a:rPr>
              <a:t>str</a:t>
            </a:r>
            <a:r>
              <a:rPr lang="en-US" dirty="0">
                <a:solidFill>
                  <a:srgbClr val="FFFF00"/>
                </a:solidFill>
              </a:rPr>
              <a:t>(y)+” and  “+</a:t>
            </a:r>
            <a:r>
              <a:rPr lang="en-US" dirty="0" err="1">
                <a:solidFill>
                  <a:srgbClr val="FFFF00"/>
                </a:solidFill>
              </a:rPr>
              <a:t>str</a:t>
            </a:r>
            <a:r>
              <a:rPr lang="en-US" dirty="0">
                <a:solidFill>
                  <a:srgbClr val="FFFF00"/>
                </a:solidFill>
              </a:rPr>
              <a:t>(z</a:t>
            </a:r>
            <a:r>
              <a:rPr lang="en-US" dirty="0" smtClean="0">
                <a:solidFill>
                  <a:srgbClr val="FFFF00"/>
                </a:solidFill>
              </a:rPr>
              <a:t>))</a:t>
            </a:r>
          </a:p>
          <a:p>
            <a:pPr lvl="1">
              <a:buNone/>
            </a:pPr>
            <a:r>
              <a:rPr lang="en-US" dirty="0" smtClean="0">
                <a:solidFill>
                  <a:srgbClr val="FFFF00"/>
                </a:solidFill>
              </a:rPr>
              <a:t>else:</a:t>
            </a:r>
            <a:endParaRPr lang="en-US" dirty="0">
              <a:solidFill>
                <a:srgbClr val="FFFF00"/>
              </a:solidFill>
            </a:endParaRPr>
          </a:p>
          <a:p>
            <a:pPr lvl="2">
              <a:buNone/>
            </a:pPr>
            <a:r>
              <a:rPr lang="en-US" sz="1800" dirty="0">
                <a:solidFill>
                  <a:srgbClr val="FFFF00"/>
                </a:solidFill>
              </a:rPr>
              <a:t> return </a:t>
            </a:r>
            <a:r>
              <a:rPr lang="en-US" sz="1800" dirty="0">
                <a:solidFill>
                  <a:srgbClr val="FFFF00"/>
                </a:solidFill>
              </a:rPr>
              <a:t>(</a:t>
            </a:r>
            <a:r>
              <a:rPr lang="en-US" sz="1800" dirty="0" err="1">
                <a:solidFill>
                  <a:srgbClr val="FFFF00"/>
                </a:solidFill>
              </a:rPr>
              <a:t>str</a:t>
            </a:r>
            <a:r>
              <a:rPr lang="en-US" sz="1800" dirty="0">
                <a:solidFill>
                  <a:srgbClr val="FFFF00"/>
                </a:solidFill>
              </a:rPr>
              <a:t>(x) + “is not in range”)</a:t>
            </a:r>
          </a:p>
          <a:p>
            <a:pPr marL="822325" lvl="2" indent="-822325">
              <a:buNone/>
            </a:pPr>
            <a:r>
              <a:rPr lang="en-US" sz="1800" dirty="0">
                <a:solidFill>
                  <a:srgbClr val="FFFF00"/>
                </a:solidFill>
              </a:rPr>
              <a:t>print(</a:t>
            </a:r>
            <a:r>
              <a:rPr lang="en-US" sz="1800" dirty="0" err="1">
                <a:solidFill>
                  <a:srgbClr val="FFFF00"/>
                </a:solidFill>
              </a:rPr>
              <a:t>isDivisible</a:t>
            </a:r>
            <a:r>
              <a:rPr lang="en-US" sz="1800" dirty="0">
                <a:solidFill>
                  <a:srgbClr val="FFFF00"/>
                </a:solidFill>
              </a:rPr>
              <a:t>(15,5,3))</a:t>
            </a:r>
          </a:p>
          <a:p>
            <a:pPr marL="822325" lvl="2" indent="-822325">
              <a:buNone/>
            </a:pPr>
            <a:r>
              <a:rPr lang="en-US" sz="1800" dirty="0">
                <a:solidFill>
                  <a:srgbClr val="FFFF00"/>
                </a:solidFill>
              </a:rPr>
              <a:t>print(</a:t>
            </a:r>
            <a:r>
              <a:rPr lang="en-US" sz="1800" dirty="0" err="1">
                <a:solidFill>
                  <a:srgbClr val="FFFF00"/>
                </a:solidFill>
              </a:rPr>
              <a:t>isDivisible</a:t>
            </a:r>
            <a:r>
              <a:rPr lang="en-US" sz="1800" dirty="0">
                <a:solidFill>
                  <a:srgbClr val="FFFF00"/>
                </a:solidFill>
              </a:rPr>
              <a:t>(150,5,3))</a:t>
            </a:r>
          </a:p>
          <a:p>
            <a:pPr marL="822325" lvl="2" indent="-822325">
              <a:buNone/>
            </a:pPr>
            <a:endParaRPr lang="en-US" sz="1800" dirty="0">
              <a:solidFill>
                <a:srgbClr val="FFFF00"/>
              </a:solidFill>
            </a:endParaRPr>
          </a:p>
          <a:p>
            <a:pPr marL="822325" lvl="2" indent="-822325">
              <a:buNone/>
            </a:pPr>
            <a:r>
              <a:rPr lang="en-US" sz="2200" dirty="0"/>
              <a:t>Is this what we want ? Will it always work?</a:t>
            </a:r>
          </a:p>
          <a:p>
            <a:pPr lvl="2">
              <a:buNone/>
            </a:pPr>
            <a:endParaRPr lang="en-US" sz="1800" dirty="0">
              <a:solidFill>
                <a:srgbClr val="FFFF00"/>
              </a:solidFill>
            </a:endParaRPr>
          </a:p>
        </p:txBody>
      </p:sp>
    </p:spTree>
    <p:extLst>
      <p:ext uri="{BB962C8B-B14F-4D97-AF65-F5344CB8AC3E}">
        <p14:creationId xmlns:p14="http://schemas.microsoft.com/office/powerpoint/2010/main" val="26874521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7425" y="304801"/>
            <a:ext cx="9296400" cy="5867717"/>
          </a:xfrm>
        </p:spPr>
        <p:txBody>
          <a:bodyPr>
            <a:normAutofit fontScale="70000" lnSpcReduction="20000"/>
          </a:bodyPr>
          <a:lstStyle/>
          <a:p>
            <a:pPr>
              <a:spcBef>
                <a:spcPts val="300"/>
              </a:spcBef>
              <a:buNone/>
            </a:pPr>
            <a:r>
              <a:rPr lang="en-US" sz="1900" dirty="0">
                <a:solidFill>
                  <a:srgbClr val="FF6600"/>
                </a:solidFill>
              </a:rPr>
              <a:t>#input : 3 integers, x, y and z</a:t>
            </a:r>
          </a:p>
          <a:p>
            <a:pPr>
              <a:spcBef>
                <a:spcPts val="300"/>
              </a:spcBef>
              <a:buNone/>
            </a:pPr>
            <a:r>
              <a:rPr lang="en-US" sz="1900" dirty="0">
                <a:solidFill>
                  <a:srgbClr val="FF6600"/>
                </a:solidFill>
              </a:rPr>
              <a:t>#Output: a string </a:t>
            </a:r>
          </a:p>
          <a:p>
            <a:pPr>
              <a:spcBef>
                <a:spcPts val="300"/>
              </a:spcBef>
              <a:buNone/>
            </a:pPr>
            <a:r>
              <a:rPr lang="en-US" sz="1900" dirty="0">
                <a:solidFill>
                  <a:srgbClr val="FF6600"/>
                </a:solidFill>
              </a:rPr>
              <a:t>#   “Yes x is divisible by both y and z” or</a:t>
            </a:r>
          </a:p>
          <a:p>
            <a:pPr>
              <a:spcBef>
                <a:spcPts val="300"/>
              </a:spcBef>
              <a:buNone/>
            </a:pPr>
            <a:r>
              <a:rPr lang="en-US" sz="1900" dirty="0">
                <a:solidFill>
                  <a:srgbClr val="FF6600"/>
                </a:solidFill>
              </a:rPr>
              <a:t>#   “No, x is not evenly divisible by y and z”</a:t>
            </a:r>
          </a:p>
          <a:p>
            <a:pPr>
              <a:spcBef>
                <a:spcPts val="300"/>
              </a:spcBef>
              <a:buNone/>
            </a:pPr>
            <a:r>
              <a:rPr lang="en-US" sz="1900" dirty="0">
                <a:solidFill>
                  <a:srgbClr val="FF6600"/>
                </a:solidFill>
              </a:rPr>
              <a:t>#   “x is not in range”</a:t>
            </a:r>
          </a:p>
          <a:p>
            <a:pPr>
              <a:spcBef>
                <a:spcPts val="300"/>
              </a:spcBef>
              <a:buNone/>
            </a:pPr>
            <a:r>
              <a:rPr lang="en-US" sz="1900" dirty="0">
                <a:solidFill>
                  <a:srgbClr val="FF6600"/>
                </a:solidFill>
              </a:rPr>
              <a:t>#Function name: </a:t>
            </a:r>
            <a:r>
              <a:rPr lang="en-US" sz="1900" dirty="0" err="1">
                <a:solidFill>
                  <a:srgbClr val="FF6600"/>
                </a:solidFill>
              </a:rPr>
              <a:t>isDivisible</a:t>
            </a:r>
            <a:endParaRPr lang="en-US" sz="1900" dirty="0">
              <a:solidFill>
                <a:srgbClr val="FF6600"/>
              </a:solidFill>
            </a:endParaRPr>
          </a:p>
          <a:p>
            <a:pPr>
              <a:spcBef>
                <a:spcPts val="300"/>
              </a:spcBef>
              <a:buNone/>
            </a:pPr>
            <a:r>
              <a:rPr lang="en-US" sz="1900" dirty="0">
                <a:solidFill>
                  <a:srgbClr val="FF6600"/>
                </a:solidFill>
              </a:rPr>
              <a:t>#Calculations: check if x is greater than 0 and less than 100 and is evenly</a:t>
            </a:r>
          </a:p>
          <a:p>
            <a:pPr>
              <a:spcBef>
                <a:spcPts val="300"/>
              </a:spcBef>
              <a:buNone/>
            </a:pPr>
            <a:r>
              <a:rPr lang="en-US" sz="1900" dirty="0">
                <a:solidFill>
                  <a:srgbClr val="FF6600"/>
                </a:solidFill>
              </a:rPr>
              <a:t>#divisible by both y and z</a:t>
            </a:r>
          </a:p>
          <a:p>
            <a:pPr lvl="2">
              <a:spcBef>
                <a:spcPts val="600"/>
              </a:spcBef>
              <a:buNone/>
            </a:pPr>
            <a:endParaRPr lang="en-US" sz="1900" dirty="0">
              <a:solidFill>
                <a:srgbClr val="FFFF00"/>
              </a:solidFill>
            </a:endParaRPr>
          </a:p>
          <a:p>
            <a:pPr>
              <a:spcBef>
                <a:spcPts val="600"/>
              </a:spcBef>
              <a:buNone/>
            </a:pPr>
            <a:r>
              <a:rPr lang="en-US" sz="1900" dirty="0">
                <a:solidFill>
                  <a:srgbClr val="FFFF00"/>
                </a:solidFill>
              </a:rPr>
              <a:t>def </a:t>
            </a:r>
            <a:r>
              <a:rPr lang="en-US" sz="1900" dirty="0" err="1">
                <a:solidFill>
                  <a:srgbClr val="FFFF00"/>
                </a:solidFill>
              </a:rPr>
              <a:t>isDivisible</a:t>
            </a:r>
            <a:r>
              <a:rPr lang="en-US" sz="1900" dirty="0">
                <a:solidFill>
                  <a:srgbClr val="FFFF00"/>
                </a:solidFill>
              </a:rPr>
              <a:t>(x, </a:t>
            </a:r>
            <a:r>
              <a:rPr lang="en-US" sz="1900" dirty="0" err="1">
                <a:solidFill>
                  <a:srgbClr val="FFFF00"/>
                </a:solidFill>
              </a:rPr>
              <a:t>y,z</a:t>
            </a:r>
            <a:r>
              <a:rPr lang="en-US" sz="1900" dirty="0">
                <a:solidFill>
                  <a:srgbClr val="FFFF00"/>
                </a:solidFill>
              </a:rPr>
              <a:t>)</a:t>
            </a:r>
          </a:p>
          <a:p>
            <a:pPr lvl="1">
              <a:spcBef>
                <a:spcPts val="600"/>
              </a:spcBef>
              <a:buNone/>
            </a:pPr>
            <a:r>
              <a:rPr lang="en-US" sz="1900" dirty="0">
                <a:solidFill>
                  <a:srgbClr val="FFFF00"/>
                </a:solidFill>
              </a:rPr>
              <a:t>if (x &gt; 0)and (x &lt; 100):</a:t>
            </a:r>
          </a:p>
          <a:p>
            <a:pPr lvl="1">
              <a:spcBef>
                <a:spcPts val="600"/>
              </a:spcBef>
              <a:buNone/>
            </a:pPr>
            <a:r>
              <a:rPr lang="en-US" sz="1900" dirty="0">
                <a:solidFill>
                  <a:srgbClr val="FFFF00"/>
                </a:solidFill>
              </a:rPr>
              <a:t>	   if  ((</a:t>
            </a:r>
            <a:r>
              <a:rPr lang="en-US" sz="1900" dirty="0" err="1">
                <a:solidFill>
                  <a:srgbClr val="FFFF00"/>
                </a:solidFill>
              </a:rPr>
              <a:t>x%y</a:t>
            </a:r>
            <a:r>
              <a:rPr lang="en-US" sz="1900" dirty="0">
                <a:solidFill>
                  <a:srgbClr val="FFFF00"/>
                </a:solidFill>
              </a:rPr>
              <a:t>) == 0) and ((x % z) == 0):</a:t>
            </a:r>
          </a:p>
          <a:p>
            <a:pPr lvl="1">
              <a:spcBef>
                <a:spcPts val="600"/>
              </a:spcBef>
              <a:buNone/>
            </a:pPr>
            <a:r>
              <a:rPr lang="en-US" sz="1900" dirty="0">
                <a:solidFill>
                  <a:srgbClr val="FFFF00"/>
                </a:solidFill>
              </a:rPr>
              <a:t>		      return (“Yes  “+</a:t>
            </a:r>
            <a:r>
              <a:rPr lang="en-US" sz="1900" dirty="0" err="1">
                <a:solidFill>
                  <a:srgbClr val="FFFF00"/>
                </a:solidFill>
              </a:rPr>
              <a:t>str</a:t>
            </a:r>
            <a:r>
              <a:rPr lang="en-US" sz="1900" dirty="0">
                <a:solidFill>
                  <a:srgbClr val="FFFF00"/>
                </a:solidFill>
              </a:rPr>
              <a:t>(x)+” is divisible by both “+</a:t>
            </a:r>
            <a:r>
              <a:rPr lang="en-US" sz="1900" dirty="0" err="1">
                <a:solidFill>
                  <a:srgbClr val="FFFF00"/>
                </a:solidFill>
              </a:rPr>
              <a:t>str</a:t>
            </a:r>
            <a:r>
              <a:rPr lang="en-US" sz="1900" dirty="0">
                <a:solidFill>
                  <a:srgbClr val="FFFF00"/>
                </a:solidFill>
              </a:rPr>
              <a:t>(y)+” and “+</a:t>
            </a:r>
            <a:r>
              <a:rPr lang="en-US" sz="1900" dirty="0" err="1">
                <a:solidFill>
                  <a:srgbClr val="FFFF00"/>
                </a:solidFill>
              </a:rPr>
              <a:t>str</a:t>
            </a:r>
            <a:r>
              <a:rPr lang="en-US" sz="1900" dirty="0">
                <a:solidFill>
                  <a:srgbClr val="FFFF00"/>
                </a:solidFill>
              </a:rPr>
              <a:t>(z))</a:t>
            </a:r>
          </a:p>
          <a:p>
            <a:pPr lvl="1">
              <a:spcBef>
                <a:spcPts val="600"/>
              </a:spcBef>
              <a:buNone/>
            </a:pPr>
            <a:r>
              <a:rPr lang="en-US" sz="1900" dirty="0">
                <a:solidFill>
                  <a:srgbClr val="FFFF00"/>
                </a:solidFill>
              </a:rPr>
              <a:t>        else:</a:t>
            </a:r>
          </a:p>
          <a:p>
            <a:pPr lvl="2">
              <a:spcBef>
                <a:spcPts val="600"/>
              </a:spcBef>
              <a:buNone/>
            </a:pPr>
            <a:r>
              <a:rPr lang="en-US" sz="1900" dirty="0">
                <a:solidFill>
                  <a:srgbClr val="FFFF00"/>
                </a:solidFill>
              </a:rPr>
              <a:t>	</a:t>
            </a:r>
            <a:r>
              <a:rPr lang="en-US" sz="1900" dirty="0">
                <a:solidFill>
                  <a:srgbClr val="FFFF00"/>
                </a:solidFill>
              </a:rPr>
              <a:t> </a:t>
            </a:r>
            <a:r>
              <a:rPr lang="en-US" sz="1900" dirty="0">
                <a:solidFill>
                  <a:srgbClr val="FFFF00"/>
                </a:solidFill>
              </a:rPr>
              <a:t> return (“No, “+</a:t>
            </a:r>
            <a:r>
              <a:rPr lang="en-US" sz="1900" dirty="0" err="1">
                <a:solidFill>
                  <a:srgbClr val="FFFF00"/>
                </a:solidFill>
              </a:rPr>
              <a:t>str</a:t>
            </a:r>
            <a:r>
              <a:rPr lang="en-US" sz="1900" dirty="0">
                <a:solidFill>
                  <a:srgbClr val="FFFF00"/>
                </a:solidFill>
              </a:rPr>
              <a:t>(x)+” isn’t evenly divisible by “+</a:t>
            </a:r>
            <a:r>
              <a:rPr lang="en-US" sz="1900" dirty="0" err="1">
                <a:solidFill>
                  <a:srgbClr val="FFFF00"/>
                </a:solidFill>
              </a:rPr>
              <a:t>str</a:t>
            </a:r>
            <a:r>
              <a:rPr lang="en-US" sz="1900" dirty="0">
                <a:solidFill>
                  <a:srgbClr val="FFFF00"/>
                </a:solidFill>
              </a:rPr>
              <a:t>(y)+” and  “+</a:t>
            </a:r>
            <a:r>
              <a:rPr lang="en-US" sz="1900" dirty="0" err="1">
                <a:solidFill>
                  <a:srgbClr val="FFFF00"/>
                </a:solidFill>
              </a:rPr>
              <a:t>str</a:t>
            </a:r>
            <a:r>
              <a:rPr lang="en-US" sz="1900" dirty="0">
                <a:solidFill>
                  <a:srgbClr val="FFFF00"/>
                </a:solidFill>
              </a:rPr>
              <a:t>(z))</a:t>
            </a:r>
          </a:p>
          <a:p>
            <a:pPr marL="403225" lvl="2" indent="0">
              <a:spcBef>
                <a:spcPts val="600"/>
              </a:spcBef>
              <a:buNone/>
            </a:pPr>
            <a:r>
              <a:rPr lang="en-US" sz="1900" dirty="0">
                <a:solidFill>
                  <a:srgbClr val="FFFF00"/>
                </a:solidFill>
              </a:rPr>
              <a:t>else:</a:t>
            </a:r>
          </a:p>
          <a:p>
            <a:pPr marL="403225" lvl="2" indent="0">
              <a:spcBef>
                <a:spcPts val="600"/>
              </a:spcBef>
              <a:buNone/>
            </a:pPr>
            <a:r>
              <a:rPr lang="en-US" sz="1900" dirty="0">
                <a:solidFill>
                  <a:srgbClr val="FFFF00"/>
                </a:solidFill>
              </a:rPr>
              <a:t>       return(</a:t>
            </a:r>
            <a:r>
              <a:rPr lang="en-US" sz="1900" dirty="0" err="1">
                <a:solidFill>
                  <a:srgbClr val="FFFF00"/>
                </a:solidFill>
              </a:rPr>
              <a:t>str</a:t>
            </a:r>
            <a:r>
              <a:rPr lang="en-US" sz="1900" dirty="0">
                <a:solidFill>
                  <a:srgbClr val="FFFF00"/>
                </a:solidFill>
              </a:rPr>
              <a:t>(x ) + “ is not in range”)</a:t>
            </a:r>
          </a:p>
          <a:p>
            <a:pPr marL="822325" lvl="2" indent="-822325">
              <a:spcBef>
                <a:spcPts val="600"/>
              </a:spcBef>
              <a:buNone/>
            </a:pPr>
            <a:r>
              <a:rPr lang="en-US" sz="1900" dirty="0">
                <a:solidFill>
                  <a:srgbClr val="FFFF00"/>
                </a:solidFill>
              </a:rPr>
              <a:t>print(</a:t>
            </a:r>
            <a:r>
              <a:rPr lang="en-US" sz="1900" dirty="0" err="1">
                <a:solidFill>
                  <a:srgbClr val="FFFF00"/>
                </a:solidFill>
              </a:rPr>
              <a:t>isDivisible</a:t>
            </a:r>
            <a:r>
              <a:rPr lang="en-US" sz="1900" dirty="0">
                <a:solidFill>
                  <a:srgbClr val="FFFF00"/>
                </a:solidFill>
              </a:rPr>
              <a:t>(15,5,3))</a:t>
            </a:r>
          </a:p>
          <a:p>
            <a:pPr marL="822325" lvl="2" indent="-822325">
              <a:spcBef>
                <a:spcPts val="600"/>
              </a:spcBef>
              <a:buNone/>
            </a:pPr>
            <a:r>
              <a:rPr lang="en-US" sz="1900" dirty="0">
                <a:solidFill>
                  <a:srgbClr val="FFFF00"/>
                </a:solidFill>
              </a:rPr>
              <a:t>print(</a:t>
            </a:r>
            <a:r>
              <a:rPr lang="en-US" sz="1900" dirty="0" err="1">
                <a:solidFill>
                  <a:srgbClr val="FFFF00"/>
                </a:solidFill>
              </a:rPr>
              <a:t>isDivisible</a:t>
            </a:r>
            <a:r>
              <a:rPr lang="en-US" sz="1900" dirty="0">
                <a:solidFill>
                  <a:srgbClr val="FFFF00"/>
                </a:solidFill>
              </a:rPr>
              <a:t>(150,5,3))</a:t>
            </a:r>
          </a:p>
          <a:p>
            <a:pPr marL="403225" lvl="2" indent="0">
              <a:buNone/>
            </a:pPr>
            <a:endParaRPr lang="en-US" sz="1900" dirty="0">
              <a:solidFill>
                <a:srgbClr val="FFFF00"/>
              </a:solidFill>
            </a:endParaRPr>
          </a:p>
          <a:p>
            <a:pPr marL="403225" lvl="2" indent="-403225">
              <a:buNone/>
            </a:pPr>
            <a:r>
              <a:rPr lang="en-US" sz="1900" dirty="0"/>
              <a:t>Now what if x is 250 or -1?</a:t>
            </a:r>
          </a:p>
          <a:p>
            <a:pPr marL="403225" lvl="2" indent="-403225">
              <a:buNone/>
            </a:pPr>
            <a:endParaRPr lang="en-US" sz="1900" dirty="0">
              <a:solidFill>
                <a:srgbClr val="FFFF00"/>
              </a:solidFill>
            </a:endParaRPr>
          </a:p>
          <a:p>
            <a:pPr lvl="2">
              <a:buNone/>
            </a:pPr>
            <a:endParaRPr lang="en-US" sz="2200" dirty="0">
              <a:solidFill>
                <a:srgbClr val="FFFF00"/>
              </a:solidFill>
            </a:endParaRPr>
          </a:p>
          <a:p>
            <a:pPr lvl="1">
              <a:buNone/>
            </a:pPr>
            <a:endParaRPr lang="en-US" dirty="0"/>
          </a:p>
        </p:txBody>
      </p:sp>
    </p:spTree>
    <p:extLst>
      <p:ext uri="{BB962C8B-B14F-4D97-AF65-F5344CB8AC3E}">
        <p14:creationId xmlns:p14="http://schemas.microsoft.com/office/powerpoint/2010/main" val="34125553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box(in)">
                                      <p:cBhvr>
                                        <p:cTn id="7" dur="500"/>
                                        <p:tgtEl>
                                          <p:spTgt spid="3">
                                            <p:txEl>
                                              <p:pRg st="9" end="9"/>
                                            </p:txEl>
                                          </p:spTgt>
                                        </p:tgtEl>
                                      </p:cBhvr>
                                    </p:animEffect>
                                  </p:childTnLst>
                                </p:cTn>
                              </p:par>
                              <p:par>
                                <p:cTn id="8" presetID="4" presetClass="entr" presetSubtype="16" fill="hold" nodeType="withEffect">
                                  <p:stCondLst>
                                    <p:cond delay="0"/>
                                  </p:stCondLst>
                                  <p:childTnLst>
                                    <p:set>
                                      <p:cBhvr>
                                        <p:cTn id="9" dur="1" fill="hold">
                                          <p:stCondLst>
                                            <p:cond delay="0"/>
                                          </p:stCondLst>
                                        </p:cTn>
                                        <p:tgtEl>
                                          <p:spTgt spid="3">
                                            <p:txEl>
                                              <p:pRg st="10" end="10"/>
                                            </p:txEl>
                                          </p:spTgt>
                                        </p:tgtEl>
                                        <p:attrNameLst>
                                          <p:attrName>style.visibility</p:attrName>
                                        </p:attrNameLst>
                                      </p:cBhvr>
                                      <p:to>
                                        <p:strVal val="visible"/>
                                      </p:to>
                                    </p:set>
                                    <p:animEffect transition="in" filter="box(in)">
                                      <p:cBhvr>
                                        <p:cTn id="10" dur="500"/>
                                        <p:tgtEl>
                                          <p:spTgt spid="3">
                                            <p:txEl>
                                              <p:pRg st="10" end="10"/>
                                            </p:txEl>
                                          </p:spTgt>
                                        </p:tgtEl>
                                      </p:cBhvr>
                                    </p:animEffect>
                                  </p:childTnLst>
                                </p:cTn>
                              </p:par>
                              <p:par>
                                <p:cTn id="11" presetID="4" presetClass="entr" presetSubtype="16" fill="hold" nodeType="withEffect">
                                  <p:stCondLst>
                                    <p:cond delay="0"/>
                                  </p:stCondLst>
                                  <p:childTnLst>
                                    <p:set>
                                      <p:cBhvr>
                                        <p:cTn id="12" dur="1" fill="hold">
                                          <p:stCondLst>
                                            <p:cond delay="0"/>
                                          </p:stCondLst>
                                        </p:cTn>
                                        <p:tgtEl>
                                          <p:spTgt spid="3">
                                            <p:txEl>
                                              <p:pRg st="11" end="11"/>
                                            </p:txEl>
                                          </p:spTgt>
                                        </p:tgtEl>
                                        <p:attrNameLst>
                                          <p:attrName>style.visibility</p:attrName>
                                        </p:attrNameLst>
                                      </p:cBhvr>
                                      <p:to>
                                        <p:strVal val="visible"/>
                                      </p:to>
                                    </p:set>
                                    <p:animEffect transition="in" filter="box(in)">
                                      <p:cBhvr>
                                        <p:cTn id="13" dur="500"/>
                                        <p:tgtEl>
                                          <p:spTgt spid="3">
                                            <p:txEl>
                                              <p:pRg st="11" end="11"/>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3">
                                            <p:txEl>
                                              <p:pRg st="12" end="12"/>
                                            </p:txEl>
                                          </p:spTgt>
                                        </p:tgtEl>
                                        <p:attrNameLst>
                                          <p:attrName>style.visibility</p:attrName>
                                        </p:attrNameLst>
                                      </p:cBhvr>
                                      <p:to>
                                        <p:strVal val="visible"/>
                                      </p:to>
                                    </p:set>
                                    <p:animEffect transition="in" filter="box(in)">
                                      <p:cBhvr>
                                        <p:cTn id="16" dur="500"/>
                                        <p:tgtEl>
                                          <p:spTgt spid="3">
                                            <p:txEl>
                                              <p:pRg st="12" end="12"/>
                                            </p:txEl>
                                          </p:spTgt>
                                        </p:tgtEl>
                                      </p:cBhvr>
                                    </p:animEffect>
                                  </p:childTnLst>
                                </p:cTn>
                              </p:par>
                              <p:par>
                                <p:cTn id="17" presetID="4" presetClass="entr" presetSubtype="16" fill="hold" nodeType="withEffect">
                                  <p:stCondLst>
                                    <p:cond delay="0"/>
                                  </p:stCondLst>
                                  <p:childTnLst>
                                    <p:set>
                                      <p:cBhvr>
                                        <p:cTn id="18" dur="1" fill="hold">
                                          <p:stCondLst>
                                            <p:cond delay="0"/>
                                          </p:stCondLst>
                                        </p:cTn>
                                        <p:tgtEl>
                                          <p:spTgt spid="3">
                                            <p:txEl>
                                              <p:pRg st="13" end="13"/>
                                            </p:txEl>
                                          </p:spTgt>
                                        </p:tgtEl>
                                        <p:attrNameLst>
                                          <p:attrName>style.visibility</p:attrName>
                                        </p:attrNameLst>
                                      </p:cBhvr>
                                      <p:to>
                                        <p:strVal val="visible"/>
                                      </p:to>
                                    </p:set>
                                    <p:animEffect transition="in" filter="box(in)">
                                      <p:cBhvr>
                                        <p:cTn id="19" dur="500"/>
                                        <p:tgtEl>
                                          <p:spTgt spid="3">
                                            <p:txEl>
                                              <p:pRg st="13" end="13"/>
                                            </p:txEl>
                                          </p:spTgt>
                                        </p:tgtEl>
                                      </p:cBhvr>
                                    </p:animEffect>
                                  </p:childTnLst>
                                </p:cTn>
                              </p:par>
                              <p:par>
                                <p:cTn id="20" presetID="4" presetClass="entr" presetSubtype="16" fill="hold" nodeType="withEffect">
                                  <p:stCondLst>
                                    <p:cond delay="0"/>
                                  </p:stCondLst>
                                  <p:childTnLst>
                                    <p:set>
                                      <p:cBhvr>
                                        <p:cTn id="21" dur="1" fill="hold">
                                          <p:stCondLst>
                                            <p:cond delay="0"/>
                                          </p:stCondLst>
                                        </p:cTn>
                                        <p:tgtEl>
                                          <p:spTgt spid="3">
                                            <p:txEl>
                                              <p:pRg st="14" end="14"/>
                                            </p:txEl>
                                          </p:spTgt>
                                        </p:tgtEl>
                                        <p:attrNameLst>
                                          <p:attrName>style.visibility</p:attrName>
                                        </p:attrNameLst>
                                      </p:cBhvr>
                                      <p:to>
                                        <p:strVal val="visible"/>
                                      </p:to>
                                    </p:set>
                                    <p:animEffect transition="in" filter="box(in)">
                                      <p:cBhvr>
                                        <p:cTn id="22" dur="500"/>
                                        <p:tgtEl>
                                          <p:spTgt spid="3">
                                            <p:txEl>
                                              <p:pRg st="14" end="14"/>
                                            </p:txEl>
                                          </p:spTgt>
                                        </p:tgtEl>
                                      </p:cBhvr>
                                    </p:animEffect>
                                  </p:childTnLst>
                                </p:cTn>
                              </p:par>
                              <p:par>
                                <p:cTn id="23" presetID="4" presetClass="entr" presetSubtype="16" fill="hold" nodeType="withEffect">
                                  <p:stCondLst>
                                    <p:cond delay="0"/>
                                  </p:stCondLst>
                                  <p:childTnLst>
                                    <p:set>
                                      <p:cBhvr>
                                        <p:cTn id="24" dur="1" fill="hold">
                                          <p:stCondLst>
                                            <p:cond delay="0"/>
                                          </p:stCondLst>
                                        </p:cTn>
                                        <p:tgtEl>
                                          <p:spTgt spid="3">
                                            <p:txEl>
                                              <p:pRg st="15" end="15"/>
                                            </p:txEl>
                                          </p:spTgt>
                                        </p:tgtEl>
                                        <p:attrNameLst>
                                          <p:attrName>style.visibility</p:attrName>
                                        </p:attrNameLst>
                                      </p:cBhvr>
                                      <p:to>
                                        <p:strVal val="visible"/>
                                      </p:to>
                                    </p:set>
                                    <p:animEffect transition="in" filter="box(in)">
                                      <p:cBhvr>
                                        <p:cTn id="25" dur="500"/>
                                        <p:tgtEl>
                                          <p:spTgt spid="3">
                                            <p:txEl>
                                              <p:pRg st="15" end="15"/>
                                            </p:txEl>
                                          </p:spTgt>
                                        </p:tgtEl>
                                      </p:cBhvr>
                                    </p:animEffect>
                                  </p:childTnLst>
                                </p:cTn>
                              </p:par>
                              <p:par>
                                <p:cTn id="26" presetID="4" presetClass="entr" presetSubtype="16" fill="hold" nodeType="withEffect">
                                  <p:stCondLst>
                                    <p:cond delay="0"/>
                                  </p:stCondLst>
                                  <p:childTnLst>
                                    <p:set>
                                      <p:cBhvr>
                                        <p:cTn id="27" dur="1" fill="hold">
                                          <p:stCondLst>
                                            <p:cond delay="0"/>
                                          </p:stCondLst>
                                        </p:cTn>
                                        <p:tgtEl>
                                          <p:spTgt spid="3">
                                            <p:txEl>
                                              <p:pRg st="16" end="16"/>
                                            </p:txEl>
                                          </p:spTgt>
                                        </p:tgtEl>
                                        <p:attrNameLst>
                                          <p:attrName>style.visibility</p:attrName>
                                        </p:attrNameLst>
                                      </p:cBhvr>
                                      <p:to>
                                        <p:strVal val="visible"/>
                                      </p:to>
                                    </p:set>
                                    <p:animEffect transition="in" filter="box(in)">
                                      <p:cBhvr>
                                        <p:cTn id="28" dur="500"/>
                                        <p:tgtEl>
                                          <p:spTgt spid="3">
                                            <p:txEl>
                                              <p:pRg st="16" end="16"/>
                                            </p:txEl>
                                          </p:spTgt>
                                        </p:tgtEl>
                                      </p:cBhvr>
                                    </p:animEffect>
                                  </p:childTnLst>
                                </p:cTn>
                              </p:par>
                              <p:par>
                                <p:cTn id="29" presetID="4" presetClass="entr" presetSubtype="16" fill="hold" nodeType="withEffect">
                                  <p:stCondLst>
                                    <p:cond delay="0"/>
                                  </p:stCondLst>
                                  <p:childTnLst>
                                    <p:set>
                                      <p:cBhvr>
                                        <p:cTn id="30" dur="1" fill="hold">
                                          <p:stCondLst>
                                            <p:cond delay="0"/>
                                          </p:stCondLst>
                                        </p:cTn>
                                        <p:tgtEl>
                                          <p:spTgt spid="3">
                                            <p:txEl>
                                              <p:pRg st="17" end="17"/>
                                            </p:txEl>
                                          </p:spTgt>
                                        </p:tgtEl>
                                        <p:attrNameLst>
                                          <p:attrName>style.visibility</p:attrName>
                                        </p:attrNameLst>
                                      </p:cBhvr>
                                      <p:to>
                                        <p:strVal val="visible"/>
                                      </p:to>
                                    </p:set>
                                    <p:animEffect transition="in" filter="box(in)">
                                      <p:cBhvr>
                                        <p:cTn id="31" dur="500"/>
                                        <p:tgtEl>
                                          <p:spTgt spid="3">
                                            <p:txEl>
                                              <p:pRg st="17" end="17"/>
                                            </p:txEl>
                                          </p:spTgt>
                                        </p:tgtEl>
                                      </p:cBhvr>
                                    </p:animEffect>
                                  </p:childTnLst>
                                </p:cTn>
                              </p:par>
                              <p:par>
                                <p:cTn id="32" presetID="4" presetClass="entr" presetSubtype="16" fill="hold" nodeType="withEffect">
                                  <p:stCondLst>
                                    <p:cond delay="0"/>
                                  </p:stCondLst>
                                  <p:childTnLst>
                                    <p:set>
                                      <p:cBhvr>
                                        <p:cTn id="33" dur="1" fill="hold">
                                          <p:stCondLst>
                                            <p:cond delay="0"/>
                                          </p:stCondLst>
                                        </p:cTn>
                                        <p:tgtEl>
                                          <p:spTgt spid="3">
                                            <p:txEl>
                                              <p:pRg st="18" end="18"/>
                                            </p:txEl>
                                          </p:spTgt>
                                        </p:tgtEl>
                                        <p:attrNameLst>
                                          <p:attrName>style.visibility</p:attrName>
                                        </p:attrNameLst>
                                      </p:cBhvr>
                                      <p:to>
                                        <p:strVal val="visible"/>
                                      </p:to>
                                    </p:set>
                                    <p:animEffect transition="in" filter="box(in)">
                                      <p:cBhvr>
                                        <p:cTn id="34" dur="500"/>
                                        <p:tgtEl>
                                          <p:spTgt spid="3">
                                            <p:txEl>
                                              <p:pRg st="18" end="18"/>
                                            </p:txEl>
                                          </p:spTgt>
                                        </p:tgtEl>
                                      </p:cBhvr>
                                    </p:animEffect>
                                  </p:childTnLst>
                                </p:cTn>
                              </p:par>
                              <p:par>
                                <p:cTn id="35" presetID="4" presetClass="entr" presetSubtype="16" fill="hold" nodeType="withEffect">
                                  <p:stCondLst>
                                    <p:cond delay="0"/>
                                  </p:stCondLst>
                                  <p:childTnLst>
                                    <p:set>
                                      <p:cBhvr>
                                        <p:cTn id="36" dur="1" fill="hold">
                                          <p:stCondLst>
                                            <p:cond delay="0"/>
                                          </p:stCondLst>
                                        </p:cTn>
                                        <p:tgtEl>
                                          <p:spTgt spid="3">
                                            <p:txEl>
                                              <p:pRg st="20" end="20"/>
                                            </p:txEl>
                                          </p:spTgt>
                                        </p:tgtEl>
                                        <p:attrNameLst>
                                          <p:attrName>style.visibility</p:attrName>
                                        </p:attrNameLst>
                                      </p:cBhvr>
                                      <p:to>
                                        <p:strVal val="visible"/>
                                      </p:to>
                                    </p:set>
                                    <p:animEffect transition="in" filter="box(in)">
                                      <p:cBhvr>
                                        <p:cTn id="37" dur="500"/>
                                        <p:tgtEl>
                                          <p:spTgt spid="3">
                                            <p:txEl>
                                              <p:pRg st="20" end="2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0"/>
            <a:ext cx="8229600" cy="914400"/>
          </a:xfrm>
        </p:spPr>
        <p:txBody>
          <a:bodyPr/>
          <a:lstStyle/>
          <a:p>
            <a:r>
              <a:rPr lang="en-US" dirty="0" smtClean="0"/>
              <a:t>Same?</a:t>
            </a:r>
            <a:endParaRPr lang="en-US" dirty="0"/>
          </a:p>
        </p:txBody>
      </p:sp>
      <p:sp>
        <p:nvSpPr>
          <p:cNvPr id="3" name="Content Placeholder 2"/>
          <p:cNvSpPr>
            <a:spLocks noGrp="1"/>
          </p:cNvSpPr>
          <p:nvPr>
            <p:ph idx="1"/>
          </p:nvPr>
        </p:nvSpPr>
        <p:spPr>
          <a:xfrm>
            <a:off x="1752600" y="914401"/>
            <a:ext cx="3886200" cy="3276600"/>
          </a:xfrm>
        </p:spPr>
        <p:txBody>
          <a:bodyPr>
            <a:normAutofit fontScale="92500" lnSpcReduction="20000"/>
          </a:bodyPr>
          <a:lstStyle/>
          <a:p>
            <a:pPr>
              <a:buNone/>
            </a:pPr>
            <a:r>
              <a:rPr lang="en-US" sz="2400" dirty="0" err="1">
                <a:solidFill>
                  <a:srgbClr val="FFFF00"/>
                </a:solidFill>
              </a:rPr>
              <a:t>def</a:t>
            </a:r>
            <a:r>
              <a:rPr lang="en-US" sz="2400" dirty="0">
                <a:solidFill>
                  <a:srgbClr val="FFFF00"/>
                </a:solidFill>
              </a:rPr>
              <a:t> g(x):</a:t>
            </a:r>
          </a:p>
          <a:p>
            <a:pPr>
              <a:buNone/>
            </a:pPr>
            <a:r>
              <a:rPr lang="en-US" sz="2400" dirty="0">
                <a:solidFill>
                  <a:srgbClr val="FFFF00"/>
                </a:solidFill>
              </a:rPr>
              <a:t>    if (x&gt;5) and (x &lt; 10):</a:t>
            </a:r>
          </a:p>
          <a:p>
            <a:pPr>
              <a:buNone/>
            </a:pPr>
            <a:r>
              <a:rPr lang="en-US" sz="2400" dirty="0">
                <a:solidFill>
                  <a:srgbClr val="FFFF00"/>
                </a:solidFill>
              </a:rPr>
              <a:t>        return("just enough")</a:t>
            </a:r>
          </a:p>
          <a:p>
            <a:pPr>
              <a:buNone/>
            </a:pPr>
            <a:r>
              <a:rPr lang="en-US" sz="2400" dirty="0">
                <a:solidFill>
                  <a:srgbClr val="FFFF00"/>
                </a:solidFill>
              </a:rPr>
              <a:t>    </a:t>
            </a:r>
            <a:r>
              <a:rPr lang="en-US" sz="2400" dirty="0" err="1">
                <a:solidFill>
                  <a:srgbClr val="FFFF00"/>
                </a:solidFill>
              </a:rPr>
              <a:t>elif</a:t>
            </a:r>
            <a:r>
              <a:rPr lang="en-US" sz="2400" dirty="0">
                <a:solidFill>
                  <a:srgbClr val="FFFF00"/>
                </a:solidFill>
              </a:rPr>
              <a:t> (x &gt; 5) and (x &lt; 15):</a:t>
            </a:r>
          </a:p>
          <a:p>
            <a:pPr>
              <a:buNone/>
            </a:pPr>
            <a:r>
              <a:rPr lang="en-US" sz="2400" dirty="0">
                <a:solidFill>
                  <a:srgbClr val="FFFF00"/>
                </a:solidFill>
              </a:rPr>
              <a:t>        return("too much")</a:t>
            </a:r>
          </a:p>
          <a:p>
            <a:pPr>
              <a:buNone/>
            </a:pPr>
            <a:r>
              <a:rPr lang="en-US" sz="2400" dirty="0">
                <a:solidFill>
                  <a:srgbClr val="FFFF00"/>
                </a:solidFill>
              </a:rPr>
              <a:t>    else:</a:t>
            </a:r>
          </a:p>
          <a:p>
            <a:pPr>
              <a:buNone/>
            </a:pPr>
            <a:r>
              <a:rPr lang="en-US" sz="2400" dirty="0">
                <a:solidFill>
                  <a:srgbClr val="FFFF00"/>
                </a:solidFill>
              </a:rPr>
              <a:t>        return("no idea")</a:t>
            </a:r>
            <a:endParaRPr lang="en-US" sz="2400" dirty="0">
              <a:solidFill>
                <a:srgbClr val="FFFF00"/>
              </a:solidFill>
            </a:endParaRPr>
          </a:p>
        </p:txBody>
      </p:sp>
      <p:sp>
        <p:nvSpPr>
          <p:cNvPr id="4" name="Content Placeholder 2"/>
          <p:cNvSpPr txBox="1">
            <a:spLocks/>
          </p:cNvSpPr>
          <p:nvPr/>
        </p:nvSpPr>
        <p:spPr>
          <a:xfrm>
            <a:off x="6172200" y="914400"/>
            <a:ext cx="4800600" cy="3581400"/>
          </a:xfrm>
          <a:prstGeom prst="rect">
            <a:avLst/>
          </a:prstGeom>
        </p:spPr>
        <p:txBody>
          <a:bodyPr>
            <a:normAutofit/>
          </a:bodyPr>
          <a:lstStyle/>
          <a:p>
            <a:pPr marL="292100" indent="-292100">
              <a:buClr>
                <a:schemeClr val="accent1"/>
              </a:buClr>
              <a:buSzPct val="70000"/>
            </a:pPr>
            <a:r>
              <a:rPr lang="en-US" sz="2400" dirty="0">
                <a:solidFill>
                  <a:srgbClr val="FFFF00"/>
                </a:solidFill>
              </a:rPr>
              <a:t>def g(x):</a:t>
            </a:r>
          </a:p>
          <a:p>
            <a:pPr marL="292100" indent="-292100">
              <a:buClr>
                <a:schemeClr val="accent1"/>
              </a:buClr>
              <a:buSzPct val="70000"/>
            </a:pPr>
            <a:r>
              <a:rPr lang="en-US" sz="2400" dirty="0">
                <a:solidFill>
                  <a:srgbClr val="FFFF00"/>
                </a:solidFill>
              </a:rPr>
              <a:t>    if (x &gt; 5):</a:t>
            </a:r>
          </a:p>
          <a:p>
            <a:pPr marL="292100" indent="-292100">
              <a:buClr>
                <a:schemeClr val="accent1"/>
              </a:buClr>
              <a:buSzPct val="70000"/>
            </a:pPr>
            <a:r>
              <a:rPr lang="en-US" sz="2400" dirty="0">
                <a:solidFill>
                  <a:srgbClr val="FFFF00"/>
                </a:solidFill>
              </a:rPr>
              <a:t>        if (x &lt; 10):</a:t>
            </a:r>
          </a:p>
          <a:p>
            <a:pPr marL="292100" indent="-292100">
              <a:buClr>
                <a:schemeClr val="accent1"/>
              </a:buClr>
              <a:buSzPct val="70000"/>
            </a:pPr>
            <a:r>
              <a:rPr lang="en-US" sz="2400" dirty="0">
                <a:solidFill>
                  <a:srgbClr val="FFFF00"/>
                </a:solidFill>
              </a:rPr>
              <a:t>            return("just enough")</a:t>
            </a:r>
          </a:p>
          <a:p>
            <a:pPr marL="292100" indent="-292100">
              <a:buClr>
                <a:schemeClr val="accent1"/>
              </a:buClr>
              <a:buSzPct val="70000"/>
            </a:pPr>
            <a:r>
              <a:rPr lang="en-US" sz="2400" dirty="0">
                <a:solidFill>
                  <a:srgbClr val="FFFF00"/>
                </a:solidFill>
              </a:rPr>
              <a:t>        </a:t>
            </a:r>
            <a:r>
              <a:rPr lang="en-US" sz="2400" dirty="0" err="1">
                <a:solidFill>
                  <a:srgbClr val="FFFF00"/>
                </a:solidFill>
              </a:rPr>
              <a:t>elif</a:t>
            </a:r>
            <a:r>
              <a:rPr lang="en-US" sz="2400" dirty="0">
                <a:solidFill>
                  <a:srgbClr val="FFFF00"/>
                </a:solidFill>
              </a:rPr>
              <a:t>  (x &lt; 15):</a:t>
            </a:r>
          </a:p>
          <a:p>
            <a:pPr marL="292100" indent="-292100">
              <a:buClr>
                <a:schemeClr val="accent1"/>
              </a:buClr>
              <a:buSzPct val="70000"/>
            </a:pPr>
            <a:r>
              <a:rPr lang="en-US" sz="2400" dirty="0">
                <a:solidFill>
                  <a:srgbClr val="FFFF00"/>
                </a:solidFill>
              </a:rPr>
              <a:t>            return("too much")</a:t>
            </a:r>
          </a:p>
          <a:p>
            <a:pPr marL="292100" indent="-292100">
              <a:buClr>
                <a:schemeClr val="accent1"/>
              </a:buClr>
              <a:buSzPct val="70000"/>
            </a:pPr>
            <a:r>
              <a:rPr lang="en-US" sz="2400" dirty="0">
                <a:solidFill>
                  <a:srgbClr val="FFFF00"/>
                </a:solidFill>
              </a:rPr>
              <a:t>    else:</a:t>
            </a:r>
          </a:p>
          <a:p>
            <a:pPr marL="292100" indent="-292100">
              <a:buClr>
                <a:schemeClr val="accent1"/>
              </a:buClr>
              <a:buSzPct val="70000"/>
            </a:pPr>
            <a:r>
              <a:rPr lang="en-US" sz="2400" dirty="0">
                <a:solidFill>
                  <a:srgbClr val="FFFF00"/>
                </a:solidFill>
              </a:rPr>
              <a:t>        return("no idea")</a:t>
            </a:r>
          </a:p>
          <a:p>
            <a:pPr marL="292100" indent="-292100">
              <a:buClr>
                <a:schemeClr val="accent1"/>
              </a:buClr>
              <a:buSzPct val="70000"/>
            </a:pPr>
            <a:r>
              <a:rPr lang="en-US" sz="2400" dirty="0">
                <a:solidFill>
                  <a:srgbClr val="FFFF00"/>
                </a:solidFill>
              </a:rPr>
              <a:t>    </a:t>
            </a:r>
          </a:p>
        </p:txBody>
      </p:sp>
      <p:sp>
        <p:nvSpPr>
          <p:cNvPr id="5" name="Content Placeholder 2"/>
          <p:cNvSpPr txBox="1">
            <a:spLocks/>
          </p:cNvSpPr>
          <p:nvPr/>
        </p:nvSpPr>
        <p:spPr>
          <a:xfrm>
            <a:off x="4648200" y="4648200"/>
            <a:ext cx="5350040" cy="1295400"/>
          </a:xfrm>
          <a:prstGeom prst="rect">
            <a:avLst/>
          </a:prstGeom>
        </p:spPr>
        <p:txBody>
          <a:bodyPr>
            <a:normAutofit/>
          </a:bodyPr>
          <a:lstStyle/>
          <a:p>
            <a:pPr marL="292100" indent="-292100">
              <a:buClr>
                <a:schemeClr val="accent1"/>
              </a:buClr>
              <a:buSzPct val="70000"/>
            </a:pPr>
            <a:r>
              <a:rPr lang="en-US" sz="2400" dirty="0">
                <a:solidFill>
                  <a:srgbClr val="FFFF00"/>
                </a:solidFill>
              </a:rPr>
              <a:t>print (g(12))</a:t>
            </a:r>
          </a:p>
          <a:p>
            <a:pPr marL="292100" indent="-292100">
              <a:buClr>
                <a:schemeClr val="accent1"/>
              </a:buClr>
              <a:buSzPct val="70000"/>
            </a:pPr>
            <a:r>
              <a:rPr lang="en-US" sz="2400" dirty="0"/>
              <a:t>What about:</a:t>
            </a:r>
          </a:p>
          <a:p>
            <a:pPr marL="292100" indent="-292100">
              <a:buClr>
                <a:schemeClr val="accent1"/>
              </a:buClr>
              <a:buSzPct val="70000"/>
            </a:pPr>
            <a:r>
              <a:rPr lang="en-US" sz="2400" dirty="0">
                <a:solidFill>
                  <a:srgbClr val="FFFF00"/>
                </a:solidFill>
              </a:rPr>
              <a:t>print (g(17))</a:t>
            </a:r>
            <a:endParaRPr lang="en-US" sz="3200" dirty="0">
              <a:solidFill>
                <a:srgbClr val="FFFF00"/>
              </a:solidFill>
            </a:endParaRPr>
          </a:p>
        </p:txBody>
      </p:sp>
    </p:spTree>
    <p:extLst>
      <p:ext uri="{BB962C8B-B14F-4D97-AF65-F5344CB8AC3E}">
        <p14:creationId xmlns:p14="http://schemas.microsoft.com/office/powerpoint/2010/main" val="238277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checkerboard(across)">
                                      <p:cBhvr>
                                        <p:cTn id="7" dur="500"/>
                                        <p:tgtEl>
                                          <p:spTgt spid="5">
                                            <p:txEl>
                                              <p:pRg st="1" end="1"/>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5">
                                            <p:txEl>
                                              <p:pRg st="2" end="2"/>
                                            </p:txEl>
                                          </p:spTgt>
                                        </p:tgtEl>
                                        <p:attrNameLst>
                                          <p:attrName>style.visibility</p:attrName>
                                        </p:attrNameLst>
                                      </p:cBhvr>
                                      <p:to>
                                        <p:strVal val="visible"/>
                                      </p:to>
                                    </p:set>
                                    <p:animEffect transition="in" filter="checkerboard(across)">
                                      <p:cBhvr>
                                        <p:cTn id="10"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function:</a:t>
            </a:r>
            <a:endParaRPr lang="en-US" dirty="0"/>
          </a:p>
        </p:txBody>
      </p:sp>
      <p:sp>
        <p:nvSpPr>
          <p:cNvPr id="3" name="Content Placeholder 2"/>
          <p:cNvSpPr>
            <a:spLocks noGrp="1"/>
          </p:cNvSpPr>
          <p:nvPr>
            <p:ph idx="1"/>
          </p:nvPr>
        </p:nvSpPr>
        <p:spPr/>
        <p:txBody>
          <a:bodyPr/>
          <a:lstStyle/>
          <a:p>
            <a:r>
              <a:rPr lang="en-US" dirty="0" smtClean="0"/>
              <a:t>Write a function that checks to see if a number is even </a:t>
            </a:r>
            <a:r>
              <a:rPr lang="en-US" smtClean="0"/>
              <a:t>or not.</a:t>
            </a:r>
            <a:endParaRPr lang="en-US" dirty="0" smtClean="0"/>
          </a:p>
          <a:p>
            <a:endParaRPr lang="en-US" dirty="0"/>
          </a:p>
          <a:p>
            <a:r>
              <a:rPr lang="en-US" dirty="0" smtClean="0"/>
              <a:t>What TYPE does this return?</a:t>
            </a:r>
            <a:endParaRPr lang="en-US" dirty="0"/>
          </a:p>
        </p:txBody>
      </p:sp>
    </p:spTree>
    <p:extLst>
      <p:ext uri="{BB962C8B-B14F-4D97-AF65-F5344CB8AC3E}">
        <p14:creationId xmlns:p14="http://schemas.microsoft.com/office/powerpoint/2010/main" val="181868087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0947" y="136634"/>
            <a:ext cx="10353761" cy="1326321"/>
          </a:xfrm>
        </p:spPr>
        <p:txBody>
          <a:bodyPr/>
          <a:lstStyle/>
          <a:p>
            <a:r>
              <a:rPr lang="en-US" dirty="0" smtClean="0"/>
              <a:t>Boolean Values</a:t>
            </a:r>
            <a:endParaRPr lang="en-US" dirty="0"/>
          </a:p>
        </p:txBody>
      </p:sp>
      <p:sp>
        <p:nvSpPr>
          <p:cNvPr id="3" name="Content Placeholder 2"/>
          <p:cNvSpPr>
            <a:spLocks noGrp="1"/>
          </p:cNvSpPr>
          <p:nvPr>
            <p:ph idx="1"/>
          </p:nvPr>
        </p:nvSpPr>
        <p:spPr>
          <a:xfrm>
            <a:off x="2035604" y="1219200"/>
            <a:ext cx="7565596" cy="4495800"/>
          </a:xfrm>
        </p:spPr>
        <p:txBody>
          <a:bodyPr>
            <a:normAutofit fontScale="92500" lnSpcReduction="10000"/>
          </a:bodyPr>
          <a:lstStyle/>
          <a:p>
            <a:r>
              <a:rPr lang="en-US" dirty="0" smtClean="0"/>
              <a:t>We now know functions can return:</a:t>
            </a:r>
          </a:p>
          <a:p>
            <a:pPr lvl="1"/>
            <a:r>
              <a:rPr lang="en-US" dirty="0" smtClean="0"/>
              <a:t>Numbers (</a:t>
            </a:r>
            <a:r>
              <a:rPr lang="en-US" dirty="0" err="1" smtClean="0"/>
              <a:t>int</a:t>
            </a:r>
            <a:r>
              <a:rPr lang="en-US" dirty="0" smtClean="0"/>
              <a:t>, double)</a:t>
            </a:r>
          </a:p>
          <a:p>
            <a:pPr lvl="1"/>
            <a:r>
              <a:rPr lang="en-US" dirty="0" smtClean="0"/>
              <a:t>Strings</a:t>
            </a:r>
          </a:p>
          <a:p>
            <a:pPr lvl="1"/>
            <a:endParaRPr lang="en-US" dirty="0" smtClean="0"/>
          </a:p>
          <a:p>
            <a:r>
              <a:rPr lang="en-US" dirty="0" smtClean="0"/>
              <a:t>True or False ?</a:t>
            </a:r>
          </a:p>
          <a:p>
            <a:pPr lvl="1"/>
            <a:r>
              <a:rPr lang="en-US" dirty="0" smtClean="0"/>
              <a:t>AKA Boolean Values</a:t>
            </a:r>
          </a:p>
          <a:p>
            <a:pPr lvl="1"/>
            <a:r>
              <a:rPr lang="en-US" dirty="0" smtClean="0"/>
              <a:t>Yes, No</a:t>
            </a:r>
          </a:p>
          <a:p>
            <a:pPr lvl="1"/>
            <a:r>
              <a:rPr lang="en-US" dirty="0" smtClean="0"/>
              <a:t>1, 0</a:t>
            </a:r>
            <a:br>
              <a:rPr lang="en-US" dirty="0" smtClean="0"/>
            </a:br>
            <a:endParaRPr lang="en-US" dirty="0" smtClean="0"/>
          </a:p>
          <a:p>
            <a:r>
              <a:rPr lang="en-US" dirty="0"/>
              <a:t>True/False (Boolean Values) are a TYPE</a:t>
            </a:r>
            <a:r>
              <a:rPr lang="en-US" dirty="0" smtClean="0"/>
              <a:t>!!!</a:t>
            </a:r>
          </a:p>
          <a:p>
            <a:pPr lvl="1"/>
            <a:r>
              <a:rPr lang="en-US" dirty="0" smtClean="0"/>
              <a:t>We can use True and False like other types (e.g., </a:t>
            </a:r>
            <a:r>
              <a:rPr lang="en-US" dirty="0" err="1" smtClean="0"/>
              <a:t>ints</a:t>
            </a:r>
            <a:r>
              <a:rPr lang="en-US" dirty="0" smtClean="0"/>
              <a:t>, strings)</a:t>
            </a:r>
          </a:p>
          <a:p>
            <a:pPr lvl="2"/>
            <a:r>
              <a:rPr lang="en-US" dirty="0" smtClean="0"/>
              <a:t>E.g., return(True)</a:t>
            </a:r>
          </a:p>
          <a:p>
            <a:pPr lvl="1"/>
            <a:endParaRPr lang="en-US" dirty="0"/>
          </a:p>
        </p:txBody>
      </p:sp>
    </p:spTree>
    <p:extLst>
      <p:ext uri="{BB962C8B-B14F-4D97-AF65-F5344CB8AC3E}">
        <p14:creationId xmlns:p14="http://schemas.microsoft.com/office/powerpoint/2010/main" val="398741849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48200" y="452718"/>
            <a:ext cx="4415890" cy="1299882"/>
          </a:xfrm>
        </p:spPr>
        <p:txBody>
          <a:bodyPr/>
          <a:lstStyle/>
          <a:p>
            <a:r>
              <a:rPr lang="en-US" dirty="0" smtClean="0"/>
              <a:t>George Boole</a:t>
            </a:r>
            <a:br>
              <a:rPr lang="en-US" dirty="0" smtClean="0"/>
            </a:br>
            <a:r>
              <a:rPr lang="en-US" sz="2400" dirty="0"/>
              <a:t>(1815-1864)</a:t>
            </a:r>
            <a:endParaRPr lang="en-US" sz="24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08710" y="452719"/>
            <a:ext cx="2381250" cy="3190875"/>
          </a:xfrm>
        </p:spPr>
      </p:pic>
      <p:sp>
        <p:nvSpPr>
          <p:cNvPr id="5" name="TextBox 4"/>
          <p:cNvSpPr txBox="1"/>
          <p:nvPr/>
        </p:nvSpPr>
        <p:spPr>
          <a:xfrm>
            <a:off x="4684295" y="1760622"/>
            <a:ext cx="4887620" cy="3354765"/>
          </a:xfrm>
          <a:prstGeom prst="rect">
            <a:avLst/>
          </a:prstGeom>
          <a:noFill/>
        </p:spPr>
        <p:txBody>
          <a:bodyPr wrap="none" rtlCol="0">
            <a:spAutoFit/>
          </a:bodyPr>
          <a:lstStyle/>
          <a:p>
            <a:pPr marL="285750" indent="-285750">
              <a:spcAft>
                <a:spcPts val="1500"/>
              </a:spcAft>
              <a:buFont typeface="Arial" panose="020B0604020202020204" pitchFamily="34" charset="0"/>
              <a:buChar char="•"/>
            </a:pPr>
            <a:r>
              <a:rPr lang="en-US" dirty="0"/>
              <a:t>English </a:t>
            </a:r>
            <a:r>
              <a:rPr lang="en-US" dirty="0"/>
              <a:t>mathematician</a:t>
            </a:r>
          </a:p>
          <a:p>
            <a:pPr marL="285750" indent="-285750">
              <a:spcAft>
                <a:spcPts val="1500"/>
              </a:spcAft>
              <a:buFont typeface="Arial" panose="020B0604020202020204" pitchFamily="34" charset="0"/>
              <a:buChar char="•"/>
            </a:pPr>
            <a:r>
              <a:rPr lang="en-US" dirty="0"/>
              <a:t>First professor </a:t>
            </a:r>
            <a:r>
              <a:rPr lang="en-US" dirty="0"/>
              <a:t>of </a:t>
            </a:r>
            <a:r>
              <a:rPr lang="en-US" dirty="0"/>
              <a:t>mathematics </a:t>
            </a:r>
            <a:r>
              <a:rPr lang="en-US" dirty="0"/>
              <a:t>at Queen's </a:t>
            </a:r>
            <a:br>
              <a:rPr lang="en-US" dirty="0"/>
            </a:br>
            <a:r>
              <a:rPr lang="en-US" dirty="0"/>
              <a:t>College</a:t>
            </a:r>
            <a:r>
              <a:rPr lang="en-US" dirty="0"/>
              <a:t>, </a:t>
            </a:r>
            <a:r>
              <a:rPr lang="en-US" dirty="0"/>
              <a:t>Cork in </a:t>
            </a:r>
            <a:r>
              <a:rPr lang="en-US" dirty="0"/>
              <a:t>Ireland. </a:t>
            </a:r>
            <a:endParaRPr lang="en-US" dirty="0"/>
          </a:p>
          <a:p>
            <a:pPr marL="285750" indent="-285750">
              <a:spcAft>
                <a:spcPts val="1500"/>
              </a:spcAft>
              <a:buFont typeface="Arial" panose="020B0604020202020204" pitchFamily="34" charset="0"/>
              <a:buChar char="•"/>
            </a:pPr>
            <a:r>
              <a:rPr lang="en-US" dirty="0"/>
              <a:t>Best known </a:t>
            </a:r>
            <a:r>
              <a:rPr lang="en-US" dirty="0"/>
              <a:t>as the author of </a:t>
            </a:r>
            <a:br>
              <a:rPr lang="en-US" dirty="0"/>
            </a:br>
            <a:r>
              <a:rPr lang="en-US" i="1" dirty="0"/>
              <a:t>The </a:t>
            </a:r>
            <a:r>
              <a:rPr lang="en-US" i="1" dirty="0"/>
              <a:t>Laws of Thought</a:t>
            </a:r>
            <a:r>
              <a:rPr lang="en-US" dirty="0"/>
              <a:t> (1854) which </a:t>
            </a:r>
            <a:br>
              <a:rPr lang="en-US" dirty="0"/>
            </a:br>
            <a:r>
              <a:rPr lang="en-US" dirty="0"/>
              <a:t>contains </a:t>
            </a:r>
            <a:r>
              <a:rPr lang="en-US" dirty="0"/>
              <a:t>Boolean algebra. </a:t>
            </a:r>
            <a:endParaRPr lang="en-US" dirty="0"/>
          </a:p>
          <a:p>
            <a:pPr marL="285750" indent="-285750">
              <a:spcAft>
                <a:spcPts val="1500"/>
              </a:spcAft>
              <a:buFont typeface="Arial" panose="020B0604020202020204" pitchFamily="34" charset="0"/>
              <a:buChar char="•"/>
            </a:pPr>
            <a:r>
              <a:rPr lang="en-US" dirty="0"/>
              <a:t>Boolean </a:t>
            </a:r>
            <a:r>
              <a:rPr lang="en-US" dirty="0"/>
              <a:t>logic </a:t>
            </a:r>
            <a:r>
              <a:rPr lang="en-US" dirty="0"/>
              <a:t>lays the </a:t>
            </a:r>
            <a:r>
              <a:rPr lang="en-US" dirty="0"/>
              <a:t>foundations for </a:t>
            </a:r>
            <a:br>
              <a:rPr lang="en-US" dirty="0"/>
            </a:br>
            <a:r>
              <a:rPr lang="en-US" dirty="0"/>
              <a:t>programming</a:t>
            </a:r>
          </a:p>
          <a:p>
            <a:pPr marL="285750" indent="-285750">
              <a:spcAft>
                <a:spcPts val="1500"/>
              </a:spcAft>
              <a:buFont typeface="Arial" panose="020B0604020202020204" pitchFamily="34" charset="0"/>
              <a:buChar char="•"/>
            </a:pPr>
            <a:r>
              <a:rPr lang="en-US" dirty="0"/>
              <a:t>Boolean: True/False</a:t>
            </a:r>
            <a:endParaRPr lang="en-US" dirty="0"/>
          </a:p>
        </p:txBody>
      </p:sp>
    </p:spTree>
    <p:extLst>
      <p:ext uri="{BB962C8B-B14F-4D97-AF65-F5344CB8AC3E}">
        <p14:creationId xmlns:p14="http://schemas.microsoft.com/office/powerpoint/2010/main" val="28461968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76400" y="84408"/>
            <a:ext cx="8861476" cy="6468792"/>
          </a:xfrm>
        </p:spPr>
        <p:txBody>
          <a:bodyPr>
            <a:noAutofit/>
          </a:bodyPr>
          <a:lstStyle/>
          <a:p>
            <a:pPr>
              <a:lnSpc>
                <a:spcPct val="90000"/>
              </a:lnSpc>
              <a:spcBef>
                <a:spcPts val="200"/>
              </a:spcBef>
              <a:buNone/>
            </a:pPr>
            <a:r>
              <a:rPr lang="en-US" sz="2100" dirty="0" err="1">
                <a:solidFill>
                  <a:srgbClr val="FFFF00"/>
                </a:solidFill>
              </a:rPr>
              <a:t>def</a:t>
            </a:r>
            <a:r>
              <a:rPr lang="en-US" sz="2100" dirty="0">
                <a:solidFill>
                  <a:srgbClr val="FFFF00"/>
                </a:solidFill>
              </a:rPr>
              <a:t> ismultof3(x):</a:t>
            </a:r>
          </a:p>
          <a:p>
            <a:pPr>
              <a:lnSpc>
                <a:spcPct val="90000"/>
              </a:lnSpc>
              <a:spcBef>
                <a:spcPts val="200"/>
              </a:spcBef>
              <a:buNone/>
            </a:pPr>
            <a:r>
              <a:rPr lang="en-US" sz="2100" dirty="0">
                <a:solidFill>
                  <a:srgbClr val="FFFF00"/>
                </a:solidFill>
              </a:rPr>
              <a:t>    if ((x%3)==0):</a:t>
            </a:r>
          </a:p>
          <a:p>
            <a:pPr>
              <a:lnSpc>
                <a:spcPct val="90000"/>
              </a:lnSpc>
              <a:spcBef>
                <a:spcPts val="200"/>
              </a:spcBef>
              <a:buNone/>
            </a:pPr>
            <a:r>
              <a:rPr lang="en-US" sz="2100" dirty="0">
                <a:solidFill>
                  <a:srgbClr val="FFFF00"/>
                </a:solidFill>
              </a:rPr>
              <a:t>         return(True)</a:t>
            </a:r>
          </a:p>
          <a:p>
            <a:pPr>
              <a:lnSpc>
                <a:spcPct val="90000"/>
              </a:lnSpc>
              <a:spcBef>
                <a:spcPts val="200"/>
              </a:spcBef>
              <a:buNone/>
            </a:pPr>
            <a:r>
              <a:rPr lang="en-US" sz="2100" dirty="0">
                <a:solidFill>
                  <a:srgbClr val="FFFF00"/>
                </a:solidFill>
              </a:rPr>
              <a:t>    else:</a:t>
            </a:r>
          </a:p>
          <a:p>
            <a:pPr>
              <a:lnSpc>
                <a:spcPct val="90000"/>
              </a:lnSpc>
              <a:spcBef>
                <a:spcPts val="200"/>
              </a:spcBef>
              <a:buNone/>
            </a:pPr>
            <a:r>
              <a:rPr lang="en-US" sz="2100" dirty="0">
                <a:solidFill>
                  <a:srgbClr val="FFFF00"/>
                </a:solidFill>
              </a:rPr>
              <a:t>         return(False)</a:t>
            </a:r>
          </a:p>
          <a:p>
            <a:pPr>
              <a:lnSpc>
                <a:spcPct val="90000"/>
              </a:lnSpc>
              <a:spcBef>
                <a:spcPts val="200"/>
              </a:spcBef>
              <a:buNone/>
            </a:pPr>
            <a:endParaRPr lang="en-US" sz="2100" dirty="0">
              <a:solidFill>
                <a:srgbClr val="FFFF00"/>
              </a:solidFill>
            </a:endParaRPr>
          </a:p>
          <a:p>
            <a:pPr>
              <a:lnSpc>
                <a:spcPct val="90000"/>
              </a:lnSpc>
              <a:spcBef>
                <a:spcPts val="200"/>
              </a:spcBef>
              <a:buNone/>
            </a:pPr>
            <a:r>
              <a:rPr lang="en-US" sz="2100" dirty="0"/>
              <a:t>When python executes the following statement, what is the result?</a:t>
            </a:r>
          </a:p>
          <a:p>
            <a:pPr>
              <a:lnSpc>
                <a:spcPct val="90000"/>
              </a:lnSpc>
              <a:spcBef>
                <a:spcPts val="200"/>
              </a:spcBef>
              <a:buNone/>
            </a:pPr>
            <a:r>
              <a:rPr lang="en-US" sz="2100" dirty="0">
                <a:solidFill>
                  <a:srgbClr val="FFFF00"/>
                </a:solidFill>
              </a:rPr>
              <a:t>	</a:t>
            </a:r>
            <a:r>
              <a:rPr lang="en-US" sz="2100" dirty="0">
                <a:solidFill>
                  <a:schemeClr val="accent4">
                    <a:lumMod val="60000"/>
                    <a:lumOff val="40000"/>
                  </a:schemeClr>
                </a:solidFill>
              </a:rPr>
              <a:t>(x%3)==0</a:t>
            </a:r>
          </a:p>
          <a:p>
            <a:pPr>
              <a:lnSpc>
                <a:spcPct val="90000"/>
              </a:lnSpc>
              <a:spcBef>
                <a:spcPts val="200"/>
              </a:spcBef>
              <a:buNone/>
            </a:pPr>
            <a:endParaRPr lang="en-US" sz="2100" dirty="0">
              <a:solidFill>
                <a:srgbClr val="FFFF00"/>
              </a:solidFill>
            </a:endParaRPr>
          </a:p>
          <a:p>
            <a:pPr>
              <a:lnSpc>
                <a:spcPct val="90000"/>
              </a:lnSpc>
              <a:spcBef>
                <a:spcPts val="200"/>
              </a:spcBef>
              <a:buNone/>
            </a:pPr>
            <a:r>
              <a:rPr lang="en-US" sz="2100" dirty="0">
                <a:solidFill>
                  <a:srgbClr val="FFFF00"/>
                </a:solidFill>
              </a:rPr>
              <a:t>def  ismultof3(x):</a:t>
            </a:r>
          </a:p>
          <a:p>
            <a:pPr>
              <a:lnSpc>
                <a:spcPct val="90000"/>
              </a:lnSpc>
              <a:spcBef>
                <a:spcPts val="200"/>
              </a:spcBef>
              <a:buNone/>
            </a:pPr>
            <a:r>
              <a:rPr lang="en-US" sz="2100" dirty="0">
                <a:solidFill>
                  <a:srgbClr val="FFFF00"/>
                </a:solidFill>
              </a:rPr>
              <a:t>     return((x%3) == 0)</a:t>
            </a:r>
          </a:p>
          <a:p>
            <a:pPr>
              <a:lnSpc>
                <a:spcPct val="90000"/>
              </a:lnSpc>
              <a:spcBef>
                <a:spcPts val="200"/>
              </a:spcBef>
              <a:buNone/>
            </a:pPr>
            <a:endParaRPr lang="en-US" sz="2100" dirty="0">
              <a:solidFill>
                <a:srgbClr val="FFFF00"/>
              </a:solidFill>
            </a:endParaRPr>
          </a:p>
          <a:p>
            <a:pPr>
              <a:lnSpc>
                <a:spcPct val="90000"/>
              </a:lnSpc>
              <a:spcBef>
                <a:spcPts val="200"/>
              </a:spcBef>
              <a:buNone/>
            </a:pPr>
            <a:r>
              <a:rPr lang="en-US" sz="2100" dirty="0">
                <a:solidFill>
                  <a:srgbClr val="FFFF00"/>
                </a:solidFill>
              </a:rPr>
              <a:t>def func2(x):</a:t>
            </a:r>
          </a:p>
          <a:p>
            <a:pPr>
              <a:lnSpc>
                <a:spcPct val="90000"/>
              </a:lnSpc>
              <a:spcBef>
                <a:spcPts val="200"/>
              </a:spcBef>
              <a:buNone/>
            </a:pPr>
            <a:r>
              <a:rPr lang="en-US" sz="2100" dirty="0">
                <a:solidFill>
                  <a:srgbClr val="FFFF00"/>
                </a:solidFill>
              </a:rPr>
              <a:t>     if (ismultof3(x)):     </a:t>
            </a:r>
            <a:r>
              <a:rPr lang="en-US" sz="2100" dirty="0">
                <a:solidFill>
                  <a:srgbClr val="FF6600"/>
                </a:solidFill>
              </a:rPr>
              <a:t># Can we see why specifying what type </a:t>
            </a:r>
            <a:r>
              <a:rPr lang="en-US" sz="2100" dirty="0">
                <a:solidFill>
                  <a:srgbClr val="FFFF00"/>
                </a:solidFill>
              </a:rPr>
              <a:t>				                 </a:t>
            </a:r>
            <a:r>
              <a:rPr lang="en-US" sz="2100" dirty="0">
                <a:solidFill>
                  <a:srgbClr val="FF6600"/>
                </a:solidFill>
              </a:rPr>
              <a:t># is returned from a function is critical?!?</a:t>
            </a:r>
          </a:p>
          <a:p>
            <a:pPr>
              <a:lnSpc>
                <a:spcPct val="90000"/>
              </a:lnSpc>
              <a:spcBef>
                <a:spcPts val="200"/>
              </a:spcBef>
              <a:buNone/>
            </a:pPr>
            <a:r>
              <a:rPr lang="en-US" sz="2100" dirty="0">
                <a:solidFill>
                  <a:srgbClr val="FFFF00"/>
                </a:solidFill>
              </a:rPr>
              <a:t>          return(</a:t>
            </a:r>
            <a:r>
              <a:rPr lang="en-US" sz="2100" dirty="0" err="1">
                <a:solidFill>
                  <a:srgbClr val="FFFF00"/>
                </a:solidFill>
              </a:rPr>
              <a:t>str</a:t>
            </a:r>
            <a:r>
              <a:rPr lang="en-US" sz="2100" dirty="0">
                <a:solidFill>
                  <a:srgbClr val="FFFF00"/>
                </a:solidFill>
              </a:rPr>
              <a:t>(x) + " is a multiple of 3")</a:t>
            </a:r>
          </a:p>
          <a:p>
            <a:pPr>
              <a:lnSpc>
                <a:spcPct val="90000"/>
              </a:lnSpc>
              <a:spcBef>
                <a:spcPts val="200"/>
              </a:spcBef>
              <a:buNone/>
            </a:pPr>
            <a:r>
              <a:rPr lang="en-US" sz="2100" dirty="0">
                <a:solidFill>
                  <a:srgbClr val="FFFF00"/>
                </a:solidFill>
              </a:rPr>
              <a:t>     else:</a:t>
            </a:r>
          </a:p>
          <a:p>
            <a:pPr>
              <a:lnSpc>
                <a:spcPct val="90000"/>
              </a:lnSpc>
              <a:spcBef>
                <a:spcPts val="200"/>
              </a:spcBef>
              <a:buNone/>
            </a:pPr>
            <a:r>
              <a:rPr lang="en-US" sz="2100" dirty="0">
                <a:solidFill>
                  <a:srgbClr val="FFFF00"/>
                </a:solidFill>
              </a:rPr>
              <a:t>          return(</a:t>
            </a:r>
            <a:r>
              <a:rPr lang="en-US" sz="2100" dirty="0" err="1">
                <a:solidFill>
                  <a:srgbClr val="FFFF00"/>
                </a:solidFill>
              </a:rPr>
              <a:t>str</a:t>
            </a:r>
            <a:r>
              <a:rPr lang="en-US" sz="2100" dirty="0">
                <a:solidFill>
                  <a:srgbClr val="FFFF00"/>
                </a:solidFill>
              </a:rPr>
              <a:t>(x) + " is not a multiple of 3")</a:t>
            </a:r>
          </a:p>
          <a:p>
            <a:pPr>
              <a:lnSpc>
                <a:spcPct val="90000"/>
              </a:lnSpc>
              <a:spcBef>
                <a:spcPts val="200"/>
              </a:spcBef>
              <a:buNone/>
            </a:pPr>
            <a:endParaRPr lang="en-US" sz="2100" dirty="0">
              <a:solidFill>
                <a:srgbClr val="FFFF00"/>
              </a:solidFill>
            </a:endParaRPr>
          </a:p>
          <a:p>
            <a:pPr>
              <a:lnSpc>
                <a:spcPct val="90000"/>
              </a:lnSpc>
              <a:spcBef>
                <a:spcPts val="200"/>
              </a:spcBef>
              <a:buNone/>
            </a:pPr>
            <a:r>
              <a:rPr lang="en-US" sz="2100" dirty="0">
                <a:solidFill>
                  <a:srgbClr val="FFFF00"/>
                </a:solidFill>
              </a:rPr>
              <a:t>print(func2(7))</a:t>
            </a:r>
          </a:p>
          <a:p>
            <a:pPr>
              <a:lnSpc>
                <a:spcPct val="90000"/>
              </a:lnSpc>
              <a:spcBef>
                <a:spcPts val="200"/>
              </a:spcBef>
              <a:buNone/>
            </a:pPr>
            <a:r>
              <a:rPr lang="en-US" sz="2100" dirty="0">
                <a:solidFill>
                  <a:srgbClr val="FFFF00"/>
                </a:solidFill>
              </a:rPr>
              <a:t>Print(func2(9))</a:t>
            </a:r>
          </a:p>
        </p:txBody>
      </p:sp>
    </p:spTree>
    <p:extLst>
      <p:ext uri="{BB962C8B-B14F-4D97-AF65-F5344CB8AC3E}">
        <p14:creationId xmlns:p14="http://schemas.microsoft.com/office/powerpoint/2010/main" val="10724559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blinds(horizontal)">
                                      <p:cBhvr>
                                        <p:cTn id="7" dur="500"/>
                                        <p:tgtEl>
                                          <p:spTgt spid="3">
                                            <p:txEl>
                                              <p:pRg st="9" end="9"/>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0" end="10"/>
                                            </p:txEl>
                                          </p:spTgt>
                                        </p:tgtEl>
                                        <p:attrNameLst>
                                          <p:attrName>style.visibility</p:attrName>
                                        </p:attrNameLst>
                                      </p:cBhvr>
                                      <p:to>
                                        <p:strVal val="visible"/>
                                      </p:to>
                                    </p:set>
                                    <p:animEffect transition="in" filter="blinds(horizontal)">
                                      <p:cBhvr>
                                        <p:cTn id="10" dur="500"/>
                                        <p:tgtEl>
                                          <p:spTgt spid="3">
                                            <p:txEl>
                                              <p:pRg st="10" end="1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51" presetClass="entr" presetSubtype="0" fill="hold" nodeType="clickEffect">
                                  <p:stCondLst>
                                    <p:cond delay="0"/>
                                  </p:stCondLst>
                                  <p:childTnLst>
                                    <p:set>
                                      <p:cBhvr>
                                        <p:cTn id="14" dur="1" fill="hold">
                                          <p:stCondLst>
                                            <p:cond delay="0"/>
                                          </p:stCondLst>
                                        </p:cTn>
                                        <p:tgtEl>
                                          <p:spTgt spid="3">
                                            <p:txEl>
                                              <p:pRg st="12" end="12"/>
                                            </p:txEl>
                                          </p:spTgt>
                                        </p:tgtEl>
                                        <p:attrNameLst>
                                          <p:attrName>style.visibility</p:attrName>
                                        </p:attrNameLst>
                                      </p:cBhvr>
                                      <p:to>
                                        <p:strVal val="visible"/>
                                      </p:to>
                                    </p:set>
                                    <p:animEffect transition="in" filter="fade">
                                      <p:cBhvr>
                                        <p:cTn id="15" dur="770" decel="100000"/>
                                        <p:tgtEl>
                                          <p:spTgt spid="3">
                                            <p:txEl>
                                              <p:pRg st="12" end="12"/>
                                            </p:txEl>
                                          </p:spTgt>
                                        </p:tgtEl>
                                      </p:cBhvr>
                                    </p:animEffect>
                                    <p:animScale>
                                      <p:cBhvr>
                                        <p:cTn id="16" dur="770" decel="100000"/>
                                        <p:tgtEl>
                                          <p:spTgt spid="3">
                                            <p:txEl>
                                              <p:pRg st="12" end="12"/>
                                            </p:txEl>
                                          </p:spTgt>
                                        </p:tgtEl>
                                      </p:cBhvr>
                                      <p:from x="10000" y="10000"/>
                                      <p:to x="200000" y="450000"/>
                                    </p:animScale>
                                    <p:animScale>
                                      <p:cBhvr>
                                        <p:cTn id="17" dur="1230" accel="100000" fill="hold">
                                          <p:stCondLst>
                                            <p:cond delay="770"/>
                                          </p:stCondLst>
                                        </p:cTn>
                                        <p:tgtEl>
                                          <p:spTgt spid="3">
                                            <p:txEl>
                                              <p:pRg st="12" end="12"/>
                                            </p:txEl>
                                          </p:spTgt>
                                        </p:tgtEl>
                                      </p:cBhvr>
                                      <p:from x="200000" y="450000"/>
                                      <p:to x="100000" y="100000"/>
                                    </p:animScale>
                                    <p:set>
                                      <p:cBhvr>
                                        <p:cTn id="18" dur="770" fill="hold"/>
                                        <p:tgtEl>
                                          <p:spTgt spid="3">
                                            <p:txEl>
                                              <p:pRg st="12" end="12"/>
                                            </p:txEl>
                                          </p:spTgt>
                                        </p:tgtEl>
                                        <p:attrNameLst>
                                          <p:attrName>ppt_x</p:attrName>
                                        </p:attrNameLst>
                                      </p:cBhvr>
                                      <p:to>
                                        <p:strVal val="(0.5)"/>
                                      </p:to>
                                    </p:set>
                                    <p:anim from="(0.5)" to="(#ppt_x)" calcmode="lin" valueType="num">
                                      <p:cBhvr>
                                        <p:cTn id="19" dur="1230" accel="100000" fill="hold">
                                          <p:stCondLst>
                                            <p:cond delay="770"/>
                                          </p:stCondLst>
                                        </p:cTn>
                                        <p:tgtEl>
                                          <p:spTgt spid="3">
                                            <p:txEl>
                                              <p:pRg st="12" end="12"/>
                                            </p:txEl>
                                          </p:spTgt>
                                        </p:tgtEl>
                                        <p:attrNameLst>
                                          <p:attrName>ppt_x</p:attrName>
                                        </p:attrNameLst>
                                      </p:cBhvr>
                                    </p:anim>
                                    <p:set>
                                      <p:cBhvr>
                                        <p:cTn id="20" dur="770" fill="hold"/>
                                        <p:tgtEl>
                                          <p:spTgt spid="3">
                                            <p:txEl>
                                              <p:pRg st="12" end="12"/>
                                            </p:txEl>
                                          </p:spTgt>
                                        </p:tgtEl>
                                        <p:attrNameLst>
                                          <p:attrName>ppt_y</p:attrName>
                                        </p:attrNameLst>
                                      </p:cBhvr>
                                      <p:to>
                                        <p:strVal val="(#ppt_y+0.4)"/>
                                      </p:to>
                                    </p:set>
                                    <p:anim from="(#ppt_y+0.4)" to="(#ppt_y)" calcmode="lin" valueType="num">
                                      <p:cBhvr>
                                        <p:cTn id="21" dur="1230" accel="100000" fill="hold">
                                          <p:stCondLst>
                                            <p:cond delay="770"/>
                                          </p:stCondLst>
                                        </p:cTn>
                                        <p:tgtEl>
                                          <p:spTgt spid="3">
                                            <p:txEl>
                                              <p:pRg st="12" end="12"/>
                                            </p:txEl>
                                          </p:spTgt>
                                        </p:tgtEl>
                                        <p:attrNameLst>
                                          <p:attrName>ppt_y</p:attrName>
                                        </p:attrNameLst>
                                      </p:cBhvr>
                                    </p:anim>
                                  </p:childTnLst>
                                </p:cTn>
                              </p:par>
                              <p:par>
                                <p:cTn id="22" presetID="51" presetClass="entr" presetSubtype="0" fill="hold" nodeType="withEffect">
                                  <p:stCondLst>
                                    <p:cond delay="0"/>
                                  </p:stCondLst>
                                  <p:childTnLst>
                                    <p:set>
                                      <p:cBhvr>
                                        <p:cTn id="23" dur="1" fill="hold">
                                          <p:stCondLst>
                                            <p:cond delay="0"/>
                                          </p:stCondLst>
                                        </p:cTn>
                                        <p:tgtEl>
                                          <p:spTgt spid="3">
                                            <p:txEl>
                                              <p:pRg st="13" end="13"/>
                                            </p:txEl>
                                          </p:spTgt>
                                        </p:tgtEl>
                                        <p:attrNameLst>
                                          <p:attrName>style.visibility</p:attrName>
                                        </p:attrNameLst>
                                      </p:cBhvr>
                                      <p:to>
                                        <p:strVal val="visible"/>
                                      </p:to>
                                    </p:set>
                                    <p:animEffect transition="in" filter="fade">
                                      <p:cBhvr>
                                        <p:cTn id="24" dur="770" decel="100000"/>
                                        <p:tgtEl>
                                          <p:spTgt spid="3">
                                            <p:txEl>
                                              <p:pRg st="13" end="13"/>
                                            </p:txEl>
                                          </p:spTgt>
                                        </p:tgtEl>
                                      </p:cBhvr>
                                    </p:animEffect>
                                    <p:animScale>
                                      <p:cBhvr>
                                        <p:cTn id="25" dur="770" decel="100000"/>
                                        <p:tgtEl>
                                          <p:spTgt spid="3">
                                            <p:txEl>
                                              <p:pRg st="13" end="13"/>
                                            </p:txEl>
                                          </p:spTgt>
                                        </p:tgtEl>
                                      </p:cBhvr>
                                      <p:from x="10000" y="10000"/>
                                      <p:to x="200000" y="450000"/>
                                    </p:animScale>
                                    <p:animScale>
                                      <p:cBhvr>
                                        <p:cTn id="26" dur="1230" accel="100000" fill="hold">
                                          <p:stCondLst>
                                            <p:cond delay="770"/>
                                          </p:stCondLst>
                                        </p:cTn>
                                        <p:tgtEl>
                                          <p:spTgt spid="3">
                                            <p:txEl>
                                              <p:pRg st="13" end="13"/>
                                            </p:txEl>
                                          </p:spTgt>
                                        </p:tgtEl>
                                      </p:cBhvr>
                                      <p:from x="200000" y="450000"/>
                                      <p:to x="100000" y="100000"/>
                                    </p:animScale>
                                    <p:set>
                                      <p:cBhvr>
                                        <p:cTn id="27" dur="770" fill="hold"/>
                                        <p:tgtEl>
                                          <p:spTgt spid="3">
                                            <p:txEl>
                                              <p:pRg st="13" end="13"/>
                                            </p:txEl>
                                          </p:spTgt>
                                        </p:tgtEl>
                                        <p:attrNameLst>
                                          <p:attrName>ppt_x</p:attrName>
                                        </p:attrNameLst>
                                      </p:cBhvr>
                                      <p:to>
                                        <p:strVal val="(0.5)"/>
                                      </p:to>
                                    </p:set>
                                    <p:anim from="(0.5)" to="(#ppt_x)" calcmode="lin" valueType="num">
                                      <p:cBhvr>
                                        <p:cTn id="28" dur="1230" accel="100000" fill="hold">
                                          <p:stCondLst>
                                            <p:cond delay="770"/>
                                          </p:stCondLst>
                                        </p:cTn>
                                        <p:tgtEl>
                                          <p:spTgt spid="3">
                                            <p:txEl>
                                              <p:pRg st="13" end="13"/>
                                            </p:txEl>
                                          </p:spTgt>
                                        </p:tgtEl>
                                        <p:attrNameLst>
                                          <p:attrName>ppt_x</p:attrName>
                                        </p:attrNameLst>
                                      </p:cBhvr>
                                    </p:anim>
                                    <p:set>
                                      <p:cBhvr>
                                        <p:cTn id="29" dur="770" fill="hold"/>
                                        <p:tgtEl>
                                          <p:spTgt spid="3">
                                            <p:txEl>
                                              <p:pRg st="13" end="13"/>
                                            </p:txEl>
                                          </p:spTgt>
                                        </p:tgtEl>
                                        <p:attrNameLst>
                                          <p:attrName>ppt_y</p:attrName>
                                        </p:attrNameLst>
                                      </p:cBhvr>
                                      <p:to>
                                        <p:strVal val="(#ppt_y+0.4)"/>
                                      </p:to>
                                    </p:set>
                                    <p:anim from="(#ppt_y+0.4)" to="(#ppt_y)" calcmode="lin" valueType="num">
                                      <p:cBhvr>
                                        <p:cTn id="30" dur="1230" accel="100000" fill="hold">
                                          <p:stCondLst>
                                            <p:cond delay="770"/>
                                          </p:stCondLst>
                                        </p:cTn>
                                        <p:tgtEl>
                                          <p:spTgt spid="3">
                                            <p:txEl>
                                              <p:pRg st="13" end="13"/>
                                            </p:txEl>
                                          </p:spTgt>
                                        </p:tgtEl>
                                        <p:attrNameLst>
                                          <p:attrName>ppt_y</p:attrName>
                                        </p:attrNameLst>
                                      </p:cBhvr>
                                    </p:anim>
                                  </p:childTnLst>
                                </p:cTn>
                              </p:par>
                              <p:par>
                                <p:cTn id="31" presetID="51" presetClass="entr" presetSubtype="0" fill="hold" nodeType="withEffect">
                                  <p:stCondLst>
                                    <p:cond delay="0"/>
                                  </p:stCondLst>
                                  <p:childTnLst>
                                    <p:set>
                                      <p:cBhvr>
                                        <p:cTn id="32" dur="1" fill="hold">
                                          <p:stCondLst>
                                            <p:cond delay="0"/>
                                          </p:stCondLst>
                                        </p:cTn>
                                        <p:tgtEl>
                                          <p:spTgt spid="3">
                                            <p:txEl>
                                              <p:pRg st="14" end="14"/>
                                            </p:txEl>
                                          </p:spTgt>
                                        </p:tgtEl>
                                        <p:attrNameLst>
                                          <p:attrName>style.visibility</p:attrName>
                                        </p:attrNameLst>
                                      </p:cBhvr>
                                      <p:to>
                                        <p:strVal val="visible"/>
                                      </p:to>
                                    </p:set>
                                    <p:animEffect transition="in" filter="fade">
                                      <p:cBhvr>
                                        <p:cTn id="33" dur="770" decel="100000"/>
                                        <p:tgtEl>
                                          <p:spTgt spid="3">
                                            <p:txEl>
                                              <p:pRg st="14" end="14"/>
                                            </p:txEl>
                                          </p:spTgt>
                                        </p:tgtEl>
                                      </p:cBhvr>
                                    </p:animEffect>
                                    <p:animScale>
                                      <p:cBhvr>
                                        <p:cTn id="34" dur="770" decel="100000"/>
                                        <p:tgtEl>
                                          <p:spTgt spid="3">
                                            <p:txEl>
                                              <p:pRg st="14" end="14"/>
                                            </p:txEl>
                                          </p:spTgt>
                                        </p:tgtEl>
                                      </p:cBhvr>
                                      <p:from x="10000" y="10000"/>
                                      <p:to x="200000" y="450000"/>
                                    </p:animScale>
                                    <p:animScale>
                                      <p:cBhvr>
                                        <p:cTn id="35" dur="1230" accel="100000" fill="hold">
                                          <p:stCondLst>
                                            <p:cond delay="770"/>
                                          </p:stCondLst>
                                        </p:cTn>
                                        <p:tgtEl>
                                          <p:spTgt spid="3">
                                            <p:txEl>
                                              <p:pRg st="14" end="14"/>
                                            </p:txEl>
                                          </p:spTgt>
                                        </p:tgtEl>
                                      </p:cBhvr>
                                      <p:from x="200000" y="450000"/>
                                      <p:to x="100000" y="100000"/>
                                    </p:animScale>
                                    <p:set>
                                      <p:cBhvr>
                                        <p:cTn id="36" dur="770" fill="hold"/>
                                        <p:tgtEl>
                                          <p:spTgt spid="3">
                                            <p:txEl>
                                              <p:pRg st="14" end="14"/>
                                            </p:txEl>
                                          </p:spTgt>
                                        </p:tgtEl>
                                        <p:attrNameLst>
                                          <p:attrName>ppt_x</p:attrName>
                                        </p:attrNameLst>
                                      </p:cBhvr>
                                      <p:to>
                                        <p:strVal val="(0.5)"/>
                                      </p:to>
                                    </p:set>
                                    <p:anim from="(0.5)" to="(#ppt_x)" calcmode="lin" valueType="num">
                                      <p:cBhvr>
                                        <p:cTn id="37" dur="1230" accel="100000" fill="hold">
                                          <p:stCondLst>
                                            <p:cond delay="770"/>
                                          </p:stCondLst>
                                        </p:cTn>
                                        <p:tgtEl>
                                          <p:spTgt spid="3">
                                            <p:txEl>
                                              <p:pRg st="14" end="14"/>
                                            </p:txEl>
                                          </p:spTgt>
                                        </p:tgtEl>
                                        <p:attrNameLst>
                                          <p:attrName>ppt_x</p:attrName>
                                        </p:attrNameLst>
                                      </p:cBhvr>
                                    </p:anim>
                                    <p:set>
                                      <p:cBhvr>
                                        <p:cTn id="38" dur="770" fill="hold"/>
                                        <p:tgtEl>
                                          <p:spTgt spid="3">
                                            <p:txEl>
                                              <p:pRg st="14" end="14"/>
                                            </p:txEl>
                                          </p:spTgt>
                                        </p:tgtEl>
                                        <p:attrNameLst>
                                          <p:attrName>ppt_y</p:attrName>
                                        </p:attrNameLst>
                                      </p:cBhvr>
                                      <p:to>
                                        <p:strVal val="(#ppt_y+0.4)"/>
                                      </p:to>
                                    </p:set>
                                    <p:anim from="(#ppt_y+0.4)" to="(#ppt_y)" calcmode="lin" valueType="num">
                                      <p:cBhvr>
                                        <p:cTn id="39" dur="1230" accel="100000" fill="hold">
                                          <p:stCondLst>
                                            <p:cond delay="770"/>
                                          </p:stCondLst>
                                        </p:cTn>
                                        <p:tgtEl>
                                          <p:spTgt spid="3">
                                            <p:txEl>
                                              <p:pRg st="14" end="14"/>
                                            </p:txEl>
                                          </p:spTgt>
                                        </p:tgtEl>
                                        <p:attrNameLst>
                                          <p:attrName>ppt_y</p:attrName>
                                        </p:attrNameLst>
                                      </p:cBhvr>
                                    </p:anim>
                                  </p:childTnLst>
                                </p:cTn>
                              </p:par>
                              <p:par>
                                <p:cTn id="40" presetID="51" presetClass="entr" presetSubtype="0" fill="hold" nodeType="withEffect">
                                  <p:stCondLst>
                                    <p:cond delay="0"/>
                                  </p:stCondLst>
                                  <p:childTnLst>
                                    <p:set>
                                      <p:cBhvr>
                                        <p:cTn id="41" dur="1" fill="hold">
                                          <p:stCondLst>
                                            <p:cond delay="0"/>
                                          </p:stCondLst>
                                        </p:cTn>
                                        <p:tgtEl>
                                          <p:spTgt spid="3">
                                            <p:txEl>
                                              <p:pRg st="15" end="15"/>
                                            </p:txEl>
                                          </p:spTgt>
                                        </p:tgtEl>
                                        <p:attrNameLst>
                                          <p:attrName>style.visibility</p:attrName>
                                        </p:attrNameLst>
                                      </p:cBhvr>
                                      <p:to>
                                        <p:strVal val="visible"/>
                                      </p:to>
                                    </p:set>
                                    <p:animEffect transition="in" filter="fade">
                                      <p:cBhvr>
                                        <p:cTn id="42" dur="770" decel="100000"/>
                                        <p:tgtEl>
                                          <p:spTgt spid="3">
                                            <p:txEl>
                                              <p:pRg st="15" end="15"/>
                                            </p:txEl>
                                          </p:spTgt>
                                        </p:tgtEl>
                                      </p:cBhvr>
                                    </p:animEffect>
                                    <p:animScale>
                                      <p:cBhvr>
                                        <p:cTn id="43" dur="770" decel="100000"/>
                                        <p:tgtEl>
                                          <p:spTgt spid="3">
                                            <p:txEl>
                                              <p:pRg st="15" end="15"/>
                                            </p:txEl>
                                          </p:spTgt>
                                        </p:tgtEl>
                                      </p:cBhvr>
                                      <p:from x="10000" y="10000"/>
                                      <p:to x="200000" y="450000"/>
                                    </p:animScale>
                                    <p:animScale>
                                      <p:cBhvr>
                                        <p:cTn id="44" dur="1230" accel="100000" fill="hold">
                                          <p:stCondLst>
                                            <p:cond delay="770"/>
                                          </p:stCondLst>
                                        </p:cTn>
                                        <p:tgtEl>
                                          <p:spTgt spid="3">
                                            <p:txEl>
                                              <p:pRg st="15" end="15"/>
                                            </p:txEl>
                                          </p:spTgt>
                                        </p:tgtEl>
                                      </p:cBhvr>
                                      <p:from x="200000" y="450000"/>
                                      <p:to x="100000" y="100000"/>
                                    </p:animScale>
                                    <p:set>
                                      <p:cBhvr>
                                        <p:cTn id="45" dur="770" fill="hold"/>
                                        <p:tgtEl>
                                          <p:spTgt spid="3">
                                            <p:txEl>
                                              <p:pRg st="15" end="15"/>
                                            </p:txEl>
                                          </p:spTgt>
                                        </p:tgtEl>
                                        <p:attrNameLst>
                                          <p:attrName>ppt_x</p:attrName>
                                        </p:attrNameLst>
                                      </p:cBhvr>
                                      <p:to>
                                        <p:strVal val="(0.5)"/>
                                      </p:to>
                                    </p:set>
                                    <p:anim from="(0.5)" to="(#ppt_x)" calcmode="lin" valueType="num">
                                      <p:cBhvr>
                                        <p:cTn id="46" dur="1230" accel="100000" fill="hold">
                                          <p:stCondLst>
                                            <p:cond delay="770"/>
                                          </p:stCondLst>
                                        </p:cTn>
                                        <p:tgtEl>
                                          <p:spTgt spid="3">
                                            <p:txEl>
                                              <p:pRg st="15" end="15"/>
                                            </p:txEl>
                                          </p:spTgt>
                                        </p:tgtEl>
                                        <p:attrNameLst>
                                          <p:attrName>ppt_x</p:attrName>
                                        </p:attrNameLst>
                                      </p:cBhvr>
                                    </p:anim>
                                    <p:set>
                                      <p:cBhvr>
                                        <p:cTn id="47" dur="770" fill="hold"/>
                                        <p:tgtEl>
                                          <p:spTgt spid="3">
                                            <p:txEl>
                                              <p:pRg st="15" end="15"/>
                                            </p:txEl>
                                          </p:spTgt>
                                        </p:tgtEl>
                                        <p:attrNameLst>
                                          <p:attrName>ppt_y</p:attrName>
                                        </p:attrNameLst>
                                      </p:cBhvr>
                                      <p:to>
                                        <p:strVal val="(#ppt_y+0.4)"/>
                                      </p:to>
                                    </p:set>
                                    <p:anim from="(#ppt_y+0.4)" to="(#ppt_y)" calcmode="lin" valueType="num">
                                      <p:cBhvr>
                                        <p:cTn id="48" dur="1230" accel="100000" fill="hold">
                                          <p:stCondLst>
                                            <p:cond delay="770"/>
                                          </p:stCondLst>
                                        </p:cTn>
                                        <p:tgtEl>
                                          <p:spTgt spid="3">
                                            <p:txEl>
                                              <p:pRg st="15" end="15"/>
                                            </p:txEl>
                                          </p:spTgt>
                                        </p:tgtEl>
                                        <p:attrNameLst>
                                          <p:attrName>ppt_y</p:attrName>
                                        </p:attrNameLst>
                                      </p:cBhvr>
                                    </p:anim>
                                  </p:childTnLst>
                                </p:cTn>
                              </p:par>
                              <p:par>
                                <p:cTn id="49" presetID="51" presetClass="entr" presetSubtype="0" fill="hold" nodeType="withEffect">
                                  <p:stCondLst>
                                    <p:cond delay="0"/>
                                  </p:stCondLst>
                                  <p:childTnLst>
                                    <p:set>
                                      <p:cBhvr>
                                        <p:cTn id="50" dur="1" fill="hold">
                                          <p:stCondLst>
                                            <p:cond delay="0"/>
                                          </p:stCondLst>
                                        </p:cTn>
                                        <p:tgtEl>
                                          <p:spTgt spid="3">
                                            <p:txEl>
                                              <p:pRg st="16" end="16"/>
                                            </p:txEl>
                                          </p:spTgt>
                                        </p:tgtEl>
                                        <p:attrNameLst>
                                          <p:attrName>style.visibility</p:attrName>
                                        </p:attrNameLst>
                                      </p:cBhvr>
                                      <p:to>
                                        <p:strVal val="visible"/>
                                      </p:to>
                                    </p:set>
                                    <p:animEffect transition="in" filter="fade">
                                      <p:cBhvr>
                                        <p:cTn id="51" dur="770" decel="100000"/>
                                        <p:tgtEl>
                                          <p:spTgt spid="3">
                                            <p:txEl>
                                              <p:pRg st="16" end="16"/>
                                            </p:txEl>
                                          </p:spTgt>
                                        </p:tgtEl>
                                      </p:cBhvr>
                                    </p:animEffect>
                                    <p:animScale>
                                      <p:cBhvr>
                                        <p:cTn id="52" dur="770" decel="100000"/>
                                        <p:tgtEl>
                                          <p:spTgt spid="3">
                                            <p:txEl>
                                              <p:pRg st="16" end="16"/>
                                            </p:txEl>
                                          </p:spTgt>
                                        </p:tgtEl>
                                      </p:cBhvr>
                                      <p:from x="10000" y="10000"/>
                                      <p:to x="200000" y="450000"/>
                                    </p:animScale>
                                    <p:animScale>
                                      <p:cBhvr>
                                        <p:cTn id="53" dur="1230" accel="100000" fill="hold">
                                          <p:stCondLst>
                                            <p:cond delay="770"/>
                                          </p:stCondLst>
                                        </p:cTn>
                                        <p:tgtEl>
                                          <p:spTgt spid="3">
                                            <p:txEl>
                                              <p:pRg st="16" end="16"/>
                                            </p:txEl>
                                          </p:spTgt>
                                        </p:tgtEl>
                                      </p:cBhvr>
                                      <p:from x="200000" y="450000"/>
                                      <p:to x="100000" y="100000"/>
                                    </p:animScale>
                                    <p:set>
                                      <p:cBhvr>
                                        <p:cTn id="54" dur="770" fill="hold"/>
                                        <p:tgtEl>
                                          <p:spTgt spid="3">
                                            <p:txEl>
                                              <p:pRg st="16" end="16"/>
                                            </p:txEl>
                                          </p:spTgt>
                                        </p:tgtEl>
                                        <p:attrNameLst>
                                          <p:attrName>ppt_x</p:attrName>
                                        </p:attrNameLst>
                                      </p:cBhvr>
                                      <p:to>
                                        <p:strVal val="(0.5)"/>
                                      </p:to>
                                    </p:set>
                                    <p:anim from="(0.5)" to="(#ppt_x)" calcmode="lin" valueType="num">
                                      <p:cBhvr>
                                        <p:cTn id="55" dur="1230" accel="100000" fill="hold">
                                          <p:stCondLst>
                                            <p:cond delay="770"/>
                                          </p:stCondLst>
                                        </p:cTn>
                                        <p:tgtEl>
                                          <p:spTgt spid="3">
                                            <p:txEl>
                                              <p:pRg st="16" end="16"/>
                                            </p:txEl>
                                          </p:spTgt>
                                        </p:tgtEl>
                                        <p:attrNameLst>
                                          <p:attrName>ppt_x</p:attrName>
                                        </p:attrNameLst>
                                      </p:cBhvr>
                                    </p:anim>
                                    <p:set>
                                      <p:cBhvr>
                                        <p:cTn id="56" dur="770" fill="hold"/>
                                        <p:tgtEl>
                                          <p:spTgt spid="3">
                                            <p:txEl>
                                              <p:pRg st="16" end="16"/>
                                            </p:txEl>
                                          </p:spTgt>
                                        </p:tgtEl>
                                        <p:attrNameLst>
                                          <p:attrName>ppt_y</p:attrName>
                                        </p:attrNameLst>
                                      </p:cBhvr>
                                      <p:to>
                                        <p:strVal val="(#ppt_y+0.4)"/>
                                      </p:to>
                                    </p:set>
                                    <p:anim from="(#ppt_y+0.4)" to="(#ppt_y)" calcmode="lin" valueType="num">
                                      <p:cBhvr>
                                        <p:cTn id="57" dur="1230" accel="100000" fill="hold">
                                          <p:stCondLst>
                                            <p:cond delay="770"/>
                                          </p:stCondLst>
                                        </p:cTn>
                                        <p:tgtEl>
                                          <p:spTgt spid="3">
                                            <p:txEl>
                                              <p:pRg st="16" end="16"/>
                                            </p:txEl>
                                          </p:spTgt>
                                        </p:tgtEl>
                                        <p:attrNameLst>
                                          <p:attrName>ppt_y</p:attrName>
                                        </p:attrNameLst>
                                      </p:cBhvr>
                                    </p:anim>
                                  </p:childTnLst>
                                </p:cTn>
                              </p:par>
                              <p:par>
                                <p:cTn id="58" presetID="51" presetClass="entr" presetSubtype="0" fill="hold" nodeType="withEffect">
                                  <p:stCondLst>
                                    <p:cond delay="0"/>
                                  </p:stCondLst>
                                  <p:childTnLst>
                                    <p:set>
                                      <p:cBhvr>
                                        <p:cTn id="59" dur="1" fill="hold">
                                          <p:stCondLst>
                                            <p:cond delay="0"/>
                                          </p:stCondLst>
                                        </p:cTn>
                                        <p:tgtEl>
                                          <p:spTgt spid="3">
                                            <p:txEl>
                                              <p:pRg st="18" end="18"/>
                                            </p:txEl>
                                          </p:spTgt>
                                        </p:tgtEl>
                                        <p:attrNameLst>
                                          <p:attrName>style.visibility</p:attrName>
                                        </p:attrNameLst>
                                      </p:cBhvr>
                                      <p:to>
                                        <p:strVal val="visible"/>
                                      </p:to>
                                    </p:set>
                                    <p:animEffect transition="in" filter="fade">
                                      <p:cBhvr>
                                        <p:cTn id="60" dur="770" decel="100000"/>
                                        <p:tgtEl>
                                          <p:spTgt spid="3">
                                            <p:txEl>
                                              <p:pRg st="18" end="18"/>
                                            </p:txEl>
                                          </p:spTgt>
                                        </p:tgtEl>
                                      </p:cBhvr>
                                    </p:animEffect>
                                    <p:animScale>
                                      <p:cBhvr>
                                        <p:cTn id="61" dur="770" decel="100000"/>
                                        <p:tgtEl>
                                          <p:spTgt spid="3">
                                            <p:txEl>
                                              <p:pRg st="18" end="18"/>
                                            </p:txEl>
                                          </p:spTgt>
                                        </p:tgtEl>
                                      </p:cBhvr>
                                      <p:from x="10000" y="10000"/>
                                      <p:to x="200000" y="450000"/>
                                    </p:animScale>
                                    <p:animScale>
                                      <p:cBhvr>
                                        <p:cTn id="62" dur="1230" accel="100000" fill="hold">
                                          <p:stCondLst>
                                            <p:cond delay="770"/>
                                          </p:stCondLst>
                                        </p:cTn>
                                        <p:tgtEl>
                                          <p:spTgt spid="3">
                                            <p:txEl>
                                              <p:pRg st="18" end="18"/>
                                            </p:txEl>
                                          </p:spTgt>
                                        </p:tgtEl>
                                      </p:cBhvr>
                                      <p:from x="200000" y="450000"/>
                                      <p:to x="100000" y="100000"/>
                                    </p:animScale>
                                    <p:set>
                                      <p:cBhvr>
                                        <p:cTn id="63" dur="770" fill="hold"/>
                                        <p:tgtEl>
                                          <p:spTgt spid="3">
                                            <p:txEl>
                                              <p:pRg st="18" end="18"/>
                                            </p:txEl>
                                          </p:spTgt>
                                        </p:tgtEl>
                                        <p:attrNameLst>
                                          <p:attrName>ppt_x</p:attrName>
                                        </p:attrNameLst>
                                      </p:cBhvr>
                                      <p:to>
                                        <p:strVal val="(0.5)"/>
                                      </p:to>
                                    </p:set>
                                    <p:anim from="(0.5)" to="(#ppt_x)" calcmode="lin" valueType="num">
                                      <p:cBhvr>
                                        <p:cTn id="64" dur="1230" accel="100000" fill="hold">
                                          <p:stCondLst>
                                            <p:cond delay="770"/>
                                          </p:stCondLst>
                                        </p:cTn>
                                        <p:tgtEl>
                                          <p:spTgt spid="3">
                                            <p:txEl>
                                              <p:pRg st="18" end="18"/>
                                            </p:txEl>
                                          </p:spTgt>
                                        </p:tgtEl>
                                        <p:attrNameLst>
                                          <p:attrName>ppt_x</p:attrName>
                                        </p:attrNameLst>
                                      </p:cBhvr>
                                    </p:anim>
                                    <p:set>
                                      <p:cBhvr>
                                        <p:cTn id="65" dur="770" fill="hold"/>
                                        <p:tgtEl>
                                          <p:spTgt spid="3">
                                            <p:txEl>
                                              <p:pRg st="18" end="18"/>
                                            </p:txEl>
                                          </p:spTgt>
                                        </p:tgtEl>
                                        <p:attrNameLst>
                                          <p:attrName>ppt_y</p:attrName>
                                        </p:attrNameLst>
                                      </p:cBhvr>
                                      <p:to>
                                        <p:strVal val="(#ppt_y+0.4)"/>
                                      </p:to>
                                    </p:set>
                                    <p:anim from="(#ppt_y+0.4)" to="(#ppt_y)" calcmode="lin" valueType="num">
                                      <p:cBhvr>
                                        <p:cTn id="66" dur="1230" accel="100000" fill="hold">
                                          <p:stCondLst>
                                            <p:cond delay="770"/>
                                          </p:stCondLst>
                                        </p:cTn>
                                        <p:tgtEl>
                                          <p:spTgt spid="3">
                                            <p:txEl>
                                              <p:pRg st="18" end="18"/>
                                            </p:txEl>
                                          </p:spTgt>
                                        </p:tgtEl>
                                        <p:attrNameLst>
                                          <p:attrName>ppt_y</p:attrName>
                                        </p:attrNameLst>
                                      </p:cBhvr>
                                    </p:anim>
                                  </p:childTnLst>
                                </p:cTn>
                              </p:par>
                              <p:par>
                                <p:cTn id="67" presetID="51" presetClass="entr" presetSubtype="0" fill="hold" nodeType="withEffect">
                                  <p:stCondLst>
                                    <p:cond delay="0"/>
                                  </p:stCondLst>
                                  <p:childTnLst>
                                    <p:set>
                                      <p:cBhvr>
                                        <p:cTn id="68" dur="1" fill="hold">
                                          <p:stCondLst>
                                            <p:cond delay="0"/>
                                          </p:stCondLst>
                                        </p:cTn>
                                        <p:tgtEl>
                                          <p:spTgt spid="3">
                                            <p:txEl>
                                              <p:pRg st="19" end="19"/>
                                            </p:txEl>
                                          </p:spTgt>
                                        </p:tgtEl>
                                        <p:attrNameLst>
                                          <p:attrName>style.visibility</p:attrName>
                                        </p:attrNameLst>
                                      </p:cBhvr>
                                      <p:to>
                                        <p:strVal val="visible"/>
                                      </p:to>
                                    </p:set>
                                    <p:animEffect transition="in" filter="fade">
                                      <p:cBhvr>
                                        <p:cTn id="69" dur="770" decel="100000"/>
                                        <p:tgtEl>
                                          <p:spTgt spid="3">
                                            <p:txEl>
                                              <p:pRg st="19" end="19"/>
                                            </p:txEl>
                                          </p:spTgt>
                                        </p:tgtEl>
                                      </p:cBhvr>
                                    </p:animEffect>
                                    <p:animScale>
                                      <p:cBhvr>
                                        <p:cTn id="70" dur="770" decel="100000"/>
                                        <p:tgtEl>
                                          <p:spTgt spid="3">
                                            <p:txEl>
                                              <p:pRg st="19" end="19"/>
                                            </p:txEl>
                                          </p:spTgt>
                                        </p:tgtEl>
                                      </p:cBhvr>
                                      <p:from x="10000" y="10000"/>
                                      <p:to x="200000" y="450000"/>
                                    </p:animScale>
                                    <p:animScale>
                                      <p:cBhvr>
                                        <p:cTn id="71" dur="1230" accel="100000" fill="hold">
                                          <p:stCondLst>
                                            <p:cond delay="770"/>
                                          </p:stCondLst>
                                        </p:cTn>
                                        <p:tgtEl>
                                          <p:spTgt spid="3">
                                            <p:txEl>
                                              <p:pRg st="19" end="19"/>
                                            </p:txEl>
                                          </p:spTgt>
                                        </p:tgtEl>
                                      </p:cBhvr>
                                      <p:from x="200000" y="450000"/>
                                      <p:to x="100000" y="100000"/>
                                    </p:animScale>
                                    <p:set>
                                      <p:cBhvr>
                                        <p:cTn id="72" dur="770" fill="hold"/>
                                        <p:tgtEl>
                                          <p:spTgt spid="3">
                                            <p:txEl>
                                              <p:pRg st="19" end="19"/>
                                            </p:txEl>
                                          </p:spTgt>
                                        </p:tgtEl>
                                        <p:attrNameLst>
                                          <p:attrName>ppt_x</p:attrName>
                                        </p:attrNameLst>
                                      </p:cBhvr>
                                      <p:to>
                                        <p:strVal val="(0.5)"/>
                                      </p:to>
                                    </p:set>
                                    <p:anim from="(0.5)" to="(#ppt_x)" calcmode="lin" valueType="num">
                                      <p:cBhvr>
                                        <p:cTn id="73" dur="1230" accel="100000" fill="hold">
                                          <p:stCondLst>
                                            <p:cond delay="770"/>
                                          </p:stCondLst>
                                        </p:cTn>
                                        <p:tgtEl>
                                          <p:spTgt spid="3">
                                            <p:txEl>
                                              <p:pRg st="19" end="19"/>
                                            </p:txEl>
                                          </p:spTgt>
                                        </p:tgtEl>
                                        <p:attrNameLst>
                                          <p:attrName>ppt_x</p:attrName>
                                        </p:attrNameLst>
                                      </p:cBhvr>
                                    </p:anim>
                                    <p:set>
                                      <p:cBhvr>
                                        <p:cTn id="74" dur="770" fill="hold"/>
                                        <p:tgtEl>
                                          <p:spTgt spid="3">
                                            <p:txEl>
                                              <p:pRg st="19" end="19"/>
                                            </p:txEl>
                                          </p:spTgt>
                                        </p:tgtEl>
                                        <p:attrNameLst>
                                          <p:attrName>ppt_y</p:attrName>
                                        </p:attrNameLst>
                                      </p:cBhvr>
                                      <p:to>
                                        <p:strVal val="(#ppt_y+0.4)"/>
                                      </p:to>
                                    </p:set>
                                    <p:anim from="(#ppt_y+0.4)" to="(#ppt_y)" calcmode="lin" valueType="num">
                                      <p:cBhvr>
                                        <p:cTn id="75" dur="1230" accel="100000" fill="hold">
                                          <p:stCondLst>
                                            <p:cond delay="770"/>
                                          </p:stCondLst>
                                        </p:cTn>
                                        <p:tgtEl>
                                          <p:spTgt spid="3">
                                            <p:txEl>
                                              <p:pRg st="19" end="19"/>
                                            </p:txEl>
                                          </p:spTgt>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Returning to Boolean Values:</a:t>
            </a:r>
            <a:endParaRPr lang="en-US" dirty="0"/>
          </a:p>
        </p:txBody>
      </p:sp>
      <p:sp>
        <p:nvSpPr>
          <p:cNvPr id="3" name="Content Placeholder 2"/>
          <p:cNvSpPr>
            <a:spLocks noGrp="1"/>
          </p:cNvSpPr>
          <p:nvPr>
            <p:ph idx="1"/>
          </p:nvPr>
        </p:nvSpPr>
        <p:spPr/>
        <p:txBody>
          <a:bodyPr/>
          <a:lstStyle/>
          <a:p>
            <a:r>
              <a:rPr lang="en-US" dirty="0" smtClean="0"/>
              <a:t>Quadratic Equation:</a:t>
            </a:r>
          </a:p>
          <a:p>
            <a:pPr lvl="1"/>
            <a:r>
              <a:rPr lang="en-US" b="1" dirty="0" smtClean="0">
                <a:latin typeface="Courier New" pitchFamily="49" charset="0"/>
                <a:cs typeface="Courier New" pitchFamily="49" charset="0"/>
              </a:rPr>
              <a:t>x</a:t>
            </a:r>
            <a:r>
              <a:rPr lang="en-US" b="1" baseline="30000" dirty="0" smtClean="0">
                <a:latin typeface="Courier New" pitchFamily="49" charset="0"/>
                <a:cs typeface="Courier New" pitchFamily="49" charset="0"/>
              </a:rPr>
              <a:t>2</a:t>
            </a:r>
            <a:r>
              <a:rPr lang="en-US" b="1" dirty="0" smtClean="0">
                <a:latin typeface="Courier New" pitchFamily="49" charset="0"/>
                <a:cs typeface="Courier New" pitchFamily="49" charset="0"/>
              </a:rPr>
              <a:t> -</a:t>
            </a:r>
            <a:r>
              <a:rPr lang="en-US" b="1" baseline="30000" dirty="0" smtClean="0">
                <a:latin typeface="Courier New" pitchFamily="49" charset="0"/>
                <a:cs typeface="Courier New" pitchFamily="49" charset="0"/>
              </a:rPr>
              <a:t> </a:t>
            </a:r>
            <a:r>
              <a:rPr lang="en-US" b="1" dirty="0" smtClean="0">
                <a:latin typeface="Courier New" pitchFamily="49" charset="0"/>
                <a:cs typeface="Courier New" pitchFamily="49" charset="0"/>
              </a:rPr>
              <a:t>3x – 4 = 0</a:t>
            </a:r>
          </a:p>
          <a:p>
            <a:r>
              <a:rPr lang="en-US" dirty="0" smtClean="0"/>
              <a:t>Is this true for 1?  2? 3? 4?</a:t>
            </a:r>
          </a:p>
          <a:p>
            <a:r>
              <a:rPr lang="en-US" dirty="0" smtClean="0"/>
              <a:t>Can you write a function that returns the answer to this question?</a:t>
            </a:r>
          </a:p>
          <a:p>
            <a:pPr lvl="1"/>
            <a:r>
              <a:rPr lang="en-US" dirty="0" smtClean="0"/>
              <a:t>Hint: the function needs to return a </a:t>
            </a:r>
            <a:r>
              <a:rPr lang="en-US" dirty="0" err="1" smtClean="0"/>
              <a:t>boolean</a:t>
            </a:r>
            <a:r>
              <a:rPr lang="en-US" dirty="0" smtClean="0"/>
              <a:t> value.</a:t>
            </a:r>
          </a:p>
          <a:p>
            <a:pPr lvl="1"/>
            <a:r>
              <a:rPr lang="en-US" dirty="0" smtClean="0"/>
              <a:t>What is the input?</a:t>
            </a:r>
          </a:p>
          <a:p>
            <a:pPr lvl="1"/>
            <a:r>
              <a:rPr lang="en-US" dirty="0" smtClean="0"/>
              <a:t>How do you check for the output?</a:t>
            </a:r>
          </a:p>
          <a:p>
            <a:endParaRPr lang="en-US" dirty="0" smtClean="0"/>
          </a:p>
        </p:txBody>
      </p:sp>
    </p:spTree>
    <p:extLst>
      <p:ext uri="{BB962C8B-B14F-4D97-AF65-F5344CB8AC3E}">
        <p14:creationId xmlns:p14="http://schemas.microsoft.com/office/powerpoint/2010/main" val="37317515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8800" y="152400"/>
            <a:ext cx="7055380" cy="614082"/>
          </a:xfrm>
        </p:spPr>
        <p:txBody>
          <a:bodyPr>
            <a:normAutofit fontScale="90000"/>
          </a:bodyPr>
          <a:lstStyle/>
          <a:p>
            <a:r>
              <a:rPr lang="en-US" dirty="0" smtClean="0"/>
              <a:t>Function to represent this:</a:t>
            </a:r>
            <a:endParaRPr lang="en-US" dirty="0"/>
          </a:p>
        </p:txBody>
      </p:sp>
      <p:sp>
        <p:nvSpPr>
          <p:cNvPr id="3" name="Content Placeholder 2"/>
          <p:cNvSpPr>
            <a:spLocks noGrp="1"/>
          </p:cNvSpPr>
          <p:nvPr>
            <p:ph idx="1"/>
          </p:nvPr>
        </p:nvSpPr>
        <p:spPr>
          <a:xfrm>
            <a:off x="1905000" y="766483"/>
            <a:ext cx="8229600" cy="5257799"/>
          </a:xfrm>
        </p:spPr>
        <p:txBody>
          <a:bodyPr>
            <a:noAutofit/>
          </a:bodyPr>
          <a:lstStyle/>
          <a:p>
            <a:pPr>
              <a:spcBef>
                <a:spcPts val="300"/>
              </a:spcBef>
              <a:buNone/>
            </a:pPr>
            <a:r>
              <a:rPr lang="en-US" dirty="0">
                <a:solidFill>
                  <a:srgbClr val="FF6600"/>
                </a:solidFill>
                <a:latin typeface="Consolas" pitchFamily="49" charset="0"/>
                <a:cs typeface="Courier New" pitchFamily="49" charset="0"/>
              </a:rPr>
              <a:t>#Name: </a:t>
            </a:r>
            <a:r>
              <a:rPr lang="en-US" dirty="0" err="1">
                <a:solidFill>
                  <a:srgbClr val="FF6600"/>
                </a:solidFill>
                <a:latin typeface="Consolas" pitchFamily="49" charset="0"/>
                <a:cs typeface="Courier New" pitchFamily="49" charset="0"/>
              </a:rPr>
              <a:t>eqcheck</a:t>
            </a:r>
            <a:endParaRPr lang="en-US" dirty="0">
              <a:solidFill>
                <a:srgbClr val="FF6600"/>
              </a:solidFill>
              <a:latin typeface="Consolas" pitchFamily="49" charset="0"/>
              <a:cs typeface="Courier New" pitchFamily="49" charset="0"/>
            </a:endParaRPr>
          </a:p>
          <a:p>
            <a:pPr>
              <a:spcBef>
                <a:spcPts val="300"/>
              </a:spcBef>
              <a:buNone/>
            </a:pPr>
            <a:r>
              <a:rPr lang="en-US" dirty="0">
                <a:solidFill>
                  <a:srgbClr val="FF6600"/>
                </a:solidFill>
                <a:latin typeface="Consolas" pitchFamily="49" charset="0"/>
                <a:cs typeface="Courier New" pitchFamily="49" charset="0"/>
              </a:rPr>
              <a:t>#Calculation: Determines if input value (x) will solve</a:t>
            </a:r>
          </a:p>
          <a:p>
            <a:pPr>
              <a:spcBef>
                <a:spcPts val="300"/>
              </a:spcBef>
              <a:buNone/>
            </a:pPr>
            <a:r>
              <a:rPr lang="en-US" dirty="0">
                <a:solidFill>
                  <a:srgbClr val="FF6600"/>
                </a:solidFill>
                <a:latin typeface="Consolas" pitchFamily="49" charset="0"/>
                <a:cs typeface="Courier New" pitchFamily="49" charset="0"/>
              </a:rPr>
              <a:t>#the problem:</a:t>
            </a:r>
          </a:p>
          <a:p>
            <a:pPr>
              <a:spcBef>
                <a:spcPts val="300"/>
              </a:spcBef>
              <a:buNone/>
            </a:pPr>
            <a:r>
              <a:rPr lang="en-US" dirty="0">
                <a:solidFill>
                  <a:srgbClr val="FF6600"/>
                </a:solidFill>
                <a:latin typeface="Consolas" pitchFamily="49" charset="0"/>
              </a:rPr>
              <a:t>#  </a:t>
            </a:r>
            <a:r>
              <a:rPr lang="en-US" dirty="0">
                <a:solidFill>
                  <a:srgbClr val="FF6600"/>
                </a:solidFill>
                <a:latin typeface="Consolas" pitchFamily="49" charset="0"/>
                <a:cs typeface="Courier New" pitchFamily="49" charset="0"/>
              </a:rPr>
              <a:t>x</a:t>
            </a:r>
            <a:r>
              <a:rPr lang="en-US" baseline="30000" dirty="0">
                <a:solidFill>
                  <a:srgbClr val="FF6600"/>
                </a:solidFill>
                <a:latin typeface="Consolas" pitchFamily="49" charset="0"/>
                <a:cs typeface="Courier New" pitchFamily="49" charset="0"/>
              </a:rPr>
              <a:t>2</a:t>
            </a:r>
            <a:r>
              <a:rPr lang="en-US" dirty="0">
                <a:solidFill>
                  <a:srgbClr val="FF6600"/>
                </a:solidFill>
                <a:latin typeface="Consolas" pitchFamily="49" charset="0"/>
                <a:cs typeface="Courier New" pitchFamily="49" charset="0"/>
              </a:rPr>
              <a:t> -</a:t>
            </a:r>
            <a:r>
              <a:rPr lang="en-US" baseline="30000" dirty="0">
                <a:solidFill>
                  <a:srgbClr val="FF6600"/>
                </a:solidFill>
                <a:latin typeface="Consolas" pitchFamily="49" charset="0"/>
                <a:cs typeface="Courier New" pitchFamily="49" charset="0"/>
              </a:rPr>
              <a:t> </a:t>
            </a:r>
            <a:r>
              <a:rPr lang="en-US" dirty="0">
                <a:solidFill>
                  <a:srgbClr val="FF6600"/>
                </a:solidFill>
                <a:latin typeface="Consolas" pitchFamily="49" charset="0"/>
                <a:cs typeface="Courier New" pitchFamily="49" charset="0"/>
              </a:rPr>
              <a:t>3x – 4 = 0</a:t>
            </a:r>
          </a:p>
          <a:p>
            <a:pPr>
              <a:spcBef>
                <a:spcPts val="300"/>
              </a:spcBef>
              <a:buNone/>
            </a:pPr>
            <a:r>
              <a:rPr lang="en-US" dirty="0">
                <a:solidFill>
                  <a:srgbClr val="FF6600"/>
                </a:solidFill>
                <a:latin typeface="Consolas" pitchFamily="49" charset="0"/>
                <a:cs typeface="Courier New" pitchFamily="49" charset="0"/>
              </a:rPr>
              <a:t>#Input:  x: a number</a:t>
            </a:r>
          </a:p>
          <a:p>
            <a:pPr>
              <a:spcBef>
                <a:spcPts val="300"/>
              </a:spcBef>
              <a:buNone/>
            </a:pPr>
            <a:r>
              <a:rPr lang="en-US" dirty="0">
                <a:solidFill>
                  <a:srgbClr val="FF6600"/>
                </a:solidFill>
                <a:latin typeface="Consolas" pitchFamily="49" charset="0"/>
                <a:cs typeface="Courier New" pitchFamily="49" charset="0"/>
              </a:rPr>
              <a:t>#Output: a </a:t>
            </a:r>
            <a:r>
              <a:rPr lang="en-US" dirty="0" err="1">
                <a:solidFill>
                  <a:srgbClr val="FF6600"/>
                </a:solidFill>
                <a:latin typeface="Consolas" pitchFamily="49" charset="0"/>
                <a:cs typeface="Courier New" pitchFamily="49" charset="0"/>
              </a:rPr>
              <a:t>boolean</a:t>
            </a:r>
            <a:r>
              <a:rPr lang="en-US" dirty="0">
                <a:solidFill>
                  <a:srgbClr val="FF6600"/>
                </a:solidFill>
                <a:latin typeface="Consolas" pitchFamily="49" charset="0"/>
                <a:cs typeface="Courier New" pitchFamily="49" charset="0"/>
              </a:rPr>
              <a:t> value</a:t>
            </a:r>
          </a:p>
          <a:p>
            <a:pPr>
              <a:spcBef>
                <a:spcPts val="400"/>
              </a:spcBef>
              <a:buNone/>
            </a:pPr>
            <a:endParaRPr lang="en-US" dirty="0">
              <a:solidFill>
                <a:srgbClr val="FFFF00"/>
              </a:solidFill>
              <a:latin typeface="Consolas" pitchFamily="49" charset="0"/>
              <a:cs typeface="Courier New" pitchFamily="49" charset="0"/>
            </a:endParaRPr>
          </a:p>
          <a:p>
            <a:pPr>
              <a:spcBef>
                <a:spcPts val="400"/>
              </a:spcBef>
              <a:buNone/>
            </a:pPr>
            <a:r>
              <a:rPr lang="en-US" dirty="0">
                <a:solidFill>
                  <a:srgbClr val="FFFF00"/>
                </a:solidFill>
                <a:latin typeface="Consolas" pitchFamily="49" charset="0"/>
                <a:cs typeface="Courier New" pitchFamily="49" charset="0"/>
              </a:rPr>
              <a:t>def </a:t>
            </a:r>
            <a:r>
              <a:rPr lang="en-US" dirty="0" err="1">
                <a:solidFill>
                  <a:srgbClr val="FFFF00"/>
                </a:solidFill>
                <a:latin typeface="Consolas" pitchFamily="49" charset="0"/>
                <a:cs typeface="Courier New" pitchFamily="49" charset="0"/>
              </a:rPr>
              <a:t>eqcheck</a:t>
            </a:r>
            <a:r>
              <a:rPr lang="en-US" dirty="0">
                <a:solidFill>
                  <a:srgbClr val="FFFF00"/>
                </a:solidFill>
                <a:latin typeface="Consolas" pitchFamily="49" charset="0"/>
                <a:cs typeface="Courier New" pitchFamily="49" charset="0"/>
              </a:rPr>
              <a:t>(x):</a:t>
            </a:r>
            <a:br>
              <a:rPr lang="en-US" dirty="0">
                <a:solidFill>
                  <a:srgbClr val="FFFF00"/>
                </a:solidFill>
                <a:latin typeface="Consolas" pitchFamily="49" charset="0"/>
                <a:cs typeface="Courier New" pitchFamily="49" charset="0"/>
              </a:rPr>
            </a:br>
            <a:r>
              <a:rPr lang="en-US" dirty="0">
                <a:solidFill>
                  <a:srgbClr val="FFFF00"/>
                </a:solidFill>
                <a:latin typeface="Consolas" pitchFamily="49" charset="0"/>
                <a:cs typeface="Courier New" pitchFamily="49" charset="0"/>
              </a:rPr>
              <a:t> return (x**2 –</a:t>
            </a:r>
            <a:r>
              <a:rPr lang="en-US" baseline="30000" dirty="0">
                <a:solidFill>
                  <a:srgbClr val="FFFF00"/>
                </a:solidFill>
                <a:latin typeface="Consolas" pitchFamily="49" charset="0"/>
                <a:cs typeface="Courier New" pitchFamily="49" charset="0"/>
              </a:rPr>
              <a:t> </a:t>
            </a:r>
            <a:r>
              <a:rPr lang="en-US" dirty="0">
                <a:solidFill>
                  <a:srgbClr val="FFFF00"/>
                </a:solidFill>
                <a:latin typeface="Consolas" pitchFamily="49" charset="0"/>
                <a:cs typeface="Courier New" pitchFamily="49" charset="0"/>
              </a:rPr>
              <a:t>3*x – 4) == 0</a:t>
            </a:r>
          </a:p>
          <a:p>
            <a:pPr>
              <a:spcBef>
                <a:spcPts val="400"/>
              </a:spcBef>
              <a:buNone/>
            </a:pPr>
            <a:endParaRPr lang="en-US" dirty="0">
              <a:latin typeface="Courier New" pitchFamily="49" charset="0"/>
              <a:cs typeface="Courier New" pitchFamily="49" charset="0"/>
            </a:endParaRPr>
          </a:p>
          <a:p>
            <a:pPr>
              <a:spcBef>
                <a:spcPts val="400"/>
              </a:spcBef>
              <a:buNone/>
            </a:pPr>
            <a:r>
              <a:rPr lang="en-US" dirty="0">
                <a:cs typeface="Courier New" pitchFamily="49" charset="0"/>
              </a:rPr>
              <a:t>What is returned?</a:t>
            </a:r>
            <a:endParaRPr lang="en-US" dirty="0">
              <a:latin typeface="Courier New" pitchFamily="49" charset="0"/>
              <a:cs typeface="Courier New" pitchFamily="49" charset="0"/>
            </a:endParaRPr>
          </a:p>
          <a:p>
            <a:pPr>
              <a:spcBef>
                <a:spcPts val="400"/>
              </a:spcBef>
              <a:buNone/>
            </a:pPr>
            <a:r>
              <a:rPr lang="en-US" dirty="0">
                <a:solidFill>
                  <a:srgbClr val="FFFF00"/>
                </a:solidFill>
                <a:latin typeface="Courier New" pitchFamily="49" charset="0"/>
                <a:cs typeface="Courier New" pitchFamily="49" charset="0"/>
              </a:rPr>
              <a:t>print(</a:t>
            </a:r>
            <a:r>
              <a:rPr lang="en-US" dirty="0" err="1">
                <a:solidFill>
                  <a:srgbClr val="FFFF00"/>
                </a:solidFill>
                <a:latin typeface="Courier New" pitchFamily="49" charset="0"/>
                <a:cs typeface="Courier New" pitchFamily="49" charset="0"/>
              </a:rPr>
              <a:t>eqcheck</a:t>
            </a:r>
            <a:r>
              <a:rPr lang="en-US" dirty="0">
                <a:solidFill>
                  <a:srgbClr val="FFFF00"/>
                </a:solidFill>
                <a:latin typeface="Courier New" pitchFamily="49" charset="0"/>
                <a:cs typeface="Courier New" pitchFamily="49" charset="0"/>
              </a:rPr>
              <a:t>(3))</a:t>
            </a:r>
          </a:p>
          <a:p>
            <a:pPr>
              <a:spcBef>
                <a:spcPts val="400"/>
              </a:spcBef>
              <a:buNone/>
            </a:pPr>
            <a:r>
              <a:rPr lang="en-US" dirty="0">
                <a:cs typeface="Courier New" pitchFamily="49" charset="0"/>
              </a:rPr>
              <a:t>What is returned? </a:t>
            </a:r>
          </a:p>
          <a:p>
            <a:pPr>
              <a:spcBef>
                <a:spcPts val="400"/>
              </a:spcBef>
              <a:buNone/>
            </a:pPr>
            <a:r>
              <a:rPr lang="en-US" dirty="0">
                <a:solidFill>
                  <a:srgbClr val="FFFF00"/>
                </a:solidFill>
                <a:latin typeface="Courier New" pitchFamily="49" charset="0"/>
                <a:cs typeface="Courier New" pitchFamily="49" charset="0"/>
              </a:rPr>
              <a:t>print(</a:t>
            </a:r>
            <a:r>
              <a:rPr lang="en-US" dirty="0" err="1">
                <a:solidFill>
                  <a:srgbClr val="FFFF00"/>
                </a:solidFill>
                <a:latin typeface="Courier New" pitchFamily="49" charset="0"/>
                <a:cs typeface="Courier New" pitchFamily="49" charset="0"/>
              </a:rPr>
              <a:t>eqcheck</a:t>
            </a:r>
            <a:r>
              <a:rPr lang="en-US" dirty="0">
                <a:solidFill>
                  <a:srgbClr val="FFFF00"/>
                </a:solidFill>
                <a:latin typeface="Courier New" pitchFamily="49" charset="0"/>
                <a:cs typeface="Courier New" pitchFamily="49" charset="0"/>
              </a:rPr>
              <a:t>(4))</a:t>
            </a:r>
            <a:endParaRPr lang="en-US" dirty="0">
              <a:solidFill>
                <a:srgbClr val="FFFF00"/>
              </a:solidFill>
              <a:cs typeface="Courier New" pitchFamily="49" charset="0"/>
            </a:endParaRPr>
          </a:p>
        </p:txBody>
      </p:sp>
    </p:spTree>
    <p:extLst>
      <p:ext uri="{BB962C8B-B14F-4D97-AF65-F5344CB8AC3E}">
        <p14:creationId xmlns:p14="http://schemas.microsoft.com/office/powerpoint/2010/main" val="2249509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055380" cy="918882"/>
          </a:xfrm>
        </p:spPr>
        <p:txBody>
          <a:bodyPr/>
          <a:lstStyle/>
          <a:p>
            <a:r>
              <a:rPr lang="en-US" dirty="0" smtClean="0"/>
              <a:t>Random Numbers</a:t>
            </a:r>
            <a:endParaRPr lang="en-US" dirty="0"/>
          </a:p>
        </p:txBody>
      </p:sp>
      <p:sp>
        <p:nvSpPr>
          <p:cNvPr id="3" name="Content Placeholder 2"/>
          <p:cNvSpPr>
            <a:spLocks noGrp="1"/>
          </p:cNvSpPr>
          <p:nvPr>
            <p:ph idx="1"/>
          </p:nvPr>
        </p:nvSpPr>
        <p:spPr>
          <a:xfrm>
            <a:off x="2133600" y="1295401"/>
            <a:ext cx="6929754" cy="4953006"/>
          </a:xfrm>
        </p:spPr>
        <p:txBody>
          <a:bodyPr/>
          <a:lstStyle/>
          <a:p>
            <a:r>
              <a:rPr lang="en-US" dirty="0" smtClean="0"/>
              <a:t>Used all the time for so many things!!!!</a:t>
            </a:r>
          </a:p>
          <a:p>
            <a:r>
              <a:rPr lang="en-US" dirty="0" smtClean="0"/>
              <a:t>Python lets you generate random numbers within a range</a:t>
            </a:r>
          </a:p>
          <a:p>
            <a:pPr marL="457200" indent="-457200">
              <a:buFont typeface="+mj-lt"/>
              <a:buAutoNum type="arabicPeriod"/>
            </a:pPr>
            <a:r>
              <a:rPr lang="en-US" dirty="0" smtClean="0"/>
              <a:t>import the random number library</a:t>
            </a:r>
          </a:p>
          <a:p>
            <a:pPr marL="0" indent="0">
              <a:buNone/>
            </a:pPr>
            <a:r>
              <a:rPr lang="en-US" dirty="0" smtClean="0"/>
              <a:t>	</a:t>
            </a:r>
            <a:r>
              <a:rPr lang="en-US" dirty="0" smtClean="0">
                <a:solidFill>
                  <a:srgbClr val="FFFF00"/>
                </a:solidFill>
              </a:rPr>
              <a:t>	from random import *</a:t>
            </a:r>
          </a:p>
          <a:p>
            <a:pPr marL="457200" indent="-457200">
              <a:buFont typeface="+mj-lt"/>
              <a:buAutoNum type="arabicPeriod"/>
            </a:pPr>
            <a:r>
              <a:rPr lang="en-US" dirty="0" smtClean="0"/>
              <a:t>generate a random number between 2 numbers:</a:t>
            </a:r>
          </a:p>
          <a:p>
            <a:pPr marL="0" indent="0">
              <a:buNone/>
            </a:pPr>
            <a:r>
              <a:rPr lang="en-US" dirty="0" smtClean="0"/>
              <a:t>		</a:t>
            </a:r>
            <a:r>
              <a:rPr lang="en-US" dirty="0" err="1" smtClean="0">
                <a:solidFill>
                  <a:srgbClr val="FFFF00"/>
                </a:solidFill>
              </a:rPr>
              <a:t>randrange</a:t>
            </a:r>
            <a:r>
              <a:rPr lang="en-US" dirty="0" smtClean="0">
                <a:solidFill>
                  <a:srgbClr val="FFFF00"/>
                </a:solidFill>
              </a:rPr>
              <a:t>(0,10)</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12218557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a:solidFill>
                  <a:srgbClr val="FF33CC"/>
                </a:solidFill>
              </a:rPr>
              <a:t>Operator overloading:</a:t>
            </a:r>
            <a:endParaRPr lang="en-US" b="1" dirty="0"/>
          </a:p>
        </p:txBody>
      </p:sp>
      <p:sp>
        <p:nvSpPr>
          <p:cNvPr id="3" name="Content Placeholder 2"/>
          <p:cNvSpPr>
            <a:spLocks noGrp="1"/>
          </p:cNvSpPr>
          <p:nvPr>
            <p:ph idx="1"/>
          </p:nvPr>
        </p:nvSpPr>
        <p:spPr>
          <a:xfrm>
            <a:off x="2209800" y="1371601"/>
            <a:ext cx="6853554" cy="4876806"/>
          </a:xfrm>
        </p:spPr>
        <p:txBody>
          <a:bodyPr/>
          <a:lstStyle/>
          <a:p>
            <a:pPr lvl="1"/>
            <a:r>
              <a:rPr lang="en-US" i="1" dirty="0" smtClean="0"/>
              <a:t>doing </a:t>
            </a:r>
            <a:r>
              <a:rPr lang="en-US" i="1" dirty="0"/>
              <a:t>more than one operation with the same operator, depending on the types involved</a:t>
            </a:r>
          </a:p>
          <a:p>
            <a:pPr lvl="2"/>
            <a:r>
              <a:rPr lang="en-US" dirty="0"/>
              <a:t>using + for both numbers (to add) and strings (to </a:t>
            </a:r>
            <a:r>
              <a:rPr lang="en-US" dirty="0" smtClean="0"/>
              <a:t>join, aka CONCATENATE)</a:t>
            </a:r>
            <a:endParaRPr lang="en-US" dirty="0"/>
          </a:p>
          <a:p>
            <a:pPr lvl="2"/>
            <a:r>
              <a:rPr lang="en-US" dirty="0"/>
              <a:t>using * to multiply numbers and * to make multiple copies of a string</a:t>
            </a:r>
          </a:p>
          <a:p>
            <a:pPr marL="0" indent="0">
              <a:buNone/>
            </a:pPr>
            <a:endParaRPr lang="en-US" dirty="0"/>
          </a:p>
        </p:txBody>
      </p:sp>
    </p:spTree>
    <p:extLst>
      <p:ext uri="{BB962C8B-B14F-4D97-AF65-F5344CB8AC3E}">
        <p14:creationId xmlns:p14="http://schemas.microsoft.com/office/powerpoint/2010/main" val="57192931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2133600" y="1371601"/>
            <a:ext cx="6929754" cy="4876806"/>
          </a:xfrm>
        </p:spPr>
        <p:txBody>
          <a:bodyPr>
            <a:normAutofit fontScale="77500" lnSpcReduction="20000"/>
          </a:bodyPr>
          <a:lstStyle/>
          <a:p>
            <a:pPr marL="0" indent="0">
              <a:buNone/>
            </a:pPr>
            <a:r>
              <a:rPr lang="en-US" dirty="0">
                <a:solidFill>
                  <a:srgbClr val="FFFF00"/>
                </a:solidFill>
              </a:rPr>
              <a:t>from random import *</a:t>
            </a:r>
          </a:p>
          <a:p>
            <a:pPr marL="0" indent="0">
              <a:buNone/>
            </a:pPr>
            <a:endParaRPr lang="en-US" dirty="0">
              <a:solidFill>
                <a:srgbClr val="FFFF00"/>
              </a:solidFill>
            </a:endParaRPr>
          </a:p>
          <a:p>
            <a:pPr marL="0" indent="0">
              <a:buNone/>
            </a:pPr>
            <a:r>
              <a:rPr lang="en-US" dirty="0" err="1">
                <a:solidFill>
                  <a:srgbClr val="FFFF00"/>
                </a:solidFill>
              </a:rPr>
              <a:t>def</a:t>
            </a:r>
            <a:r>
              <a:rPr lang="en-US" dirty="0">
                <a:solidFill>
                  <a:srgbClr val="FFFF00"/>
                </a:solidFill>
              </a:rPr>
              <a:t> guess(x</a:t>
            </a:r>
            <a:r>
              <a:rPr lang="en-US" dirty="0" smtClean="0">
                <a:solidFill>
                  <a:srgbClr val="FFFF00"/>
                </a:solidFill>
              </a:rPr>
              <a:t>):  #what type does guess return?</a:t>
            </a:r>
            <a:endParaRPr lang="en-US" dirty="0">
              <a:solidFill>
                <a:srgbClr val="FFFF00"/>
              </a:solidFill>
            </a:endParaRPr>
          </a:p>
          <a:p>
            <a:pPr marL="0" indent="0">
              <a:buNone/>
            </a:pPr>
            <a:r>
              <a:rPr lang="en-US" dirty="0">
                <a:solidFill>
                  <a:srgbClr val="FFFF00"/>
                </a:solidFill>
              </a:rPr>
              <a:t>    if (x == </a:t>
            </a:r>
            <a:r>
              <a:rPr lang="en-US" dirty="0" err="1">
                <a:solidFill>
                  <a:srgbClr val="FFFF00"/>
                </a:solidFill>
              </a:rPr>
              <a:t>randrange</a:t>
            </a:r>
            <a:r>
              <a:rPr lang="en-US" dirty="0">
                <a:solidFill>
                  <a:srgbClr val="FFFF00"/>
                </a:solidFill>
              </a:rPr>
              <a:t>(1,10)):</a:t>
            </a:r>
          </a:p>
          <a:p>
            <a:pPr marL="0" indent="0">
              <a:buNone/>
            </a:pPr>
            <a:r>
              <a:rPr lang="en-US" dirty="0">
                <a:solidFill>
                  <a:srgbClr val="FFFF00"/>
                </a:solidFill>
              </a:rPr>
              <a:t>        return True</a:t>
            </a:r>
          </a:p>
          <a:p>
            <a:pPr marL="0" indent="0">
              <a:buNone/>
            </a:pPr>
            <a:r>
              <a:rPr lang="en-US" dirty="0">
                <a:solidFill>
                  <a:srgbClr val="FFFF00"/>
                </a:solidFill>
              </a:rPr>
              <a:t>    else:</a:t>
            </a:r>
          </a:p>
          <a:p>
            <a:pPr marL="0" indent="0">
              <a:buNone/>
            </a:pPr>
            <a:r>
              <a:rPr lang="en-US" dirty="0">
                <a:solidFill>
                  <a:srgbClr val="FFFF00"/>
                </a:solidFill>
              </a:rPr>
              <a:t>        return </a:t>
            </a:r>
            <a:r>
              <a:rPr lang="en-US" dirty="0" smtClean="0">
                <a:solidFill>
                  <a:srgbClr val="FFFF00"/>
                </a:solidFill>
              </a:rPr>
              <a:t>False</a:t>
            </a:r>
          </a:p>
          <a:p>
            <a:pPr marL="0" indent="0">
              <a:buNone/>
            </a:pPr>
            <a:endParaRPr lang="en-US" dirty="0">
              <a:solidFill>
                <a:srgbClr val="FFFF00"/>
              </a:solidFill>
            </a:endParaRPr>
          </a:p>
          <a:p>
            <a:pPr marL="0" indent="0">
              <a:buNone/>
            </a:pPr>
            <a:r>
              <a:rPr lang="en-US" dirty="0">
                <a:solidFill>
                  <a:srgbClr val="FFFF00"/>
                </a:solidFill>
              </a:rPr>
              <a:t>print(guess(3</a:t>
            </a:r>
            <a:r>
              <a:rPr lang="en-US" dirty="0" smtClean="0">
                <a:solidFill>
                  <a:srgbClr val="FFFF00"/>
                </a:solidFill>
              </a:rPr>
              <a:t>))  #what might be printed here?</a:t>
            </a:r>
          </a:p>
          <a:p>
            <a:pPr marL="0" indent="0">
              <a:buNone/>
            </a:pPr>
            <a:endParaRPr lang="en-US" dirty="0">
              <a:solidFill>
                <a:srgbClr val="FFFF00"/>
              </a:solidFill>
            </a:endParaRPr>
          </a:p>
          <a:p>
            <a:pPr marL="0" indent="0">
              <a:buNone/>
            </a:pPr>
            <a:r>
              <a:rPr lang="en-US" b="1" dirty="0" smtClean="0"/>
              <a:t>Better version:</a:t>
            </a:r>
          </a:p>
          <a:p>
            <a:pPr marL="0" indent="0">
              <a:buNone/>
            </a:pPr>
            <a:r>
              <a:rPr lang="en-US" dirty="0" err="1" smtClean="0">
                <a:solidFill>
                  <a:srgbClr val="FFFF00"/>
                </a:solidFill>
              </a:rPr>
              <a:t>def</a:t>
            </a:r>
            <a:r>
              <a:rPr lang="en-US" dirty="0" smtClean="0">
                <a:solidFill>
                  <a:srgbClr val="FFFF00"/>
                </a:solidFill>
              </a:rPr>
              <a:t> guess2(x):</a:t>
            </a:r>
          </a:p>
          <a:p>
            <a:pPr marL="0" indent="0">
              <a:buNone/>
            </a:pPr>
            <a:r>
              <a:rPr lang="en-US" dirty="0">
                <a:solidFill>
                  <a:srgbClr val="FFFF00"/>
                </a:solidFill>
              </a:rPr>
              <a:t>	</a:t>
            </a:r>
            <a:r>
              <a:rPr lang="en-US" dirty="0" smtClean="0">
                <a:solidFill>
                  <a:srgbClr val="FFFF00"/>
                </a:solidFill>
              </a:rPr>
              <a:t>return(x==</a:t>
            </a:r>
            <a:r>
              <a:rPr lang="en-US" dirty="0" err="1" smtClean="0">
                <a:solidFill>
                  <a:srgbClr val="FFFF00"/>
                </a:solidFill>
              </a:rPr>
              <a:t>randrange</a:t>
            </a:r>
            <a:r>
              <a:rPr lang="en-US" dirty="0" smtClean="0">
                <a:solidFill>
                  <a:srgbClr val="FFFF00"/>
                </a:solidFill>
              </a:rPr>
              <a:t>(1,10))</a:t>
            </a:r>
            <a:endParaRPr lang="en-US" dirty="0">
              <a:solidFill>
                <a:srgbClr val="FFFF00"/>
              </a:solidFill>
            </a:endParaRPr>
          </a:p>
        </p:txBody>
      </p:sp>
    </p:spTree>
    <p:extLst>
      <p:ext uri="{BB962C8B-B14F-4D97-AF65-F5344CB8AC3E}">
        <p14:creationId xmlns:p14="http://schemas.microsoft.com/office/powerpoint/2010/main" val="42804000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287690" cy="1147482"/>
          </a:xfrm>
        </p:spPr>
        <p:txBody>
          <a:bodyPr>
            <a:normAutofit fontScale="90000"/>
          </a:bodyPr>
          <a:lstStyle/>
          <a:p>
            <a:r>
              <a:rPr lang="en-US" dirty="0"/>
              <a:t>What’s wrong with this function? </a:t>
            </a:r>
            <a:r>
              <a:rPr lang="en-US" sz="2400" dirty="0"/>
              <a:t/>
            </a:r>
            <a:br>
              <a:rPr lang="en-US" sz="2400" dirty="0"/>
            </a:br>
            <a:r>
              <a:rPr lang="en-US" sz="2400" dirty="0"/>
              <a:t>(hint: none printed out when I ran it)</a:t>
            </a:r>
            <a:endParaRPr lang="en-US" sz="2400" dirty="0"/>
          </a:p>
        </p:txBody>
      </p:sp>
      <p:sp>
        <p:nvSpPr>
          <p:cNvPr id="3" name="Content Placeholder 2"/>
          <p:cNvSpPr>
            <a:spLocks noGrp="1"/>
          </p:cNvSpPr>
          <p:nvPr>
            <p:ph idx="1"/>
          </p:nvPr>
        </p:nvSpPr>
        <p:spPr>
          <a:xfrm>
            <a:off x="1878411" y="1769942"/>
            <a:ext cx="7005954" cy="4495806"/>
          </a:xfrm>
        </p:spPr>
        <p:txBody>
          <a:bodyPr>
            <a:normAutofit fontScale="85000" lnSpcReduction="20000"/>
          </a:bodyPr>
          <a:lstStyle/>
          <a:p>
            <a:pPr marL="0" indent="0">
              <a:buNone/>
            </a:pPr>
            <a:r>
              <a:rPr lang="en-US" dirty="0">
                <a:solidFill>
                  <a:srgbClr val="FFFF00"/>
                </a:solidFill>
              </a:rPr>
              <a:t>from random import *</a:t>
            </a:r>
          </a:p>
          <a:p>
            <a:pPr marL="0" indent="0">
              <a:buNone/>
            </a:pPr>
            <a:endParaRPr lang="en-US" dirty="0" smtClean="0">
              <a:solidFill>
                <a:srgbClr val="FFFF00"/>
              </a:solidFill>
            </a:endParaRPr>
          </a:p>
          <a:p>
            <a:pPr marL="0" indent="0">
              <a:buNone/>
            </a:pPr>
            <a:r>
              <a:rPr lang="en-US" dirty="0" err="1" smtClean="0">
                <a:solidFill>
                  <a:srgbClr val="FFFF00"/>
                </a:solidFill>
              </a:rPr>
              <a:t>def</a:t>
            </a:r>
            <a:r>
              <a:rPr lang="en-US" dirty="0" smtClean="0">
                <a:solidFill>
                  <a:srgbClr val="FFFF00"/>
                </a:solidFill>
              </a:rPr>
              <a:t> </a:t>
            </a:r>
            <a:r>
              <a:rPr lang="en-US" dirty="0" err="1">
                <a:solidFill>
                  <a:srgbClr val="FFFF00"/>
                </a:solidFill>
              </a:rPr>
              <a:t>beloworabove</a:t>
            </a:r>
            <a:r>
              <a:rPr lang="en-US" dirty="0">
                <a:solidFill>
                  <a:srgbClr val="FFFF00"/>
                </a:solidFill>
              </a:rPr>
              <a:t>():</a:t>
            </a:r>
          </a:p>
          <a:p>
            <a:pPr marL="0" indent="0">
              <a:buNone/>
            </a:pPr>
            <a:r>
              <a:rPr lang="en-US" dirty="0">
                <a:solidFill>
                  <a:srgbClr val="FFFF00"/>
                </a:solidFill>
              </a:rPr>
              <a:t>   </a:t>
            </a:r>
            <a:r>
              <a:rPr lang="en-US" dirty="0" smtClean="0">
                <a:solidFill>
                  <a:srgbClr val="FFFF00"/>
                </a:solidFill>
              </a:rPr>
              <a:t>   </a:t>
            </a:r>
            <a:r>
              <a:rPr lang="en-US" dirty="0">
                <a:solidFill>
                  <a:srgbClr val="FFFF00"/>
                </a:solidFill>
              </a:rPr>
              <a:t>if (</a:t>
            </a:r>
            <a:r>
              <a:rPr lang="en-US" dirty="0" err="1">
                <a:solidFill>
                  <a:srgbClr val="FFFF00"/>
                </a:solidFill>
              </a:rPr>
              <a:t>randrange</a:t>
            </a:r>
            <a:r>
              <a:rPr lang="en-US" dirty="0">
                <a:solidFill>
                  <a:srgbClr val="FFFF00"/>
                </a:solidFill>
              </a:rPr>
              <a:t>(-10,10) &lt; 0):</a:t>
            </a:r>
          </a:p>
          <a:p>
            <a:pPr marL="0" indent="0">
              <a:buNone/>
            </a:pPr>
            <a:r>
              <a:rPr lang="en-US" dirty="0">
                <a:solidFill>
                  <a:srgbClr val="FFFF00"/>
                </a:solidFill>
              </a:rPr>
              <a:t>        </a:t>
            </a:r>
            <a:r>
              <a:rPr lang="en-US" dirty="0" smtClean="0">
                <a:solidFill>
                  <a:srgbClr val="FFFF00"/>
                </a:solidFill>
              </a:rPr>
              <a:t>    return</a:t>
            </a:r>
            <a:r>
              <a:rPr lang="en-US" dirty="0">
                <a:solidFill>
                  <a:srgbClr val="FFFF00"/>
                </a:solidFill>
              </a:rPr>
              <a:t>("random number is below 0")</a:t>
            </a:r>
          </a:p>
          <a:p>
            <a:pPr marL="0" indent="0">
              <a:buNone/>
            </a:pPr>
            <a:r>
              <a:rPr lang="en-US" dirty="0">
                <a:solidFill>
                  <a:srgbClr val="FFFF00"/>
                </a:solidFill>
              </a:rPr>
              <a:t>    </a:t>
            </a:r>
            <a:r>
              <a:rPr lang="en-US" dirty="0" smtClean="0">
                <a:solidFill>
                  <a:srgbClr val="FFFF00"/>
                </a:solidFill>
              </a:rPr>
              <a:t>  </a:t>
            </a:r>
            <a:r>
              <a:rPr lang="en-US" dirty="0" err="1" smtClean="0">
                <a:solidFill>
                  <a:srgbClr val="FFFF00"/>
                </a:solidFill>
              </a:rPr>
              <a:t>elif</a:t>
            </a:r>
            <a:r>
              <a:rPr lang="en-US" dirty="0" smtClean="0">
                <a:solidFill>
                  <a:srgbClr val="FFFF00"/>
                </a:solidFill>
              </a:rPr>
              <a:t> </a:t>
            </a:r>
            <a:r>
              <a:rPr lang="en-US" dirty="0">
                <a:solidFill>
                  <a:srgbClr val="FFFF00"/>
                </a:solidFill>
              </a:rPr>
              <a:t>(</a:t>
            </a:r>
            <a:r>
              <a:rPr lang="en-US" dirty="0" err="1">
                <a:solidFill>
                  <a:srgbClr val="FFFF00"/>
                </a:solidFill>
              </a:rPr>
              <a:t>randrange</a:t>
            </a:r>
            <a:r>
              <a:rPr lang="en-US" dirty="0">
                <a:solidFill>
                  <a:srgbClr val="FFFF00"/>
                </a:solidFill>
              </a:rPr>
              <a:t>(-10,10) == 0):</a:t>
            </a:r>
          </a:p>
          <a:p>
            <a:pPr marL="0" indent="0">
              <a:buNone/>
            </a:pPr>
            <a:r>
              <a:rPr lang="en-US" dirty="0">
                <a:solidFill>
                  <a:srgbClr val="FFFF00"/>
                </a:solidFill>
              </a:rPr>
              <a:t>       </a:t>
            </a:r>
            <a:r>
              <a:rPr lang="en-US" dirty="0" smtClean="0">
                <a:solidFill>
                  <a:srgbClr val="FFFF00"/>
                </a:solidFill>
              </a:rPr>
              <a:t>     </a:t>
            </a:r>
            <a:r>
              <a:rPr lang="en-US" dirty="0">
                <a:solidFill>
                  <a:srgbClr val="FFFF00"/>
                </a:solidFill>
              </a:rPr>
              <a:t>return("random number is 0")</a:t>
            </a:r>
          </a:p>
          <a:p>
            <a:pPr marL="0" indent="0">
              <a:buNone/>
            </a:pPr>
            <a:r>
              <a:rPr lang="en-US" dirty="0">
                <a:solidFill>
                  <a:srgbClr val="FFFF00"/>
                </a:solidFill>
              </a:rPr>
              <a:t>    </a:t>
            </a:r>
            <a:r>
              <a:rPr lang="en-US" dirty="0" smtClean="0">
                <a:solidFill>
                  <a:srgbClr val="FFFF00"/>
                </a:solidFill>
              </a:rPr>
              <a:t>  </a:t>
            </a:r>
            <a:r>
              <a:rPr lang="en-US" dirty="0" err="1" smtClean="0">
                <a:solidFill>
                  <a:srgbClr val="FFFF00"/>
                </a:solidFill>
              </a:rPr>
              <a:t>elif</a:t>
            </a:r>
            <a:r>
              <a:rPr lang="en-US" dirty="0" smtClean="0">
                <a:solidFill>
                  <a:srgbClr val="FFFF00"/>
                </a:solidFill>
              </a:rPr>
              <a:t> </a:t>
            </a:r>
            <a:r>
              <a:rPr lang="en-US" dirty="0">
                <a:solidFill>
                  <a:srgbClr val="FFFF00"/>
                </a:solidFill>
              </a:rPr>
              <a:t>(</a:t>
            </a:r>
            <a:r>
              <a:rPr lang="en-US" dirty="0" err="1">
                <a:solidFill>
                  <a:srgbClr val="FFFF00"/>
                </a:solidFill>
              </a:rPr>
              <a:t>randrange</a:t>
            </a:r>
            <a:r>
              <a:rPr lang="en-US" dirty="0">
                <a:solidFill>
                  <a:srgbClr val="FFFF00"/>
                </a:solidFill>
              </a:rPr>
              <a:t>(-10,10) &gt; 0):</a:t>
            </a:r>
          </a:p>
          <a:p>
            <a:pPr marL="0" indent="0">
              <a:buNone/>
            </a:pPr>
            <a:r>
              <a:rPr lang="en-US" dirty="0">
                <a:solidFill>
                  <a:srgbClr val="FFFF00"/>
                </a:solidFill>
              </a:rPr>
              <a:t>      </a:t>
            </a:r>
            <a:r>
              <a:rPr lang="en-US" dirty="0" smtClean="0">
                <a:solidFill>
                  <a:srgbClr val="FFFF00"/>
                </a:solidFill>
              </a:rPr>
              <a:t>      </a:t>
            </a:r>
            <a:r>
              <a:rPr lang="en-US" dirty="0">
                <a:solidFill>
                  <a:srgbClr val="FFFF00"/>
                </a:solidFill>
              </a:rPr>
              <a:t>return("random number is above 0")</a:t>
            </a:r>
          </a:p>
          <a:p>
            <a:pPr marL="0" indent="0">
              <a:buNone/>
            </a:pPr>
            <a:endParaRPr lang="en-US" dirty="0" smtClean="0">
              <a:solidFill>
                <a:srgbClr val="FFFF00"/>
              </a:solidFill>
            </a:endParaRPr>
          </a:p>
          <a:p>
            <a:pPr marL="0" indent="0">
              <a:buNone/>
            </a:pPr>
            <a:r>
              <a:rPr lang="en-US" dirty="0" smtClean="0">
                <a:solidFill>
                  <a:srgbClr val="FFFF00"/>
                </a:solidFill>
              </a:rPr>
              <a:t>print(</a:t>
            </a:r>
            <a:r>
              <a:rPr lang="en-US" dirty="0" err="1" smtClean="0">
                <a:solidFill>
                  <a:srgbClr val="FFFF00"/>
                </a:solidFill>
              </a:rPr>
              <a:t>beloworabove</a:t>
            </a:r>
            <a:r>
              <a:rPr lang="en-US" dirty="0">
                <a:solidFill>
                  <a:srgbClr val="FFFF00"/>
                </a:solidFill>
              </a:rPr>
              <a:t>())</a:t>
            </a:r>
          </a:p>
        </p:txBody>
      </p:sp>
    </p:spTree>
    <p:extLst>
      <p:ext uri="{BB962C8B-B14F-4D97-AF65-F5344CB8AC3E}">
        <p14:creationId xmlns:p14="http://schemas.microsoft.com/office/powerpoint/2010/main" val="39775081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 (assignment)</a:t>
            </a:r>
            <a:endParaRPr lang="en-US" dirty="0"/>
          </a:p>
        </p:txBody>
      </p:sp>
      <p:sp>
        <p:nvSpPr>
          <p:cNvPr id="3" name="Content Placeholder 2"/>
          <p:cNvSpPr>
            <a:spLocks noGrp="1"/>
          </p:cNvSpPr>
          <p:nvPr>
            <p:ph idx="1"/>
          </p:nvPr>
        </p:nvSpPr>
        <p:spPr>
          <a:xfrm>
            <a:off x="1981200" y="1524000"/>
            <a:ext cx="8229600" cy="4831080"/>
          </a:xfrm>
        </p:spPr>
        <p:txBody>
          <a:bodyPr>
            <a:normAutofit/>
          </a:bodyPr>
          <a:lstStyle/>
          <a:p>
            <a:r>
              <a:rPr lang="en-US" dirty="0" smtClean="0"/>
              <a:t>A variable: holds a value.  </a:t>
            </a:r>
          </a:p>
          <a:p>
            <a:pPr lvl="1"/>
            <a:r>
              <a:rPr lang="en-US" dirty="0" smtClean="0"/>
              <a:t>A space in RAM we give a name to</a:t>
            </a:r>
          </a:p>
          <a:p>
            <a:pPr lvl="1"/>
            <a:r>
              <a:rPr lang="en-US" dirty="0" smtClean="0"/>
              <a:t>A lot like parameters, only we create them within the function</a:t>
            </a:r>
          </a:p>
          <a:p>
            <a:pPr lvl="1"/>
            <a:r>
              <a:rPr lang="en-US" dirty="0" smtClean="0"/>
              <a:t>Then we can use them inside the function</a:t>
            </a:r>
          </a:p>
          <a:p>
            <a:pPr>
              <a:buNone/>
            </a:pPr>
            <a:endParaRPr lang="en-US" dirty="0" smtClean="0">
              <a:solidFill>
                <a:srgbClr val="FFFF00"/>
              </a:solidFill>
            </a:endParaRPr>
          </a:p>
          <a:p>
            <a:pPr>
              <a:buNone/>
            </a:pPr>
            <a:endParaRPr lang="en-US" dirty="0">
              <a:solidFill>
                <a:srgbClr val="FFFF00"/>
              </a:solidFill>
            </a:endParaRPr>
          </a:p>
          <a:p>
            <a:pPr>
              <a:buNone/>
            </a:pPr>
            <a:r>
              <a:rPr lang="en-US" dirty="0" err="1" smtClean="0">
                <a:solidFill>
                  <a:srgbClr val="FFFF00"/>
                </a:solidFill>
              </a:rPr>
              <a:t>def</a:t>
            </a:r>
            <a:r>
              <a:rPr lang="en-US" dirty="0" smtClean="0">
                <a:solidFill>
                  <a:srgbClr val="FFFF00"/>
                </a:solidFill>
              </a:rPr>
              <a:t> f(x):  </a:t>
            </a:r>
            <a:r>
              <a:rPr lang="en-US" dirty="0" smtClean="0">
                <a:solidFill>
                  <a:srgbClr val="FF6600"/>
                </a:solidFill>
              </a:rPr>
              <a:t>#simple and silly example of using a variable</a:t>
            </a:r>
          </a:p>
          <a:p>
            <a:pPr lvl="1">
              <a:buNone/>
            </a:pPr>
            <a:r>
              <a:rPr lang="en-US" dirty="0" smtClean="0">
                <a:solidFill>
                  <a:srgbClr val="FFFF00"/>
                </a:solidFill>
              </a:rPr>
              <a:t>y = 3   </a:t>
            </a:r>
            <a:r>
              <a:rPr lang="en-US" dirty="0" smtClean="0">
                <a:solidFill>
                  <a:srgbClr val="FF6600"/>
                </a:solidFill>
              </a:rPr>
              <a:t># y only exists within this function</a:t>
            </a:r>
          </a:p>
          <a:p>
            <a:pPr lvl="1">
              <a:buNone/>
            </a:pPr>
            <a:r>
              <a:rPr lang="en-US" dirty="0" smtClean="0">
                <a:solidFill>
                  <a:srgbClr val="FFFF00"/>
                </a:solidFill>
              </a:rPr>
              <a:t>return(x + y)</a:t>
            </a:r>
            <a:endParaRPr lang="en-US" dirty="0">
              <a:solidFill>
                <a:srgbClr val="FFFF00"/>
              </a:solidFill>
            </a:endParaRPr>
          </a:p>
        </p:txBody>
      </p:sp>
    </p:spTree>
    <p:extLst>
      <p:ext uri="{BB962C8B-B14F-4D97-AF65-F5344CB8AC3E}">
        <p14:creationId xmlns:p14="http://schemas.microsoft.com/office/powerpoint/2010/main" val="7863634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a:xfrm>
            <a:off x="1981200" y="1524000"/>
            <a:ext cx="8229600" cy="4831080"/>
          </a:xfrm>
        </p:spPr>
        <p:txBody>
          <a:bodyPr>
            <a:normAutofit/>
          </a:bodyPr>
          <a:lstStyle/>
          <a:p>
            <a:pPr>
              <a:spcBef>
                <a:spcPts val="800"/>
              </a:spcBef>
              <a:buNone/>
            </a:pPr>
            <a:r>
              <a:rPr lang="en-US" dirty="0" smtClean="0">
                <a:solidFill>
                  <a:srgbClr val="FFFF00"/>
                </a:solidFill>
                <a:latin typeface="Consolas" panose="020B0609020204030204" pitchFamily="49" charset="0"/>
                <a:cs typeface="Consolas" panose="020B0609020204030204" pitchFamily="49" charset="0"/>
              </a:rPr>
              <a:t>def f(x):</a:t>
            </a:r>
          </a:p>
          <a:p>
            <a:pPr lvl="1">
              <a:spcBef>
                <a:spcPts val="800"/>
              </a:spcBef>
              <a:buNone/>
            </a:pPr>
            <a:r>
              <a:rPr lang="en-US" dirty="0" smtClean="0">
                <a:solidFill>
                  <a:srgbClr val="FFFF00"/>
                </a:solidFill>
                <a:latin typeface="Consolas" panose="020B0609020204030204" pitchFamily="49" charset="0"/>
                <a:cs typeface="Consolas" panose="020B0609020204030204" pitchFamily="49" charset="0"/>
              </a:rPr>
              <a:t>y=3</a:t>
            </a:r>
          </a:p>
          <a:p>
            <a:pPr lvl="1">
              <a:spcBef>
                <a:spcPts val="300"/>
              </a:spcBef>
              <a:buNone/>
            </a:pPr>
            <a:r>
              <a:rPr lang="en-US" dirty="0" smtClean="0">
                <a:solidFill>
                  <a:srgbClr val="FFFF00"/>
                </a:solidFill>
                <a:latin typeface="Consolas" panose="020B0609020204030204" pitchFamily="49" charset="0"/>
                <a:cs typeface="Consolas" panose="020B0609020204030204" pitchFamily="49" charset="0"/>
              </a:rPr>
              <a:t>y=</a:t>
            </a:r>
            <a:r>
              <a:rPr lang="en-US" dirty="0" err="1" smtClean="0">
                <a:solidFill>
                  <a:srgbClr val="FFFF00"/>
                </a:solidFill>
                <a:latin typeface="Consolas" panose="020B0609020204030204" pitchFamily="49" charset="0"/>
                <a:cs typeface="Consolas" panose="020B0609020204030204" pitchFamily="49" charset="0"/>
              </a:rPr>
              <a:t>y+x</a:t>
            </a:r>
            <a:r>
              <a:rPr lang="en-US" dirty="0" smtClean="0">
                <a:solidFill>
                  <a:srgbClr val="FFFF00"/>
                </a:solidFill>
                <a:latin typeface="Consolas" panose="020B0609020204030204" pitchFamily="49" charset="0"/>
                <a:cs typeface="Consolas" panose="020B0609020204030204" pitchFamily="49" charset="0"/>
              </a:rPr>
              <a:t>   		   </a:t>
            </a:r>
            <a:r>
              <a:rPr lang="en-US" dirty="0" smtClean="0">
                <a:solidFill>
                  <a:srgbClr val="FF6600"/>
                </a:solidFill>
                <a:latin typeface="Consolas" panose="020B0609020204030204" pitchFamily="49" charset="0"/>
                <a:cs typeface="Consolas" panose="020B0609020204030204" pitchFamily="49" charset="0"/>
              </a:rPr>
              <a:t># Do the right side first, then put </a:t>
            </a:r>
          </a:p>
          <a:p>
            <a:pPr lvl="1">
              <a:spcBef>
                <a:spcPts val="300"/>
              </a:spcBef>
              <a:buNone/>
            </a:pPr>
            <a:r>
              <a:rPr lang="en-US" dirty="0" smtClean="0">
                <a:solidFill>
                  <a:srgbClr val="FFFF00"/>
                </a:solidFill>
                <a:latin typeface="Consolas" panose="020B0609020204030204" pitchFamily="49" charset="0"/>
                <a:cs typeface="Consolas" panose="020B0609020204030204" pitchFamily="49" charset="0"/>
              </a:rPr>
              <a:t>				       </a:t>
            </a:r>
            <a:r>
              <a:rPr lang="en-US" dirty="0" smtClean="0">
                <a:solidFill>
                  <a:srgbClr val="FF6600"/>
                </a:solidFill>
                <a:latin typeface="Consolas" panose="020B0609020204030204" pitchFamily="49" charset="0"/>
                <a:cs typeface="Consolas" panose="020B0609020204030204" pitchFamily="49" charset="0"/>
              </a:rPr>
              <a:t># that value into the left side.</a:t>
            </a:r>
          </a:p>
          <a:p>
            <a:pPr lvl="1">
              <a:spcBef>
                <a:spcPts val="800"/>
              </a:spcBef>
              <a:buNone/>
            </a:pPr>
            <a:r>
              <a:rPr lang="en-US" dirty="0" smtClean="0">
                <a:solidFill>
                  <a:srgbClr val="FFFF00"/>
                </a:solidFill>
                <a:latin typeface="Consolas" panose="020B0609020204030204" pitchFamily="49" charset="0"/>
                <a:cs typeface="Consolas" panose="020B0609020204030204" pitchFamily="49" charset="0"/>
              </a:rPr>
              <a:t>return(y**2)</a:t>
            </a:r>
          </a:p>
          <a:p>
            <a:pPr marL="639763" lvl="1" indent="-639763">
              <a:spcBef>
                <a:spcPts val="800"/>
              </a:spcBef>
              <a:buNone/>
            </a:pPr>
            <a:r>
              <a:rPr lang="en-US" dirty="0" smtClean="0">
                <a:solidFill>
                  <a:srgbClr val="FFFF00"/>
                </a:solidFill>
                <a:latin typeface="Consolas" panose="020B0609020204030204" pitchFamily="49" charset="0"/>
                <a:cs typeface="Consolas" panose="020B0609020204030204" pitchFamily="49" charset="0"/>
              </a:rPr>
              <a:t>f(5)</a:t>
            </a:r>
          </a:p>
        </p:txBody>
      </p:sp>
    </p:spTree>
    <p:extLst>
      <p:ext uri="{BB962C8B-B14F-4D97-AF65-F5344CB8AC3E}">
        <p14:creationId xmlns:p14="http://schemas.microsoft.com/office/powerpoint/2010/main" val="19430822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73559" y="224921"/>
            <a:ext cx="10353761" cy="1326321"/>
          </a:xfrm>
        </p:spPr>
        <p:txBody>
          <a:bodyPr/>
          <a:lstStyle/>
          <a:p>
            <a:r>
              <a:rPr lang="en-US" dirty="0" smtClean="0"/>
              <a:t>More examples:</a:t>
            </a:r>
            <a:endParaRPr lang="en-US" dirty="0"/>
          </a:p>
        </p:txBody>
      </p:sp>
      <p:sp>
        <p:nvSpPr>
          <p:cNvPr id="3" name="Content Placeholder 2"/>
          <p:cNvSpPr>
            <a:spLocks noGrp="1"/>
          </p:cNvSpPr>
          <p:nvPr>
            <p:ph idx="1"/>
          </p:nvPr>
        </p:nvSpPr>
        <p:spPr>
          <a:xfrm>
            <a:off x="1828800" y="1295400"/>
            <a:ext cx="8610600" cy="4526280"/>
          </a:xfrm>
        </p:spPr>
        <p:txBody>
          <a:bodyPr>
            <a:normAutofit fontScale="70000" lnSpcReduction="20000"/>
          </a:bodyPr>
          <a:lstStyle/>
          <a:p>
            <a:pPr>
              <a:spcBef>
                <a:spcPts val="500"/>
              </a:spcBef>
              <a:buNone/>
            </a:pPr>
            <a:r>
              <a:rPr lang="en-US" dirty="0" smtClean="0">
                <a:solidFill>
                  <a:srgbClr val="FFFF00"/>
                </a:solidFill>
                <a:latin typeface="Consolas" panose="020B0609020204030204" pitchFamily="49" charset="0"/>
                <a:cs typeface="Consolas" panose="020B0609020204030204" pitchFamily="49" charset="0"/>
              </a:rPr>
              <a:t>def </a:t>
            </a:r>
            <a:r>
              <a:rPr lang="en-US" dirty="0" err="1" smtClean="0">
                <a:solidFill>
                  <a:srgbClr val="FFFF00"/>
                </a:solidFill>
                <a:latin typeface="Consolas" panose="020B0609020204030204" pitchFamily="49" charset="0"/>
                <a:cs typeface="Consolas" panose="020B0609020204030204" pitchFamily="49" charset="0"/>
              </a:rPr>
              <a:t>calcvol</a:t>
            </a:r>
            <a:r>
              <a:rPr lang="en-US" dirty="0" smtClean="0">
                <a:solidFill>
                  <a:srgbClr val="FFFF00"/>
                </a:solidFill>
                <a:latin typeface="Consolas" panose="020B0609020204030204" pitchFamily="49" charset="0"/>
                <a:cs typeface="Consolas" panose="020B0609020204030204" pitchFamily="49" charset="0"/>
              </a:rPr>
              <a:t>(</a:t>
            </a:r>
            <a:r>
              <a:rPr lang="en-US" dirty="0" err="1" smtClean="0">
                <a:solidFill>
                  <a:srgbClr val="FFFF00"/>
                </a:solidFill>
                <a:latin typeface="Consolas" panose="020B0609020204030204" pitchFamily="49" charset="0"/>
                <a:cs typeface="Consolas" panose="020B0609020204030204" pitchFamily="49" charset="0"/>
              </a:rPr>
              <a:t>length,width,depth</a:t>
            </a:r>
            <a:r>
              <a:rPr lang="en-US" dirty="0" smtClean="0">
                <a:solidFill>
                  <a:srgbClr val="FFFF00"/>
                </a:solidFill>
                <a:latin typeface="Consolas" panose="020B0609020204030204" pitchFamily="49" charset="0"/>
                <a:cs typeface="Consolas" panose="020B0609020204030204" pitchFamily="49" charset="0"/>
              </a:rPr>
              <a:t>):</a:t>
            </a:r>
          </a:p>
          <a:p>
            <a:pPr lvl="1">
              <a:buNone/>
            </a:pPr>
            <a:r>
              <a:rPr lang="en-US" dirty="0" smtClean="0">
                <a:solidFill>
                  <a:srgbClr val="FFFF00"/>
                </a:solidFill>
                <a:latin typeface="Consolas" panose="020B0609020204030204" pitchFamily="49" charset="0"/>
                <a:cs typeface="Consolas" panose="020B0609020204030204" pitchFamily="49" charset="0"/>
              </a:rPr>
              <a:t>area = length * width    </a:t>
            </a:r>
            <a:r>
              <a:rPr lang="en-US" dirty="0" smtClean="0">
                <a:solidFill>
                  <a:srgbClr val="FF6600"/>
                </a:solidFill>
                <a:latin typeface="Consolas" panose="020B0609020204030204" pitchFamily="49" charset="0"/>
                <a:cs typeface="Consolas" panose="020B0609020204030204" pitchFamily="49" charset="0"/>
              </a:rPr>
              <a:t>#area only exists inside this function</a:t>
            </a:r>
          </a:p>
          <a:p>
            <a:pPr lvl="1">
              <a:buNone/>
            </a:pPr>
            <a:r>
              <a:rPr lang="en-US" dirty="0" err="1" smtClean="0">
                <a:solidFill>
                  <a:srgbClr val="FFFF00"/>
                </a:solidFill>
                <a:latin typeface="Consolas" panose="020B0609020204030204" pitchFamily="49" charset="0"/>
                <a:cs typeface="Consolas" panose="020B0609020204030204" pitchFamily="49" charset="0"/>
              </a:rPr>
              <a:t>vol</a:t>
            </a:r>
            <a:r>
              <a:rPr lang="en-US" dirty="0" smtClean="0">
                <a:solidFill>
                  <a:srgbClr val="FFFF00"/>
                </a:solidFill>
                <a:latin typeface="Consolas" panose="020B0609020204030204" pitchFamily="49" charset="0"/>
                <a:cs typeface="Consolas" panose="020B0609020204030204" pitchFamily="49" charset="0"/>
              </a:rPr>
              <a:t> = area * depth</a:t>
            </a:r>
          </a:p>
          <a:p>
            <a:pPr lvl="1">
              <a:buNone/>
            </a:pPr>
            <a:r>
              <a:rPr lang="en-US" smtClean="0">
                <a:solidFill>
                  <a:srgbClr val="FFFF00"/>
                </a:solidFill>
                <a:latin typeface="Consolas" panose="020B0609020204030204" pitchFamily="49" charset="0"/>
                <a:cs typeface="Consolas" panose="020B0609020204030204" pitchFamily="49" charset="0"/>
              </a:rPr>
              <a:t>return(</a:t>
            </a:r>
            <a:r>
              <a:rPr lang="en-US" dirty="0" err="1" smtClean="0">
                <a:solidFill>
                  <a:srgbClr val="FFFF00"/>
                </a:solidFill>
                <a:latin typeface="Consolas" panose="020B0609020204030204" pitchFamily="49" charset="0"/>
                <a:cs typeface="Consolas" panose="020B0609020204030204" pitchFamily="49" charset="0"/>
              </a:rPr>
              <a:t>vol</a:t>
            </a:r>
            <a:r>
              <a:rPr lang="en-US" dirty="0" smtClean="0">
                <a:solidFill>
                  <a:srgbClr val="FFFF00"/>
                </a:solidFill>
                <a:latin typeface="Consolas" panose="020B0609020204030204" pitchFamily="49" charset="0"/>
                <a:cs typeface="Consolas" panose="020B0609020204030204" pitchFamily="49" charset="0"/>
              </a:rPr>
              <a:t>)</a:t>
            </a:r>
          </a:p>
          <a:p>
            <a:pPr lvl="1">
              <a:buNone/>
            </a:pPr>
            <a:endParaRPr lang="en-US" dirty="0" smtClean="0">
              <a:solidFill>
                <a:srgbClr val="FFFF00"/>
              </a:solidFill>
              <a:latin typeface="Consolas" panose="020B0609020204030204" pitchFamily="49" charset="0"/>
              <a:cs typeface="Consolas" panose="020B0609020204030204" pitchFamily="49" charset="0"/>
            </a:endParaRPr>
          </a:p>
          <a:p>
            <a:pPr lvl="1">
              <a:buNone/>
            </a:pPr>
            <a:endParaRPr lang="en-US" dirty="0" smtClean="0">
              <a:solidFill>
                <a:srgbClr val="FFFF00"/>
              </a:solidFill>
              <a:latin typeface="Consolas" panose="020B0609020204030204" pitchFamily="49" charset="0"/>
              <a:cs typeface="Consolas" panose="020B0609020204030204" pitchFamily="49" charset="0"/>
            </a:endParaRPr>
          </a:p>
          <a:p>
            <a:pPr>
              <a:spcBef>
                <a:spcPts val="500"/>
              </a:spcBef>
              <a:buNone/>
            </a:pPr>
            <a:r>
              <a:rPr lang="en-US" dirty="0" smtClean="0">
                <a:solidFill>
                  <a:srgbClr val="FFFF00"/>
                </a:solidFill>
                <a:latin typeface="Consolas" panose="020B0609020204030204" pitchFamily="49" charset="0"/>
                <a:cs typeface="Consolas" panose="020B0609020204030204" pitchFamily="49" charset="0"/>
              </a:rPr>
              <a:t>def </a:t>
            </a:r>
            <a:r>
              <a:rPr lang="en-US" dirty="0" err="1" smtClean="0">
                <a:solidFill>
                  <a:srgbClr val="FFFF00"/>
                </a:solidFill>
                <a:latin typeface="Consolas" panose="020B0609020204030204" pitchFamily="49" charset="0"/>
                <a:cs typeface="Consolas" panose="020B0609020204030204" pitchFamily="49" charset="0"/>
              </a:rPr>
              <a:t>bankaccount</a:t>
            </a:r>
            <a:r>
              <a:rPr lang="en-US" dirty="0" smtClean="0">
                <a:solidFill>
                  <a:srgbClr val="FFFF00"/>
                </a:solidFill>
                <a:latin typeface="Consolas" panose="020B0609020204030204" pitchFamily="49" charset="0"/>
                <a:cs typeface="Consolas" panose="020B0609020204030204" pitchFamily="49" charset="0"/>
              </a:rPr>
              <a:t>(</a:t>
            </a:r>
            <a:r>
              <a:rPr lang="en-US" dirty="0" err="1" smtClean="0">
                <a:solidFill>
                  <a:srgbClr val="FFFF00"/>
                </a:solidFill>
                <a:latin typeface="Consolas" panose="020B0609020204030204" pitchFamily="49" charset="0"/>
                <a:cs typeface="Consolas" panose="020B0609020204030204" pitchFamily="49" charset="0"/>
              </a:rPr>
              <a:t>x,add</a:t>
            </a:r>
            <a:r>
              <a:rPr lang="en-US" dirty="0" smtClean="0">
                <a:solidFill>
                  <a:srgbClr val="FFFF00"/>
                </a:solidFill>
                <a:latin typeface="Consolas" panose="020B0609020204030204" pitchFamily="49" charset="0"/>
                <a:cs typeface="Consolas" panose="020B0609020204030204" pitchFamily="49" charset="0"/>
              </a:rPr>
              <a:t>):</a:t>
            </a:r>
          </a:p>
          <a:p>
            <a:pPr lvl="1">
              <a:buNone/>
            </a:pPr>
            <a:r>
              <a:rPr lang="en-US" dirty="0" smtClean="0">
                <a:solidFill>
                  <a:srgbClr val="FFFF00"/>
                </a:solidFill>
                <a:latin typeface="Consolas" panose="020B0609020204030204" pitchFamily="49" charset="0"/>
                <a:cs typeface="Consolas" panose="020B0609020204030204" pitchFamily="49" charset="0"/>
              </a:rPr>
              <a:t>dollars = 2.57</a:t>
            </a:r>
          </a:p>
          <a:p>
            <a:pPr lvl="1">
              <a:buNone/>
            </a:pPr>
            <a:r>
              <a:rPr lang="en-US" dirty="0" smtClean="0">
                <a:solidFill>
                  <a:srgbClr val="FFFF00"/>
                </a:solidFill>
                <a:latin typeface="Consolas" panose="020B0609020204030204" pitchFamily="49" charset="0"/>
                <a:cs typeface="Consolas" panose="020B0609020204030204" pitchFamily="49" charset="0"/>
              </a:rPr>
              <a:t>print(</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Currently, you have </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 + </a:t>
            </a:r>
            <a:r>
              <a:rPr lang="en-US" dirty="0" err="1" smtClean="0">
                <a:solidFill>
                  <a:srgbClr val="FFFF00"/>
                </a:solidFill>
                <a:latin typeface="Consolas" panose="020B0609020204030204" pitchFamily="49" charset="0"/>
                <a:cs typeface="Consolas" panose="020B0609020204030204" pitchFamily="49" charset="0"/>
              </a:rPr>
              <a:t>str</a:t>
            </a:r>
            <a:r>
              <a:rPr lang="en-US" dirty="0" smtClean="0">
                <a:solidFill>
                  <a:srgbClr val="FFFF00"/>
                </a:solidFill>
                <a:latin typeface="Consolas" panose="020B0609020204030204" pitchFamily="49" charset="0"/>
                <a:cs typeface="Consolas" panose="020B0609020204030204" pitchFamily="49" charset="0"/>
              </a:rPr>
              <a:t>(dollars) + </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 in your bank account</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a:t>
            </a:r>
          </a:p>
          <a:p>
            <a:pPr lvl="1">
              <a:buNone/>
            </a:pPr>
            <a:r>
              <a:rPr lang="en-US" dirty="0" smtClean="0">
                <a:solidFill>
                  <a:srgbClr val="FFFF00"/>
                </a:solidFill>
                <a:latin typeface="Consolas" panose="020B0609020204030204" pitchFamily="49" charset="0"/>
                <a:cs typeface="Consolas" panose="020B0609020204030204" pitchFamily="49" charset="0"/>
              </a:rPr>
              <a:t>if add == 1:</a:t>
            </a:r>
          </a:p>
          <a:p>
            <a:pPr lvl="1">
              <a:buNone/>
            </a:pPr>
            <a:r>
              <a:rPr lang="en-US" dirty="0" smtClean="0">
                <a:solidFill>
                  <a:srgbClr val="FFFF00"/>
                </a:solidFill>
                <a:latin typeface="Consolas" panose="020B0609020204030204" pitchFamily="49" charset="0"/>
                <a:cs typeface="Consolas" panose="020B0609020204030204" pitchFamily="49" charset="0"/>
              </a:rPr>
              <a:t>	dollars = dollars + x  </a:t>
            </a:r>
            <a:r>
              <a:rPr lang="en-US" dirty="0" smtClean="0">
                <a:solidFill>
                  <a:srgbClr val="FF6600"/>
                </a:solidFill>
                <a:latin typeface="Consolas" panose="020B0609020204030204" pitchFamily="49" charset="0"/>
                <a:cs typeface="Consolas" panose="020B0609020204030204" pitchFamily="49" charset="0"/>
              </a:rPr>
              <a:t># evaluate right, then assign to left</a:t>
            </a:r>
          </a:p>
          <a:p>
            <a:pPr lvl="1">
              <a:buNone/>
            </a:pPr>
            <a:r>
              <a:rPr lang="en-US" dirty="0" smtClean="0">
                <a:solidFill>
                  <a:srgbClr val="FFFF00"/>
                </a:solidFill>
                <a:latin typeface="Consolas" panose="020B0609020204030204" pitchFamily="49" charset="0"/>
                <a:cs typeface="Consolas" panose="020B0609020204030204" pitchFamily="49" charset="0"/>
              </a:rPr>
              <a:t>else:</a:t>
            </a:r>
          </a:p>
          <a:p>
            <a:pPr lvl="1">
              <a:buNone/>
            </a:pPr>
            <a:r>
              <a:rPr lang="en-US" dirty="0" smtClean="0">
                <a:solidFill>
                  <a:srgbClr val="FFFF00"/>
                </a:solidFill>
                <a:latin typeface="Consolas" panose="020B0609020204030204" pitchFamily="49" charset="0"/>
                <a:cs typeface="Consolas" panose="020B0609020204030204" pitchFamily="49" charset="0"/>
              </a:rPr>
              <a:t>	dollars = dollars - x</a:t>
            </a:r>
          </a:p>
          <a:p>
            <a:pPr lvl="1">
              <a:buNone/>
            </a:pPr>
            <a:r>
              <a:rPr lang="en-US" dirty="0" smtClean="0">
                <a:solidFill>
                  <a:srgbClr val="FFFF00"/>
                </a:solidFill>
                <a:latin typeface="Consolas" panose="020B0609020204030204" pitchFamily="49" charset="0"/>
                <a:cs typeface="Consolas" panose="020B0609020204030204" pitchFamily="49" charset="0"/>
              </a:rPr>
              <a:t>return(</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you now have </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 + </a:t>
            </a:r>
            <a:r>
              <a:rPr lang="en-US" dirty="0" err="1" smtClean="0">
                <a:solidFill>
                  <a:srgbClr val="FFFF00"/>
                </a:solidFill>
                <a:latin typeface="Consolas" panose="020B0609020204030204" pitchFamily="49" charset="0"/>
                <a:cs typeface="Consolas" panose="020B0609020204030204" pitchFamily="49" charset="0"/>
              </a:rPr>
              <a:t>str</a:t>
            </a:r>
            <a:r>
              <a:rPr lang="en-US" dirty="0" smtClean="0">
                <a:solidFill>
                  <a:srgbClr val="FFFF00"/>
                </a:solidFill>
                <a:latin typeface="Consolas" panose="020B0609020204030204" pitchFamily="49" charset="0"/>
                <a:cs typeface="Consolas" panose="020B0609020204030204" pitchFamily="49" charset="0"/>
              </a:rPr>
              <a:t>(dollars) + </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 in your bank account</a:t>
            </a:r>
            <a:r>
              <a:rPr lang="en-US" dirty="0">
                <a:solidFill>
                  <a:srgbClr val="FFFF00"/>
                </a:solidFill>
              </a:rPr>
              <a:t>"</a:t>
            </a:r>
            <a:r>
              <a:rPr lang="en-US" dirty="0" smtClean="0">
                <a:solidFill>
                  <a:srgbClr val="FFFF00"/>
                </a:solidFill>
                <a:latin typeface="Consolas" panose="020B0609020204030204" pitchFamily="49" charset="0"/>
                <a:cs typeface="Consolas" panose="020B0609020204030204" pitchFamily="49" charset="0"/>
              </a:rPr>
              <a:t>)</a:t>
            </a:r>
          </a:p>
          <a:p>
            <a:pPr lvl="1">
              <a:buNone/>
            </a:pPr>
            <a:r>
              <a:rPr lang="en-US" dirty="0" smtClean="0">
                <a:solidFill>
                  <a:srgbClr val="FF6600"/>
                </a:solidFill>
                <a:latin typeface="Consolas" panose="020B0609020204030204" pitchFamily="49" charset="0"/>
                <a:cs typeface="Consolas" panose="020B0609020204030204" pitchFamily="49" charset="0"/>
              </a:rPr>
              <a:t>#again, function ends when the return statement is executed.</a:t>
            </a:r>
          </a:p>
          <a:p>
            <a:pPr marL="639763" lvl="1" indent="-639763">
              <a:buNone/>
            </a:pPr>
            <a:r>
              <a:rPr lang="en-US" dirty="0" smtClean="0">
                <a:solidFill>
                  <a:srgbClr val="FFFF00"/>
                </a:solidFill>
                <a:latin typeface="Consolas" panose="020B0609020204030204" pitchFamily="49" charset="0"/>
                <a:cs typeface="Consolas" panose="020B0609020204030204" pitchFamily="49" charset="0"/>
              </a:rPr>
              <a:t>print(</a:t>
            </a:r>
            <a:r>
              <a:rPr lang="en-US" dirty="0" err="1" smtClean="0">
                <a:solidFill>
                  <a:srgbClr val="FFFF00"/>
                </a:solidFill>
                <a:latin typeface="Consolas" panose="020B0609020204030204" pitchFamily="49" charset="0"/>
                <a:cs typeface="Consolas" panose="020B0609020204030204" pitchFamily="49" charset="0"/>
              </a:rPr>
              <a:t>bankaccount</a:t>
            </a:r>
            <a:r>
              <a:rPr lang="en-US" dirty="0" smtClean="0">
                <a:solidFill>
                  <a:srgbClr val="FFFF00"/>
                </a:solidFill>
                <a:latin typeface="Consolas" panose="020B0609020204030204" pitchFamily="49" charset="0"/>
                <a:cs typeface="Consolas" panose="020B0609020204030204" pitchFamily="49" charset="0"/>
              </a:rPr>
              <a:t>(0.10,1)</a:t>
            </a:r>
          </a:p>
          <a:p>
            <a:pPr marL="639763" lvl="1" indent="-639763">
              <a:buNone/>
            </a:pPr>
            <a:r>
              <a:rPr lang="en-US" dirty="0" smtClean="0">
                <a:solidFill>
                  <a:srgbClr val="FFFF00"/>
                </a:solidFill>
                <a:latin typeface="Consolas" panose="020B0609020204030204" pitchFamily="49" charset="0"/>
                <a:cs typeface="Consolas" panose="020B0609020204030204" pitchFamily="49" charset="0"/>
              </a:rPr>
              <a:t>print(</a:t>
            </a:r>
            <a:r>
              <a:rPr lang="en-US" dirty="0" err="1" smtClean="0">
                <a:solidFill>
                  <a:srgbClr val="FFFF00"/>
                </a:solidFill>
                <a:latin typeface="Consolas" panose="020B0609020204030204" pitchFamily="49" charset="0"/>
                <a:cs typeface="Consolas" panose="020B0609020204030204" pitchFamily="49" charset="0"/>
              </a:rPr>
              <a:t>bankaccount</a:t>
            </a:r>
            <a:r>
              <a:rPr lang="en-US" dirty="0" smtClean="0">
                <a:solidFill>
                  <a:srgbClr val="FFFF00"/>
                </a:solidFill>
                <a:latin typeface="Consolas" panose="020B0609020204030204" pitchFamily="49" charset="0"/>
                <a:cs typeface="Consolas" panose="020B0609020204030204" pitchFamily="49" charset="0"/>
              </a:rPr>
              <a:t>(1.0, 0)</a:t>
            </a:r>
          </a:p>
          <a:p>
            <a:pPr lvl="1">
              <a:buNone/>
            </a:pPr>
            <a:endParaRPr lang="en-US" dirty="0" smtClean="0">
              <a:solidFill>
                <a:srgbClr val="FFFF00"/>
              </a:solidFill>
            </a:endParaRPr>
          </a:p>
          <a:p>
            <a:pPr lvl="1">
              <a:buNone/>
            </a:pPr>
            <a:endParaRPr lang="en-US" dirty="0" smtClean="0">
              <a:solidFill>
                <a:srgbClr val="FFFF00"/>
              </a:solidFill>
            </a:endParaRPr>
          </a:p>
          <a:p>
            <a:pPr lvl="1">
              <a:buNone/>
            </a:pPr>
            <a:endParaRPr lang="en-US" dirty="0">
              <a:solidFill>
                <a:srgbClr val="FFFF00"/>
              </a:solidFill>
            </a:endParaRPr>
          </a:p>
        </p:txBody>
      </p:sp>
    </p:spTree>
    <p:extLst>
      <p:ext uri="{BB962C8B-B14F-4D97-AF65-F5344CB8AC3E}">
        <p14:creationId xmlns:p14="http://schemas.microsoft.com/office/powerpoint/2010/main" val="13730618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6453" y="223882"/>
            <a:ext cx="3934890" cy="690282"/>
          </a:xfrm>
        </p:spPr>
        <p:txBody>
          <a:bodyPr>
            <a:normAutofit fontScale="90000"/>
          </a:bodyPr>
          <a:lstStyle/>
          <a:p>
            <a:r>
              <a:rPr lang="en-US" dirty="0"/>
              <a:t>Remember this?</a:t>
            </a:r>
            <a:endParaRPr lang="en-US" sz="2400" dirty="0"/>
          </a:p>
        </p:txBody>
      </p:sp>
      <p:sp>
        <p:nvSpPr>
          <p:cNvPr id="3" name="Content Placeholder 2"/>
          <p:cNvSpPr>
            <a:spLocks noGrp="1"/>
          </p:cNvSpPr>
          <p:nvPr>
            <p:ph idx="1"/>
          </p:nvPr>
        </p:nvSpPr>
        <p:spPr>
          <a:xfrm>
            <a:off x="1135543" y="1116724"/>
            <a:ext cx="4780547" cy="4267200"/>
          </a:xfrm>
          <a:solidFill>
            <a:schemeClr val="accent6">
              <a:lumMod val="75000"/>
              <a:alpha val="44000"/>
            </a:schemeClr>
          </a:solidFill>
          <a:ln>
            <a:solidFill>
              <a:schemeClr val="accent1"/>
            </a:solidFill>
          </a:ln>
        </p:spPr>
        <p:txBody>
          <a:bodyPr>
            <a:normAutofit lnSpcReduction="10000"/>
          </a:bodyPr>
          <a:lstStyle/>
          <a:p>
            <a:pPr marL="0" indent="0">
              <a:buNone/>
            </a:pPr>
            <a:r>
              <a:rPr lang="en-US" sz="1500" dirty="0">
                <a:solidFill>
                  <a:srgbClr val="FFFF00"/>
                </a:solidFill>
              </a:rPr>
              <a:t>from random import *</a:t>
            </a:r>
          </a:p>
          <a:p>
            <a:pPr marL="0" indent="0">
              <a:buNone/>
            </a:pPr>
            <a:endParaRPr lang="en-US" sz="1500" dirty="0">
              <a:solidFill>
                <a:srgbClr val="FFFF00"/>
              </a:solidFill>
            </a:endParaRPr>
          </a:p>
          <a:p>
            <a:pPr marL="0" indent="0">
              <a:buNone/>
            </a:pPr>
            <a:r>
              <a:rPr lang="en-US" sz="1500" dirty="0" err="1">
                <a:solidFill>
                  <a:srgbClr val="FFFF00"/>
                </a:solidFill>
              </a:rPr>
              <a:t>def</a:t>
            </a:r>
            <a:r>
              <a:rPr lang="en-US" sz="1500" dirty="0">
                <a:solidFill>
                  <a:srgbClr val="FFFF00"/>
                </a:solidFill>
              </a:rPr>
              <a:t> </a:t>
            </a:r>
            <a:r>
              <a:rPr lang="en-US" sz="1500" dirty="0" err="1">
                <a:solidFill>
                  <a:srgbClr val="FFFF00"/>
                </a:solidFill>
              </a:rPr>
              <a:t>beloworabove</a:t>
            </a:r>
            <a:r>
              <a:rPr lang="en-US" sz="1500" dirty="0">
                <a:solidFill>
                  <a:srgbClr val="FFFF00"/>
                </a:solidFill>
              </a:rPr>
              <a:t>():</a:t>
            </a:r>
          </a:p>
          <a:p>
            <a:pPr marL="0" indent="0">
              <a:buNone/>
            </a:pPr>
            <a:r>
              <a:rPr lang="en-US" sz="1500" dirty="0">
                <a:solidFill>
                  <a:srgbClr val="FFFF00"/>
                </a:solidFill>
              </a:rPr>
              <a:t>   </a:t>
            </a:r>
            <a:r>
              <a:rPr lang="en-US" sz="1500" dirty="0">
                <a:solidFill>
                  <a:srgbClr val="FFFF00"/>
                </a:solidFill>
              </a:rPr>
              <a:t>   </a:t>
            </a:r>
            <a:r>
              <a:rPr lang="en-US" sz="1500" dirty="0">
                <a:solidFill>
                  <a:srgbClr val="FFFF00"/>
                </a:solidFill>
              </a:rPr>
              <a:t>if (</a:t>
            </a:r>
            <a:r>
              <a:rPr lang="en-US" sz="1500" dirty="0" err="1">
                <a:solidFill>
                  <a:srgbClr val="FFFF00"/>
                </a:solidFill>
              </a:rPr>
              <a:t>randrange</a:t>
            </a:r>
            <a:r>
              <a:rPr lang="en-US" sz="1500" dirty="0">
                <a:solidFill>
                  <a:srgbClr val="FFFF00"/>
                </a:solidFill>
              </a:rPr>
              <a:t>(-10,10) &lt; 0):</a:t>
            </a:r>
          </a:p>
          <a:p>
            <a:pPr marL="0" indent="0">
              <a:buNone/>
            </a:pPr>
            <a:r>
              <a:rPr lang="en-US" sz="1500" dirty="0">
                <a:solidFill>
                  <a:srgbClr val="FFFF00"/>
                </a:solidFill>
              </a:rPr>
              <a:t>        </a:t>
            </a:r>
            <a:r>
              <a:rPr lang="en-US" sz="1500" dirty="0">
                <a:solidFill>
                  <a:srgbClr val="FFFF00"/>
                </a:solidFill>
              </a:rPr>
              <a:t>    return</a:t>
            </a:r>
            <a:r>
              <a:rPr lang="en-US" sz="1500" dirty="0">
                <a:solidFill>
                  <a:srgbClr val="FFFF00"/>
                </a:solidFill>
              </a:rPr>
              <a:t>("random number is below 0")</a:t>
            </a:r>
          </a:p>
          <a:p>
            <a:pPr marL="0" indent="0">
              <a:buNone/>
            </a:pPr>
            <a:r>
              <a:rPr lang="en-US" sz="1500" dirty="0">
                <a:solidFill>
                  <a:srgbClr val="FFFF00"/>
                </a:solidFill>
              </a:rPr>
              <a:t>    </a:t>
            </a:r>
            <a:r>
              <a:rPr lang="en-US" sz="1500" dirty="0">
                <a:solidFill>
                  <a:srgbClr val="FFFF00"/>
                </a:solidFill>
              </a:rPr>
              <a:t>  </a:t>
            </a:r>
            <a:r>
              <a:rPr lang="en-US" sz="1500" dirty="0" err="1">
                <a:solidFill>
                  <a:srgbClr val="FFFF00"/>
                </a:solidFill>
              </a:rPr>
              <a:t>elif</a:t>
            </a:r>
            <a:r>
              <a:rPr lang="en-US" sz="1500" dirty="0">
                <a:solidFill>
                  <a:srgbClr val="FFFF00"/>
                </a:solidFill>
              </a:rPr>
              <a:t> </a:t>
            </a:r>
            <a:r>
              <a:rPr lang="en-US" sz="1500" dirty="0">
                <a:solidFill>
                  <a:srgbClr val="FFFF00"/>
                </a:solidFill>
              </a:rPr>
              <a:t>(</a:t>
            </a:r>
            <a:r>
              <a:rPr lang="en-US" sz="1500" dirty="0" err="1">
                <a:solidFill>
                  <a:srgbClr val="FFFF00"/>
                </a:solidFill>
              </a:rPr>
              <a:t>randrange</a:t>
            </a:r>
            <a:r>
              <a:rPr lang="en-US" sz="1500" dirty="0">
                <a:solidFill>
                  <a:srgbClr val="FFFF00"/>
                </a:solidFill>
              </a:rPr>
              <a:t>(-10,10) == 0):</a:t>
            </a:r>
          </a:p>
          <a:p>
            <a:pPr marL="0" indent="0">
              <a:buNone/>
            </a:pPr>
            <a:r>
              <a:rPr lang="en-US" sz="1500" dirty="0">
                <a:solidFill>
                  <a:srgbClr val="FFFF00"/>
                </a:solidFill>
              </a:rPr>
              <a:t>       </a:t>
            </a:r>
            <a:r>
              <a:rPr lang="en-US" sz="1500" dirty="0">
                <a:solidFill>
                  <a:srgbClr val="FFFF00"/>
                </a:solidFill>
              </a:rPr>
              <a:t>     </a:t>
            </a:r>
            <a:r>
              <a:rPr lang="en-US" sz="1500" dirty="0">
                <a:solidFill>
                  <a:srgbClr val="FFFF00"/>
                </a:solidFill>
              </a:rPr>
              <a:t>return("random number is 0")</a:t>
            </a:r>
          </a:p>
          <a:p>
            <a:pPr marL="0" indent="0">
              <a:buNone/>
            </a:pPr>
            <a:r>
              <a:rPr lang="en-US" sz="1500" dirty="0">
                <a:solidFill>
                  <a:srgbClr val="FFFF00"/>
                </a:solidFill>
              </a:rPr>
              <a:t>    </a:t>
            </a:r>
            <a:r>
              <a:rPr lang="en-US" sz="1500" dirty="0">
                <a:solidFill>
                  <a:srgbClr val="FFFF00"/>
                </a:solidFill>
              </a:rPr>
              <a:t>  </a:t>
            </a:r>
            <a:r>
              <a:rPr lang="en-US" sz="1500" dirty="0" err="1">
                <a:solidFill>
                  <a:srgbClr val="FFFF00"/>
                </a:solidFill>
              </a:rPr>
              <a:t>elif</a:t>
            </a:r>
            <a:r>
              <a:rPr lang="en-US" sz="1500" dirty="0">
                <a:solidFill>
                  <a:srgbClr val="FFFF00"/>
                </a:solidFill>
              </a:rPr>
              <a:t> </a:t>
            </a:r>
            <a:r>
              <a:rPr lang="en-US" sz="1500" dirty="0">
                <a:solidFill>
                  <a:srgbClr val="FFFF00"/>
                </a:solidFill>
              </a:rPr>
              <a:t>(</a:t>
            </a:r>
            <a:r>
              <a:rPr lang="en-US" sz="1500" dirty="0" err="1">
                <a:solidFill>
                  <a:srgbClr val="FFFF00"/>
                </a:solidFill>
              </a:rPr>
              <a:t>randrange</a:t>
            </a:r>
            <a:r>
              <a:rPr lang="en-US" sz="1500" dirty="0">
                <a:solidFill>
                  <a:srgbClr val="FFFF00"/>
                </a:solidFill>
              </a:rPr>
              <a:t>(-10,10) &gt; 0):</a:t>
            </a:r>
          </a:p>
          <a:p>
            <a:pPr marL="0" indent="0">
              <a:buNone/>
            </a:pPr>
            <a:r>
              <a:rPr lang="en-US" sz="1500" dirty="0">
                <a:solidFill>
                  <a:srgbClr val="FFFF00"/>
                </a:solidFill>
              </a:rPr>
              <a:t>      </a:t>
            </a:r>
            <a:r>
              <a:rPr lang="en-US" sz="1500" dirty="0">
                <a:solidFill>
                  <a:srgbClr val="FFFF00"/>
                </a:solidFill>
              </a:rPr>
              <a:t>      </a:t>
            </a:r>
            <a:r>
              <a:rPr lang="en-US" sz="1500" dirty="0">
                <a:solidFill>
                  <a:srgbClr val="FFFF00"/>
                </a:solidFill>
              </a:rPr>
              <a:t>return("random number is above 0")</a:t>
            </a:r>
          </a:p>
          <a:p>
            <a:pPr marL="0" indent="0">
              <a:buNone/>
            </a:pPr>
            <a:endParaRPr lang="en-US" sz="1500" dirty="0">
              <a:solidFill>
                <a:srgbClr val="FFFF00"/>
              </a:solidFill>
            </a:endParaRPr>
          </a:p>
          <a:p>
            <a:pPr marL="0" indent="0">
              <a:buNone/>
            </a:pPr>
            <a:r>
              <a:rPr lang="en-US" sz="1500" dirty="0">
                <a:solidFill>
                  <a:srgbClr val="FFFF00"/>
                </a:solidFill>
              </a:rPr>
              <a:t>print(</a:t>
            </a:r>
            <a:r>
              <a:rPr lang="en-US" sz="1500" dirty="0" err="1">
                <a:solidFill>
                  <a:srgbClr val="FFFF00"/>
                </a:solidFill>
              </a:rPr>
              <a:t>beloworabove</a:t>
            </a:r>
            <a:r>
              <a:rPr lang="en-US" sz="1500" dirty="0">
                <a:solidFill>
                  <a:srgbClr val="FFFF00"/>
                </a:solidFill>
              </a:rPr>
              <a:t>())</a:t>
            </a:r>
          </a:p>
        </p:txBody>
      </p:sp>
      <p:sp>
        <p:nvSpPr>
          <p:cNvPr id="4" name="Content Placeholder 2"/>
          <p:cNvSpPr txBox="1">
            <a:spLocks/>
          </p:cNvSpPr>
          <p:nvPr/>
        </p:nvSpPr>
        <p:spPr>
          <a:xfrm>
            <a:off x="5743085" y="1752600"/>
            <a:ext cx="4495800" cy="4267200"/>
          </a:xfrm>
          <a:prstGeom prst="rect">
            <a:avLst/>
          </a:prstGeom>
          <a:solidFill>
            <a:schemeClr val="accent5">
              <a:lumMod val="75000"/>
              <a:alpha val="93000"/>
            </a:schemeClr>
          </a:solidFill>
          <a:ln>
            <a:solidFill>
              <a:schemeClr val="accent1"/>
            </a:solidFill>
          </a:ln>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dirty="0">
                <a:solidFill>
                  <a:srgbClr val="FFFF00"/>
                </a:solidFill>
              </a:rPr>
              <a:t>from random import *</a:t>
            </a:r>
          </a:p>
          <a:p>
            <a:pPr marL="0" indent="0">
              <a:buNone/>
            </a:pPr>
            <a:endParaRPr lang="en-US" dirty="0">
              <a:solidFill>
                <a:srgbClr val="FFFF00"/>
              </a:solidFill>
            </a:endParaRPr>
          </a:p>
          <a:p>
            <a:pPr marL="0" indent="0">
              <a:buNone/>
            </a:pPr>
            <a:r>
              <a:rPr lang="en-US" dirty="0" err="1">
                <a:solidFill>
                  <a:srgbClr val="FFFF00"/>
                </a:solidFill>
              </a:rPr>
              <a:t>def</a:t>
            </a:r>
            <a:r>
              <a:rPr lang="en-US" dirty="0">
                <a:solidFill>
                  <a:srgbClr val="FFFF00"/>
                </a:solidFill>
              </a:rPr>
              <a:t> beloworabove2():</a:t>
            </a:r>
          </a:p>
          <a:p>
            <a:pPr marL="0" indent="0">
              <a:buNone/>
            </a:pPr>
            <a:r>
              <a:rPr lang="en-US" dirty="0">
                <a:solidFill>
                  <a:srgbClr val="FFFF00"/>
                </a:solidFill>
              </a:rPr>
              <a:t>      x =</a:t>
            </a:r>
            <a:r>
              <a:rPr lang="en-US" dirty="0">
                <a:solidFill>
                  <a:srgbClr val="FFFF00"/>
                </a:solidFill>
              </a:rPr>
              <a:t> </a:t>
            </a:r>
            <a:r>
              <a:rPr lang="en-US" dirty="0" err="1">
                <a:solidFill>
                  <a:srgbClr val="FFFF00"/>
                </a:solidFill>
              </a:rPr>
              <a:t>randrange</a:t>
            </a:r>
            <a:r>
              <a:rPr lang="en-US" dirty="0">
                <a:solidFill>
                  <a:srgbClr val="FFFF00"/>
                </a:solidFill>
              </a:rPr>
              <a:t>(-10,10) </a:t>
            </a:r>
            <a:endParaRPr lang="en-US" dirty="0">
              <a:solidFill>
                <a:srgbClr val="FFFF00"/>
              </a:solidFill>
            </a:endParaRPr>
          </a:p>
          <a:p>
            <a:pPr marL="0" indent="0">
              <a:buNone/>
            </a:pPr>
            <a:r>
              <a:rPr lang="en-US" dirty="0">
                <a:solidFill>
                  <a:srgbClr val="FFFF00"/>
                </a:solidFill>
              </a:rPr>
              <a:t>      if (x &lt; 0):</a:t>
            </a:r>
          </a:p>
          <a:p>
            <a:pPr marL="0" indent="0">
              <a:buNone/>
            </a:pPr>
            <a:r>
              <a:rPr lang="en-US" dirty="0">
                <a:solidFill>
                  <a:srgbClr val="FFFF00"/>
                </a:solidFill>
              </a:rPr>
              <a:t>            return("random number is below 0")</a:t>
            </a:r>
          </a:p>
          <a:p>
            <a:pPr marL="0" indent="0">
              <a:buNone/>
            </a:pPr>
            <a:r>
              <a:rPr lang="en-US" dirty="0">
                <a:solidFill>
                  <a:srgbClr val="FFFF00"/>
                </a:solidFill>
              </a:rPr>
              <a:t>      </a:t>
            </a:r>
            <a:r>
              <a:rPr lang="en-US" dirty="0" err="1">
                <a:solidFill>
                  <a:srgbClr val="FFFF00"/>
                </a:solidFill>
              </a:rPr>
              <a:t>elif</a:t>
            </a:r>
            <a:r>
              <a:rPr lang="en-US" dirty="0">
                <a:solidFill>
                  <a:srgbClr val="FFFF00"/>
                </a:solidFill>
              </a:rPr>
              <a:t> (x == 0):</a:t>
            </a:r>
          </a:p>
          <a:p>
            <a:pPr marL="0" indent="0">
              <a:buNone/>
            </a:pPr>
            <a:r>
              <a:rPr lang="en-US" dirty="0">
                <a:solidFill>
                  <a:srgbClr val="FFFF00"/>
                </a:solidFill>
              </a:rPr>
              <a:t>            return("random number is 0")</a:t>
            </a:r>
          </a:p>
          <a:p>
            <a:pPr marL="0" indent="0">
              <a:buNone/>
            </a:pPr>
            <a:r>
              <a:rPr lang="en-US" dirty="0">
                <a:solidFill>
                  <a:srgbClr val="FFFF00"/>
                </a:solidFill>
              </a:rPr>
              <a:t>      </a:t>
            </a:r>
            <a:r>
              <a:rPr lang="en-US" dirty="0" err="1">
                <a:solidFill>
                  <a:srgbClr val="FFFF00"/>
                </a:solidFill>
              </a:rPr>
              <a:t>elif</a:t>
            </a:r>
            <a:r>
              <a:rPr lang="en-US" dirty="0">
                <a:solidFill>
                  <a:srgbClr val="FFFF00"/>
                </a:solidFill>
              </a:rPr>
              <a:t> (x &gt; 0):</a:t>
            </a:r>
          </a:p>
          <a:p>
            <a:pPr marL="0" indent="0">
              <a:buNone/>
            </a:pPr>
            <a:r>
              <a:rPr lang="en-US" dirty="0">
                <a:solidFill>
                  <a:srgbClr val="FFFF00"/>
                </a:solidFill>
              </a:rPr>
              <a:t>            return("random number is above 0")</a:t>
            </a:r>
          </a:p>
          <a:p>
            <a:pPr marL="0" indent="0">
              <a:buNone/>
            </a:pPr>
            <a:endParaRPr lang="en-US" dirty="0">
              <a:solidFill>
                <a:srgbClr val="FFFF00"/>
              </a:solidFill>
            </a:endParaRPr>
          </a:p>
          <a:p>
            <a:pPr marL="0" indent="0">
              <a:buNone/>
            </a:pPr>
            <a:r>
              <a:rPr lang="en-US" dirty="0">
                <a:solidFill>
                  <a:srgbClr val="FFFF00"/>
                </a:solidFill>
              </a:rPr>
              <a:t>print(beloworabove2())</a:t>
            </a:r>
            <a:endParaRPr lang="en-US" dirty="0">
              <a:solidFill>
                <a:srgbClr val="FFFF00"/>
              </a:solidFill>
            </a:endParaRPr>
          </a:p>
        </p:txBody>
      </p:sp>
      <p:sp>
        <p:nvSpPr>
          <p:cNvPr id="5" name="Title 1"/>
          <p:cNvSpPr txBox="1">
            <a:spLocks/>
          </p:cNvSpPr>
          <p:nvPr/>
        </p:nvSpPr>
        <p:spPr>
          <a:xfrm>
            <a:off x="6303995" y="1217141"/>
            <a:ext cx="3934890" cy="690282"/>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3400" b="1" dirty="0"/>
              <a:t>Better!</a:t>
            </a:r>
            <a:endParaRPr lang="en-US" sz="2400" dirty="0"/>
          </a:p>
        </p:txBody>
      </p:sp>
    </p:spTree>
    <p:extLst>
      <p:ext uri="{BB962C8B-B14F-4D97-AF65-F5344CB8AC3E}">
        <p14:creationId xmlns:p14="http://schemas.microsoft.com/office/powerpoint/2010/main" val="142458547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79027" y="140042"/>
            <a:ext cx="3573415" cy="1326321"/>
          </a:xfrm>
        </p:spPr>
        <p:txBody>
          <a:bodyPr/>
          <a:lstStyle/>
          <a:p>
            <a:r>
              <a:rPr lang="en-US" dirty="0" smtClean="0"/>
              <a:t>Variables:</a:t>
            </a:r>
            <a:endParaRPr lang="en-US" dirty="0"/>
          </a:p>
        </p:txBody>
      </p:sp>
      <p:sp>
        <p:nvSpPr>
          <p:cNvPr id="3" name="Content Placeholder 2"/>
          <p:cNvSpPr>
            <a:spLocks noGrp="1"/>
          </p:cNvSpPr>
          <p:nvPr>
            <p:ph idx="1"/>
          </p:nvPr>
        </p:nvSpPr>
        <p:spPr>
          <a:xfrm>
            <a:off x="1394255" y="321275"/>
            <a:ext cx="9430264" cy="5247504"/>
          </a:xfrm>
        </p:spPr>
        <p:txBody>
          <a:bodyPr>
            <a:normAutofit/>
          </a:bodyPr>
          <a:lstStyle/>
          <a:p>
            <a:pPr>
              <a:spcBef>
                <a:spcPts val="200"/>
              </a:spcBef>
              <a:buNone/>
            </a:pPr>
            <a:r>
              <a:rPr lang="en-US" dirty="0">
                <a:solidFill>
                  <a:srgbClr val="FFFF00"/>
                </a:solidFill>
              </a:rPr>
              <a:t>from random import *</a:t>
            </a:r>
          </a:p>
          <a:p>
            <a:pPr>
              <a:spcBef>
                <a:spcPts val="200"/>
              </a:spcBef>
              <a:buNone/>
            </a:pPr>
            <a:r>
              <a:rPr lang="en-US" dirty="0" err="1" smtClean="0">
                <a:solidFill>
                  <a:srgbClr val="FFFF00"/>
                </a:solidFill>
                <a:latin typeface="Consolas" panose="020B0609020204030204" pitchFamily="49" charset="0"/>
                <a:cs typeface="Consolas" panose="020B0609020204030204" pitchFamily="49" charset="0"/>
              </a:rPr>
              <a:t>def</a:t>
            </a:r>
            <a:r>
              <a:rPr lang="en-US" dirty="0" smtClean="0">
                <a:solidFill>
                  <a:srgbClr val="FFFF00"/>
                </a:solidFill>
                <a:latin typeface="Consolas" panose="020B0609020204030204" pitchFamily="49" charset="0"/>
                <a:cs typeface="Consolas" panose="020B0609020204030204" pitchFamily="49" charset="0"/>
              </a:rPr>
              <a:t> f(x):</a:t>
            </a:r>
          </a:p>
          <a:p>
            <a:pPr>
              <a:spcBef>
                <a:spcPts val="200"/>
              </a:spcBef>
              <a:buNone/>
            </a:pPr>
            <a:r>
              <a:rPr lang="en-US" dirty="0">
                <a:solidFill>
                  <a:srgbClr val="FFFF00"/>
                </a:solidFill>
                <a:latin typeface="Consolas" panose="020B0609020204030204" pitchFamily="49" charset="0"/>
                <a:cs typeface="Consolas" panose="020B0609020204030204" pitchFamily="49" charset="0"/>
              </a:rPr>
              <a:t>	 </a:t>
            </a:r>
            <a:r>
              <a:rPr lang="en-US" dirty="0" smtClean="0">
                <a:solidFill>
                  <a:srgbClr val="FFFF00"/>
                </a:solidFill>
                <a:latin typeface="Consolas" panose="020B0609020204030204" pitchFamily="49" charset="0"/>
                <a:cs typeface="Consolas" panose="020B0609020204030204" pitchFamily="49" charset="0"/>
              </a:rPr>
              <a:t>y = </a:t>
            </a:r>
            <a:r>
              <a:rPr lang="en-US" dirty="0" err="1" smtClean="0">
                <a:solidFill>
                  <a:srgbClr val="FFFF00"/>
                </a:solidFill>
                <a:latin typeface="Consolas" panose="020B0609020204030204" pitchFamily="49" charset="0"/>
                <a:cs typeface="Consolas" panose="020B0609020204030204" pitchFamily="49" charset="0"/>
              </a:rPr>
              <a:t>randrange</a:t>
            </a:r>
            <a:r>
              <a:rPr lang="en-US" dirty="0" smtClean="0">
                <a:solidFill>
                  <a:srgbClr val="FFFF00"/>
                </a:solidFill>
                <a:latin typeface="Consolas" panose="020B0609020204030204" pitchFamily="49" charset="0"/>
                <a:cs typeface="Consolas" panose="020B0609020204030204" pitchFamily="49" charset="0"/>
              </a:rPr>
              <a:t>(0,10)</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i</a:t>
            </a:r>
            <a:r>
              <a:rPr lang="en-US" sz="2000" dirty="0">
                <a:solidFill>
                  <a:srgbClr val="FFFF00"/>
                </a:solidFill>
                <a:latin typeface="Consolas" panose="020B0609020204030204" pitchFamily="49" charset="0"/>
                <a:cs typeface="Consolas" panose="020B0609020204030204" pitchFamily="49" charset="0"/>
              </a:rPr>
              <a:t>f (x &gt; 0):</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	</a:t>
            </a:r>
            <a:r>
              <a:rPr lang="en-US" sz="2000" dirty="0">
                <a:solidFill>
                  <a:srgbClr val="FFFF00"/>
                </a:solidFill>
                <a:latin typeface="Consolas" panose="020B0609020204030204" pitchFamily="49" charset="0"/>
                <a:cs typeface="Consolas" panose="020B0609020204030204" pitchFamily="49" charset="0"/>
              </a:rPr>
              <a:t> y = y + x		</a:t>
            </a:r>
            <a:r>
              <a:rPr lang="en-US" sz="2000" dirty="0">
                <a:solidFill>
                  <a:srgbClr val="FF6600"/>
                </a:solidFill>
                <a:latin typeface="Consolas" panose="020B0609020204030204" pitchFamily="49" charset="0"/>
                <a:cs typeface="Consolas" panose="020B0609020204030204" pitchFamily="49" charset="0"/>
              </a:rPr>
              <a:t># </a:t>
            </a:r>
            <a:r>
              <a:rPr lang="en-US" sz="2000" dirty="0">
                <a:solidFill>
                  <a:srgbClr val="FF6600"/>
                </a:solidFill>
                <a:latin typeface="Consolas" panose="020B0609020204030204" pitchFamily="49" charset="0"/>
                <a:cs typeface="Consolas" panose="020B0609020204030204" pitchFamily="49" charset="0"/>
              </a:rPr>
              <a:t>Do the right side first, then put </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				       </a:t>
            </a:r>
            <a:r>
              <a:rPr lang="en-US" sz="2000" dirty="0">
                <a:solidFill>
                  <a:srgbClr val="FFFF00"/>
                </a:solidFill>
                <a:latin typeface="Consolas" panose="020B0609020204030204" pitchFamily="49" charset="0"/>
                <a:cs typeface="Consolas" panose="020B0609020204030204" pitchFamily="49" charset="0"/>
              </a:rPr>
              <a:t>	</a:t>
            </a:r>
            <a:r>
              <a:rPr lang="en-US" sz="2000" dirty="0">
                <a:solidFill>
                  <a:srgbClr val="FF6600"/>
                </a:solidFill>
                <a:latin typeface="Consolas" panose="020B0609020204030204" pitchFamily="49" charset="0"/>
                <a:cs typeface="Consolas" panose="020B0609020204030204" pitchFamily="49" charset="0"/>
              </a:rPr>
              <a:t># </a:t>
            </a:r>
            <a:r>
              <a:rPr lang="en-US" sz="2000" dirty="0">
                <a:solidFill>
                  <a:srgbClr val="FF6600"/>
                </a:solidFill>
                <a:latin typeface="Consolas" panose="020B0609020204030204" pitchFamily="49" charset="0"/>
                <a:cs typeface="Consolas" panose="020B0609020204030204" pitchFamily="49" charset="0"/>
              </a:rPr>
              <a:t>that value into the left side</a:t>
            </a:r>
            <a:r>
              <a:rPr lang="en-US" sz="2000" dirty="0">
                <a:solidFill>
                  <a:srgbClr val="FF6600"/>
                </a:solidFill>
                <a:latin typeface="Consolas" panose="020B0609020204030204" pitchFamily="49" charset="0"/>
                <a:cs typeface="Consolas" panose="020B0609020204030204" pitchFamily="49" charset="0"/>
              </a:rPr>
              <a:t>.</a:t>
            </a:r>
            <a:endParaRPr lang="en-US" sz="2000" dirty="0">
              <a:solidFill>
                <a:srgbClr val="FFFF00"/>
              </a:solidFill>
              <a:latin typeface="Consolas" panose="020B0609020204030204" pitchFamily="49" charset="0"/>
              <a:cs typeface="Consolas" panose="020B0609020204030204" pitchFamily="49" charset="0"/>
            </a:endParaRP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	</a:t>
            </a:r>
            <a:r>
              <a:rPr lang="en-US" sz="2000" dirty="0">
                <a:solidFill>
                  <a:srgbClr val="FFFF00"/>
                </a:solidFill>
                <a:latin typeface="Consolas" panose="020B0609020204030204" pitchFamily="49" charset="0"/>
                <a:cs typeface="Consolas" panose="020B0609020204030204" pitchFamily="49" charset="0"/>
              </a:rPr>
              <a:t> return(y)</a:t>
            </a:r>
            <a:endParaRPr lang="en-US" sz="2000" dirty="0">
              <a:solidFill>
                <a:srgbClr val="FFFF00"/>
              </a:solidFill>
              <a:latin typeface="Consolas" panose="020B0609020204030204" pitchFamily="49" charset="0"/>
              <a:cs typeface="Consolas" panose="020B0609020204030204" pitchFamily="49" charset="0"/>
            </a:endParaRPr>
          </a:p>
          <a:p>
            <a:pPr lvl="1">
              <a:spcBef>
                <a:spcPts val="200"/>
              </a:spcBef>
              <a:buNone/>
            </a:pPr>
            <a:r>
              <a:rPr lang="en-US" sz="2000" dirty="0" err="1">
                <a:solidFill>
                  <a:srgbClr val="FFFF00"/>
                </a:solidFill>
                <a:latin typeface="Consolas" panose="020B0609020204030204" pitchFamily="49" charset="0"/>
                <a:cs typeface="Consolas" panose="020B0609020204030204" pitchFamily="49" charset="0"/>
              </a:rPr>
              <a:t>elif</a:t>
            </a:r>
            <a:r>
              <a:rPr lang="en-US" sz="2000" dirty="0">
                <a:solidFill>
                  <a:srgbClr val="FFFF00"/>
                </a:solidFill>
                <a:latin typeface="Consolas" panose="020B0609020204030204" pitchFamily="49" charset="0"/>
                <a:cs typeface="Consolas" panose="020B0609020204030204" pitchFamily="49" charset="0"/>
              </a:rPr>
              <a:t> (x &lt; 0):</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	</a:t>
            </a:r>
            <a:r>
              <a:rPr lang="en-US" sz="2000" dirty="0">
                <a:solidFill>
                  <a:srgbClr val="FFFF00"/>
                </a:solidFill>
                <a:latin typeface="Consolas" panose="020B0609020204030204" pitchFamily="49" charset="0"/>
                <a:cs typeface="Consolas" panose="020B0609020204030204" pitchFamily="49" charset="0"/>
              </a:rPr>
              <a:t> y = y - x </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	 return(y)</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else:</a:t>
            </a:r>
          </a:p>
          <a:p>
            <a:pPr lvl="1">
              <a:spcBef>
                <a:spcPts val="200"/>
              </a:spcBef>
              <a:buNone/>
            </a:pPr>
            <a:r>
              <a:rPr lang="en-US" sz="2000" dirty="0">
                <a:solidFill>
                  <a:srgbClr val="FFFF00"/>
                </a:solidFill>
                <a:latin typeface="Consolas" panose="020B0609020204030204" pitchFamily="49" charset="0"/>
                <a:cs typeface="Consolas" panose="020B0609020204030204" pitchFamily="49" charset="0"/>
              </a:rPr>
              <a:t>	</a:t>
            </a:r>
            <a:r>
              <a:rPr lang="en-US" sz="2000" dirty="0">
                <a:solidFill>
                  <a:srgbClr val="FFFF00"/>
                </a:solidFill>
                <a:latin typeface="Consolas" panose="020B0609020204030204" pitchFamily="49" charset="0"/>
                <a:cs typeface="Consolas" panose="020B0609020204030204" pitchFamily="49" charset="0"/>
              </a:rPr>
              <a:t> return y </a:t>
            </a:r>
            <a:r>
              <a:rPr lang="en-US" dirty="0" smtClean="0">
                <a:solidFill>
                  <a:srgbClr val="FFFF00"/>
                </a:solidFill>
                <a:latin typeface="Consolas" panose="020B0609020204030204" pitchFamily="49" charset="0"/>
                <a:cs typeface="Consolas" panose="020B0609020204030204" pitchFamily="49" charset="0"/>
              </a:rPr>
              <a:t>		   </a:t>
            </a:r>
            <a:endParaRPr lang="en-US" dirty="0">
              <a:solidFill>
                <a:srgbClr val="FFFF00"/>
              </a:solidFill>
              <a:latin typeface="Consolas" panose="020B0609020204030204" pitchFamily="49" charset="0"/>
              <a:cs typeface="Consolas" panose="020B0609020204030204" pitchFamily="49" charset="0"/>
            </a:endParaRPr>
          </a:p>
        </p:txBody>
      </p:sp>
      <p:sp>
        <p:nvSpPr>
          <p:cNvPr id="4" name="Content Placeholder 2"/>
          <p:cNvSpPr txBox="1">
            <a:spLocks/>
          </p:cNvSpPr>
          <p:nvPr/>
        </p:nvSpPr>
        <p:spPr>
          <a:xfrm>
            <a:off x="2209800" y="5261811"/>
            <a:ext cx="8001000" cy="9144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a:spcBef>
                <a:spcPts val="800"/>
              </a:spcBef>
              <a:buNone/>
            </a:pPr>
            <a:r>
              <a:rPr lang="en-US" dirty="0">
                <a:solidFill>
                  <a:srgbClr val="FFFF00"/>
                </a:solidFill>
                <a:latin typeface="Consolas" panose="020B0609020204030204" pitchFamily="49" charset="0"/>
                <a:cs typeface="Consolas" panose="020B0609020204030204" pitchFamily="49" charset="0"/>
              </a:rPr>
              <a:t>print(f(7))</a:t>
            </a:r>
          </a:p>
          <a:p>
            <a:pPr>
              <a:spcBef>
                <a:spcPts val="800"/>
              </a:spcBef>
              <a:buNone/>
            </a:pPr>
            <a:r>
              <a:rPr lang="en-US" dirty="0">
                <a:solidFill>
                  <a:srgbClr val="FFFF00"/>
                </a:solidFill>
                <a:latin typeface="Consolas" panose="020B0609020204030204" pitchFamily="49" charset="0"/>
                <a:cs typeface="Consolas" panose="020B0609020204030204" pitchFamily="49" charset="0"/>
              </a:rPr>
              <a:t>print(f(-2))	   </a:t>
            </a:r>
            <a:endParaRPr lang="en-US" dirty="0">
              <a:solidFill>
                <a:srgbClr val="FFFF00"/>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105351615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1817" y="271848"/>
            <a:ext cx="10353761" cy="1326321"/>
          </a:xfrm>
        </p:spPr>
        <p:txBody>
          <a:bodyPr/>
          <a:lstStyle/>
          <a:p>
            <a:r>
              <a:rPr lang="en-US" dirty="0" smtClean="0"/>
              <a:t>Variables:</a:t>
            </a:r>
            <a:endParaRPr lang="en-US" dirty="0"/>
          </a:p>
        </p:txBody>
      </p:sp>
      <p:sp>
        <p:nvSpPr>
          <p:cNvPr id="3" name="Content Placeholder 2"/>
          <p:cNvSpPr>
            <a:spLocks noGrp="1"/>
          </p:cNvSpPr>
          <p:nvPr>
            <p:ph idx="1"/>
          </p:nvPr>
        </p:nvSpPr>
        <p:spPr>
          <a:xfrm>
            <a:off x="2209799" y="1219200"/>
            <a:ext cx="8532341" cy="5074508"/>
          </a:xfrm>
        </p:spPr>
        <p:txBody>
          <a:bodyPr>
            <a:normAutofit/>
          </a:bodyPr>
          <a:lstStyle/>
          <a:p>
            <a:pPr>
              <a:spcBef>
                <a:spcPts val="200"/>
              </a:spcBef>
              <a:buNone/>
            </a:pPr>
            <a:r>
              <a:rPr lang="en-US" dirty="0" err="1" smtClean="0">
                <a:solidFill>
                  <a:srgbClr val="FFFF00"/>
                </a:solidFill>
                <a:latin typeface="Consolas" panose="020B0609020204030204" pitchFamily="49" charset="0"/>
                <a:cs typeface="Consolas" panose="020B0609020204030204" pitchFamily="49" charset="0"/>
              </a:rPr>
              <a:t>def</a:t>
            </a:r>
            <a:r>
              <a:rPr lang="en-US" dirty="0" smtClean="0">
                <a:solidFill>
                  <a:srgbClr val="FFFF00"/>
                </a:solidFill>
                <a:latin typeface="Consolas" panose="020B0609020204030204" pitchFamily="49" charset="0"/>
                <a:cs typeface="Consolas" panose="020B0609020204030204" pitchFamily="49" charset="0"/>
              </a:rPr>
              <a:t> </a:t>
            </a:r>
            <a:r>
              <a:rPr lang="en-US" dirty="0" err="1" smtClean="0">
                <a:solidFill>
                  <a:srgbClr val="FFFF00"/>
                </a:solidFill>
                <a:latin typeface="Consolas" panose="020B0609020204030204" pitchFamily="49" charset="0"/>
                <a:cs typeface="Consolas" panose="020B0609020204030204" pitchFamily="49" charset="0"/>
              </a:rPr>
              <a:t>sqr</a:t>
            </a:r>
            <a:r>
              <a:rPr lang="en-US" dirty="0" smtClean="0">
                <a:solidFill>
                  <a:srgbClr val="FFFF00"/>
                </a:solidFill>
                <a:latin typeface="Consolas" panose="020B0609020204030204" pitchFamily="49" charset="0"/>
                <a:cs typeface="Consolas" panose="020B0609020204030204" pitchFamily="49" charset="0"/>
              </a:rPr>
              <a:t>(x):</a:t>
            </a:r>
          </a:p>
          <a:p>
            <a:pPr>
              <a:spcBef>
                <a:spcPts val="200"/>
              </a:spcBef>
              <a:buNone/>
            </a:pPr>
            <a:r>
              <a:rPr lang="en-US" dirty="0">
                <a:solidFill>
                  <a:srgbClr val="FFFF00"/>
                </a:solidFill>
                <a:latin typeface="Consolas" panose="020B0609020204030204" pitchFamily="49" charset="0"/>
                <a:cs typeface="Consolas" panose="020B0609020204030204" pitchFamily="49" charset="0"/>
              </a:rPr>
              <a:t>	 </a:t>
            </a:r>
            <a:r>
              <a:rPr lang="en-US" dirty="0" smtClean="0">
                <a:solidFill>
                  <a:srgbClr val="FFFF00"/>
                </a:solidFill>
                <a:latin typeface="Consolas" panose="020B0609020204030204" pitchFamily="49" charset="0"/>
                <a:cs typeface="Consolas" panose="020B0609020204030204" pitchFamily="49" charset="0"/>
              </a:rPr>
              <a:t>x = x*x</a:t>
            </a:r>
          </a:p>
          <a:p>
            <a:pPr>
              <a:spcBef>
                <a:spcPts val="200"/>
              </a:spcBef>
              <a:buNone/>
            </a:pPr>
            <a:r>
              <a:rPr lang="en-US" dirty="0" smtClean="0">
                <a:solidFill>
                  <a:srgbClr val="FFFF00"/>
                </a:solidFill>
                <a:latin typeface="Consolas" panose="020B0609020204030204" pitchFamily="49" charset="0"/>
                <a:cs typeface="Consolas" panose="020B0609020204030204" pitchFamily="49" charset="0"/>
              </a:rPr>
              <a:t>	 return(x)		   </a:t>
            </a:r>
            <a:endParaRPr lang="en-US" dirty="0">
              <a:solidFill>
                <a:srgbClr val="FFFF00"/>
              </a:solidFill>
              <a:latin typeface="Consolas" panose="020B0609020204030204" pitchFamily="49" charset="0"/>
              <a:cs typeface="Consolas" panose="020B0609020204030204" pitchFamily="49" charset="0"/>
            </a:endParaRPr>
          </a:p>
        </p:txBody>
      </p:sp>
      <p:sp>
        <p:nvSpPr>
          <p:cNvPr id="4" name="Content Placeholder 2"/>
          <p:cNvSpPr txBox="1">
            <a:spLocks/>
          </p:cNvSpPr>
          <p:nvPr/>
        </p:nvSpPr>
        <p:spPr>
          <a:xfrm>
            <a:off x="2205789" y="2514600"/>
            <a:ext cx="8001000" cy="914400"/>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a:spcBef>
                <a:spcPts val="800"/>
              </a:spcBef>
              <a:buNone/>
            </a:pPr>
            <a:r>
              <a:rPr lang="en-US" dirty="0">
                <a:solidFill>
                  <a:srgbClr val="FFFF00"/>
                </a:solidFill>
                <a:latin typeface="Consolas" panose="020B0609020204030204" pitchFamily="49" charset="0"/>
                <a:cs typeface="Consolas" panose="020B0609020204030204" pitchFamily="49" charset="0"/>
              </a:rPr>
              <a:t>print(</a:t>
            </a:r>
            <a:r>
              <a:rPr lang="en-US" dirty="0" err="1">
                <a:solidFill>
                  <a:srgbClr val="FFFF00"/>
                </a:solidFill>
                <a:latin typeface="Consolas" panose="020B0609020204030204" pitchFamily="49" charset="0"/>
                <a:cs typeface="Consolas" panose="020B0609020204030204" pitchFamily="49" charset="0"/>
              </a:rPr>
              <a:t>sqr</a:t>
            </a:r>
            <a:r>
              <a:rPr lang="en-US" dirty="0">
                <a:solidFill>
                  <a:srgbClr val="FFFF00"/>
                </a:solidFill>
                <a:latin typeface="Consolas" panose="020B0609020204030204" pitchFamily="49" charset="0"/>
                <a:cs typeface="Consolas" panose="020B0609020204030204" pitchFamily="49" charset="0"/>
              </a:rPr>
              <a:t>(3))</a:t>
            </a:r>
          </a:p>
          <a:p>
            <a:pPr>
              <a:spcBef>
                <a:spcPts val="800"/>
              </a:spcBef>
              <a:buNone/>
            </a:pPr>
            <a:r>
              <a:rPr lang="en-US" dirty="0">
                <a:solidFill>
                  <a:srgbClr val="FFFF00"/>
                </a:solidFill>
                <a:latin typeface="Consolas" panose="020B0609020204030204" pitchFamily="49" charset="0"/>
                <a:cs typeface="Consolas" panose="020B0609020204030204" pitchFamily="49" charset="0"/>
              </a:rPr>
              <a:t>print(</a:t>
            </a:r>
            <a:r>
              <a:rPr lang="en-US" dirty="0" err="1">
                <a:solidFill>
                  <a:srgbClr val="FFFF00"/>
                </a:solidFill>
                <a:latin typeface="Consolas" panose="020B0609020204030204" pitchFamily="49" charset="0"/>
                <a:cs typeface="Consolas" panose="020B0609020204030204" pitchFamily="49" charset="0"/>
              </a:rPr>
              <a:t>sqr</a:t>
            </a:r>
            <a:r>
              <a:rPr lang="en-US" dirty="0">
                <a:solidFill>
                  <a:srgbClr val="FFFF00"/>
                </a:solidFill>
                <a:latin typeface="Consolas" panose="020B0609020204030204" pitchFamily="49" charset="0"/>
                <a:cs typeface="Consolas" panose="020B0609020204030204" pitchFamily="49" charset="0"/>
              </a:rPr>
              <a:t>(-2))	   </a:t>
            </a:r>
            <a:endParaRPr lang="en-US" dirty="0">
              <a:solidFill>
                <a:srgbClr val="FFFF00"/>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3296648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055380" cy="614082"/>
          </a:xfrm>
        </p:spPr>
        <p:txBody>
          <a:bodyPr/>
          <a:lstStyle/>
          <a:p>
            <a:r>
              <a:rPr lang="en-US" dirty="0" smtClean="0"/>
              <a:t>Variables</a:t>
            </a:r>
            <a:endParaRPr lang="en-US" dirty="0"/>
          </a:p>
        </p:txBody>
      </p:sp>
      <p:sp>
        <p:nvSpPr>
          <p:cNvPr id="3" name="Content Placeholder 2"/>
          <p:cNvSpPr>
            <a:spLocks noGrp="1"/>
          </p:cNvSpPr>
          <p:nvPr>
            <p:ph idx="1"/>
          </p:nvPr>
        </p:nvSpPr>
        <p:spPr>
          <a:xfrm>
            <a:off x="2133600" y="1219201"/>
            <a:ext cx="8229600" cy="5029206"/>
          </a:xfrm>
        </p:spPr>
        <p:txBody>
          <a:bodyPr>
            <a:normAutofit fontScale="85000" lnSpcReduction="20000"/>
          </a:bodyPr>
          <a:lstStyle/>
          <a:p>
            <a:pPr marL="0" indent="0">
              <a:spcBef>
                <a:spcPts val="400"/>
              </a:spcBef>
              <a:buNone/>
            </a:pPr>
            <a:r>
              <a:rPr lang="en-US" dirty="0">
                <a:solidFill>
                  <a:srgbClr val="FFFF00"/>
                </a:solidFill>
              </a:rPr>
              <a:t>from random import *</a:t>
            </a:r>
          </a:p>
          <a:p>
            <a:pPr marL="0" indent="0">
              <a:spcBef>
                <a:spcPts val="400"/>
              </a:spcBef>
              <a:buNone/>
            </a:pPr>
            <a:r>
              <a:rPr lang="en-US" dirty="0" err="1" smtClean="0">
                <a:solidFill>
                  <a:srgbClr val="FFFF00"/>
                </a:solidFill>
              </a:rPr>
              <a:t>def</a:t>
            </a:r>
            <a:r>
              <a:rPr lang="en-US" dirty="0" smtClean="0">
                <a:solidFill>
                  <a:srgbClr val="FFFF00"/>
                </a:solidFill>
              </a:rPr>
              <a:t> </a:t>
            </a:r>
            <a:r>
              <a:rPr lang="en-US" dirty="0">
                <a:solidFill>
                  <a:srgbClr val="FFFF00"/>
                </a:solidFill>
              </a:rPr>
              <a:t>ag(k):</a:t>
            </a:r>
          </a:p>
          <a:p>
            <a:pPr marL="0" indent="0">
              <a:spcBef>
                <a:spcPts val="400"/>
              </a:spcBef>
              <a:buNone/>
            </a:pPr>
            <a:r>
              <a:rPr lang="en-US" dirty="0">
                <a:solidFill>
                  <a:srgbClr val="FFFF00"/>
                </a:solidFill>
              </a:rPr>
              <a:t>    x = </a:t>
            </a:r>
            <a:r>
              <a:rPr lang="en-US" dirty="0" err="1">
                <a:solidFill>
                  <a:srgbClr val="FFFF00"/>
                </a:solidFill>
              </a:rPr>
              <a:t>randrange</a:t>
            </a:r>
            <a:r>
              <a:rPr lang="en-US" dirty="0">
                <a:solidFill>
                  <a:srgbClr val="FFFF00"/>
                </a:solidFill>
              </a:rPr>
              <a:t>(1,10)</a:t>
            </a:r>
          </a:p>
          <a:p>
            <a:pPr marL="0" indent="0">
              <a:spcBef>
                <a:spcPts val="400"/>
              </a:spcBef>
              <a:buNone/>
            </a:pPr>
            <a:r>
              <a:rPr lang="en-US" dirty="0">
                <a:solidFill>
                  <a:srgbClr val="FFFF00"/>
                </a:solidFill>
              </a:rPr>
              <a:t>    </a:t>
            </a:r>
            <a:r>
              <a:rPr lang="en-US" dirty="0" smtClean="0">
                <a:solidFill>
                  <a:srgbClr val="FFFF00"/>
                </a:solidFill>
              </a:rPr>
              <a:t>if (</a:t>
            </a:r>
            <a:r>
              <a:rPr lang="en-US" dirty="0">
                <a:solidFill>
                  <a:srgbClr val="FFFF00"/>
                </a:solidFill>
              </a:rPr>
              <a:t>k == 2):</a:t>
            </a:r>
          </a:p>
          <a:p>
            <a:pPr marL="0" indent="0">
              <a:spcBef>
                <a:spcPts val="400"/>
              </a:spcBef>
              <a:buNone/>
            </a:pPr>
            <a:r>
              <a:rPr lang="en-US" dirty="0">
                <a:solidFill>
                  <a:srgbClr val="FFFF00"/>
                </a:solidFill>
              </a:rPr>
              <a:t>        </a:t>
            </a:r>
            <a:r>
              <a:rPr lang="en-US" dirty="0" smtClean="0">
                <a:solidFill>
                  <a:srgbClr val="FFFF00"/>
                </a:solidFill>
              </a:rPr>
              <a:t>  x </a:t>
            </a:r>
            <a:r>
              <a:rPr lang="en-US" dirty="0">
                <a:solidFill>
                  <a:srgbClr val="FFFF00"/>
                </a:solidFill>
              </a:rPr>
              <a:t>= x +</a:t>
            </a:r>
            <a:r>
              <a:rPr lang="en-US" dirty="0" err="1">
                <a:solidFill>
                  <a:srgbClr val="FFFF00"/>
                </a:solidFill>
              </a:rPr>
              <a:t>randrange</a:t>
            </a:r>
            <a:r>
              <a:rPr lang="en-US" dirty="0">
                <a:solidFill>
                  <a:srgbClr val="FFFF00"/>
                </a:solidFill>
              </a:rPr>
              <a:t>(1,10)</a:t>
            </a:r>
          </a:p>
          <a:p>
            <a:pPr marL="0" indent="0">
              <a:spcBef>
                <a:spcPts val="400"/>
              </a:spcBef>
              <a:buNone/>
            </a:pPr>
            <a:r>
              <a:rPr lang="en-US" dirty="0">
                <a:solidFill>
                  <a:srgbClr val="FFFF00"/>
                </a:solidFill>
              </a:rPr>
              <a:t>    </a:t>
            </a:r>
            <a:r>
              <a:rPr lang="en-US" dirty="0" err="1">
                <a:solidFill>
                  <a:srgbClr val="FFFF00"/>
                </a:solidFill>
              </a:rPr>
              <a:t>elif</a:t>
            </a:r>
            <a:r>
              <a:rPr lang="en-US" dirty="0">
                <a:solidFill>
                  <a:srgbClr val="FFFF00"/>
                </a:solidFill>
              </a:rPr>
              <a:t> (k == 3):</a:t>
            </a:r>
          </a:p>
          <a:p>
            <a:pPr marL="0" indent="0">
              <a:spcBef>
                <a:spcPts val="400"/>
              </a:spcBef>
              <a:buNone/>
            </a:pPr>
            <a:r>
              <a:rPr lang="en-US" dirty="0">
                <a:solidFill>
                  <a:srgbClr val="FFFF00"/>
                </a:solidFill>
              </a:rPr>
              <a:t>        </a:t>
            </a:r>
            <a:r>
              <a:rPr lang="en-US" dirty="0" smtClean="0">
                <a:solidFill>
                  <a:srgbClr val="FFFF00"/>
                </a:solidFill>
              </a:rPr>
              <a:t>  x </a:t>
            </a:r>
            <a:r>
              <a:rPr lang="en-US" dirty="0">
                <a:solidFill>
                  <a:srgbClr val="FFFF00"/>
                </a:solidFill>
              </a:rPr>
              <a:t>= x + </a:t>
            </a:r>
            <a:r>
              <a:rPr lang="en-US" dirty="0" err="1">
                <a:solidFill>
                  <a:srgbClr val="FFFF00"/>
                </a:solidFill>
              </a:rPr>
              <a:t>randrange</a:t>
            </a:r>
            <a:r>
              <a:rPr lang="en-US" dirty="0">
                <a:solidFill>
                  <a:srgbClr val="FFFF00"/>
                </a:solidFill>
              </a:rPr>
              <a:t>(1,10)+</a:t>
            </a:r>
            <a:r>
              <a:rPr lang="en-US" dirty="0" err="1">
                <a:solidFill>
                  <a:srgbClr val="FFFF00"/>
                </a:solidFill>
              </a:rPr>
              <a:t>randrange</a:t>
            </a:r>
            <a:r>
              <a:rPr lang="en-US" dirty="0">
                <a:solidFill>
                  <a:srgbClr val="FFFF00"/>
                </a:solidFill>
              </a:rPr>
              <a:t>(1,10)</a:t>
            </a:r>
          </a:p>
          <a:p>
            <a:pPr marL="0" indent="0">
              <a:spcBef>
                <a:spcPts val="400"/>
              </a:spcBef>
              <a:buNone/>
            </a:pPr>
            <a:r>
              <a:rPr lang="en-US" dirty="0">
                <a:solidFill>
                  <a:srgbClr val="FFFF00"/>
                </a:solidFill>
              </a:rPr>
              <a:t>    </a:t>
            </a:r>
            <a:r>
              <a:rPr lang="en-US" dirty="0" err="1">
                <a:solidFill>
                  <a:srgbClr val="FFFF00"/>
                </a:solidFill>
              </a:rPr>
              <a:t>elif</a:t>
            </a:r>
            <a:r>
              <a:rPr lang="en-US" dirty="0">
                <a:solidFill>
                  <a:srgbClr val="FFFF00"/>
                </a:solidFill>
              </a:rPr>
              <a:t> (k == 4):</a:t>
            </a:r>
          </a:p>
          <a:p>
            <a:pPr marL="0" indent="0">
              <a:spcBef>
                <a:spcPts val="400"/>
              </a:spcBef>
              <a:buNone/>
            </a:pPr>
            <a:r>
              <a:rPr lang="en-US" dirty="0">
                <a:solidFill>
                  <a:srgbClr val="FFFF00"/>
                </a:solidFill>
              </a:rPr>
              <a:t>        </a:t>
            </a:r>
            <a:r>
              <a:rPr lang="en-US" dirty="0" smtClean="0">
                <a:solidFill>
                  <a:srgbClr val="FFFF00"/>
                </a:solidFill>
              </a:rPr>
              <a:t>  x </a:t>
            </a:r>
            <a:r>
              <a:rPr lang="en-US" dirty="0">
                <a:solidFill>
                  <a:srgbClr val="FFFF00"/>
                </a:solidFill>
              </a:rPr>
              <a:t>= x + </a:t>
            </a:r>
            <a:r>
              <a:rPr lang="en-US" dirty="0" err="1">
                <a:solidFill>
                  <a:srgbClr val="FFFF00"/>
                </a:solidFill>
              </a:rPr>
              <a:t>randrange</a:t>
            </a:r>
            <a:r>
              <a:rPr lang="en-US" dirty="0">
                <a:solidFill>
                  <a:srgbClr val="FFFF00"/>
                </a:solidFill>
              </a:rPr>
              <a:t>(1,10)+</a:t>
            </a:r>
            <a:r>
              <a:rPr lang="en-US" dirty="0" err="1">
                <a:solidFill>
                  <a:srgbClr val="FFFF00"/>
                </a:solidFill>
              </a:rPr>
              <a:t>randrange</a:t>
            </a:r>
            <a:r>
              <a:rPr lang="en-US" dirty="0">
                <a:solidFill>
                  <a:srgbClr val="FFFF00"/>
                </a:solidFill>
              </a:rPr>
              <a:t>(1,10)+</a:t>
            </a:r>
            <a:r>
              <a:rPr lang="en-US" dirty="0" err="1">
                <a:solidFill>
                  <a:srgbClr val="FFFF00"/>
                </a:solidFill>
              </a:rPr>
              <a:t>randrange</a:t>
            </a:r>
            <a:r>
              <a:rPr lang="en-US" dirty="0">
                <a:solidFill>
                  <a:srgbClr val="FFFF00"/>
                </a:solidFill>
              </a:rPr>
              <a:t>(1,10)</a:t>
            </a:r>
          </a:p>
          <a:p>
            <a:pPr marL="0" indent="0">
              <a:spcBef>
                <a:spcPts val="400"/>
              </a:spcBef>
              <a:buNone/>
            </a:pPr>
            <a:r>
              <a:rPr lang="en-US" dirty="0">
                <a:solidFill>
                  <a:srgbClr val="FFFF00"/>
                </a:solidFill>
              </a:rPr>
              <a:t>    x = x/k</a:t>
            </a:r>
          </a:p>
          <a:p>
            <a:pPr marL="0" indent="0">
              <a:spcBef>
                <a:spcPts val="400"/>
              </a:spcBef>
              <a:buNone/>
            </a:pPr>
            <a:r>
              <a:rPr lang="en-US" dirty="0">
                <a:solidFill>
                  <a:srgbClr val="FFFF00"/>
                </a:solidFill>
              </a:rPr>
              <a:t>    return </a:t>
            </a:r>
            <a:r>
              <a:rPr lang="en-US" dirty="0" smtClean="0">
                <a:solidFill>
                  <a:srgbClr val="FFFF00"/>
                </a:solidFill>
              </a:rPr>
              <a:t>x</a:t>
            </a:r>
          </a:p>
          <a:p>
            <a:pPr marL="0" indent="0">
              <a:buNone/>
            </a:pPr>
            <a:endParaRPr lang="en-US" dirty="0">
              <a:solidFill>
                <a:srgbClr val="FFFF00"/>
              </a:solidFill>
            </a:endParaRPr>
          </a:p>
          <a:p>
            <a:pPr marL="0" indent="0">
              <a:buNone/>
            </a:pPr>
            <a:r>
              <a:rPr lang="en-US" dirty="0">
                <a:solidFill>
                  <a:srgbClr val="FFFF00"/>
                </a:solidFill>
              </a:rPr>
              <a:t>print(ag(3))</a:t>
            </a:r>
          </a:p>
          <a:p>
            <a:pPr marL="0" indent="0">
              <a:buNone/>
            </a:pPr>
            <a:r>
              <a:rPr lang="en-US" dirty="0">
                <a:solidFill>
                  <a:srgbClr val="FFFF00"/>
                </a:solidFill>
              </a:rPr>
              <a:t>print(ag(4))</a:t>
            </a:r>
          </a:p>
          <a:p>
            <a:pPr marL="0" indent="0">
              <a:buNone/>
            </a:pPr>
            <a:r>
              <a:rPr lang="en-US" dirty="0">
                <a:solidFill>
                  <a:srgbClr val="FFFF00"/>
                </a:solidFill>
              </a:rPr>
              <a:t>print(ag(2))</a:t>
            </a:r>
          </a:p>
        </p:txBody>
      </p:sp>
    </p:spTree>
    <p:extLst>
      <p:ext uri="{BB962C8B-B14F-4D97-AF65-F5344CB8AC3E}">
        <p14:creationId xmlns:p14="http://schemas.microsoft.com/office/powerpoint/2010/main" val="28739402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055380" cy="614082"/>
          </a:xfrm>
        </p:spPr>
        <p:txBody>
          <a:bodyPr/>
          <a:lstStyle/>
          <a:p>
            <a:r>
              <a:rPr lang="en-US" dirty="0" smtClean="0"/>
              <a:t>Variables</a:t>
            </a:r>
            <a:endParaRPr lang="en-US" dirty="0"/>
          </a:p>
        </p:txBody>
      </p:sp>
      <p:sp>
        <p:nvSpPr>
          <p:cNvPr id="3" name="Content Placeholder 2"/>
          <p:cNvSpPr>
            <a:spLocks noGrp="1"/>
          </p:cNvSpPr>
          <p:nvPr>
            <p:ph idx="1"/>
          </p:nvPr>
        </p:nvSpPr>
        <p:spPr>
          <a:xfrm>
            <a:off x="2133600" y="1295401"/>
            <a:ext cx="6929754" cy="4953006"/>
          </a:xfrm>
        </p:spPr>
        <p:txBody>
          <a:bodyPr>
            <a:normAutofit lnSpcReduction="10000"/>
          </a:bodyPr>
          <a:lstStyle/>
          <a:p>
            <a:pPr marL="0" indent="0">
              <a:spcBef>
                <a:spcPts val="400"/>
              </a:spcBef>
              <a:buNone/>
            </a:pPr>
            <a:r>
              <a:rPr lang="en-US" dirty="0">
                <a:solidFill>
                  <a:srgbClr val="FFFF00"/>
                </a:solidFill>
              </a:rPr>
              <a:t>from random import *</a:t>
            </a:r>
          </a:p>
          <a:p>
            <a:pPr marL="0" indent="0">
              <a:spcBef>
                <a:spcPts val="400"/>
              </a:spcBef>
              <a:buNone/>
            </a:pPr>
            <a:endParaRPr lang="en-US" dirty="0">
              <a:solidFill>
                <a:srgbClr val="FFFF00"/>
              </a:solidFill>
            </a:endParaRPr>
          </a:p>
          <a:p>
            <a:pPr marL="0" indent="0">
              <a:spcBef>
                <a:spcPts val="400"/>
              </a:spcBef>
              <a:buNone/>
            </a:pPr>
            <a:r>
              <a:rPr lang="en-US" dirty="0" err="1">
                <a:solidFill>
                  <a:srgbClr val="FFFF00"/>
                </a:solidFill>
              </a:rPr>
              <a:t>def</a:t>
            </a:r>
            <a:r>
              <a:rPr lang="en-US" dirty="0">
                <a:solidFill>
                  <a:srgbClr val="FFFF00"/>
                </a:solidFill>
              </a:rPr>
              <a:t> jackpot():</a:t>
            </a:r>
          </a:p>
          <a:p>
            <a:pPr marL="0" indent="0">
              <a:spcBef>
                <a:spcPts val="400"/>
              </a:spcBef>
              <a:buNone/>
            </a:pPr>
            <a:r>
              <a:rPr lang="en-US" dirty="0">
                <a:solidFill>
                  <a:srgbClr val="FFFF00"/>
                </a:solidFill>
              </a:rPr>
              <a:t>    </a:t>
            </a:r>
            <a:r>
              <a:rPr lang="en-US" dirty="0" smtClean="0">
                <a:solidFill>
                  <a:srgbClr val="FFFF00"/>
                </a:solidFill>
              </a:rPr>
              <a:t>  x </a:t>
            </a:r>
            <a:r>
              <a:rPr lang="en-US" dirty="0">
                <a:solidFill>
                  <a:srgbClr val="FFFF00"/>
                </a:solidFill>
              </a:rPr>
              <a:t>= </a:t>
            </a:r>
            <a:r>
              <a:rPr lang="en-US" dirty="0" err="1">
                <a:solidFill>
                  <a:srgbClr val="FFFF00"/>
                </a:solidFill>
              </a:rPr>
              <a:t>randrange</a:t>
            </a:r>
            <a:r>
              <a:rPr lang="en-US" dirty="0">
                <a:solidFill>
                  <a:srgbClr val="FFFF00"/>
                </a:solidFill>
              </a:rPr>
              <a:t>(1,10)</a:t>
            </a:r>
          </a:p>
          <a:p>
            <a:pPr marL="0" indent="0">
              <a:spcBef>
                <a:spcPts val="400"/>
              </a:spcBef>
              <a:buNone/>
            </a:pPr>
            <a:r>
              <a:rPr lang="en-US" dirty="0">
                <a:solidFill>
                  <a:srgbClr val="FFFF00"/>
                </a:solidFill>
              </a:rPr>
              <a:t>    </a:t>
            </a:r>
            <a:r>
              <a:rPr lang="en-US" dirty="0" smtClean="0">
                <a:solidFill>
                  <a:srgbClr val="FFFF00"/>
                </a:solidFill>
              </a:rPr>
              <a:t>  y </a:t>
            </a:r>
            <a:r>
              <a:rPr lang="en-US" dirty="0">
                <a:solidFill>
                  <a:srgbClr val="FFFF00"/>
                </a:solidFill>
              </a:rPr>
              <a:t>= </a:t>
            </a:r>
            <a:r>
              <a:rPr lang="en-US" dirty="0" err="1">
                <a:solidFill>
                  <a:srgbClr val="FFFF00"/>
                </a:solidFill>
              </a:rPr>
              <a:t>randrange</a:t>
            </a:r>
            <a:r>
              <a:rPr lang="en-US" dirty="0">
                <a:solidFill>
                  <a:srgbClr val="FFFF00"/>
                </a:solidFill>
              </a:rPr>
              <a:t>(1,10)</a:t>
            </a:r>
          </a:p>
          <a:p>
            <a:pPr marL="0" indent="0">
              <a:spcBef>
                <a:spcPts val="400"/>
              </a:spcBef>
              <a:buNone/>
            </a:pPr>
            <a:r>
              <a:rPr lang="en-US" dirty="0">
                <a:solidFill>
                  <a:srgbClr val="FFFF00"/>
                </a:solidFill>
              </a:rPr>
              <a:t>    </a:t>
            </a:r>
            <a:r>
              <a:rPr lang="en-US" dirty="0" smtClean="0">
                <a:solidFill>
                  <a:srgbClr val="FFFF00"/>
                </a:solidFill>
              </a:rPr>
              <a:t>  print</a:t>
            </a:r>
            <a:r>
              <a:rPr lang="en-US" dirty="0">
                <a:solidFill>
                  <a:srgbClr val="FFFF00"/>
                </a:solidFill>
              </a:rPr>
              <a:t>("x is "+</a:t>
            </a:r>
            <a:r>
              <a:rPr lang="en-US" dirty="0" err="1">
                <a:solidFill>
                  <a:srgbClr val="FFFF00"/>
                </a:solidFill>
              </a:rPr>
              <a:t>str</a:t>
            </a:r>
            <a:r>
              <a:rPr lang="en-US" dirty="0">
                <a:solidFill>
                  <a:srgbClr val="FFFF00"/>
                </a:solidFill>
              </a:rPr>
              <a:t>(x)+", y is "+</a:t>
            </a:r>
            <a:r>
              <a:rPr lang="en-US" dirty="0" err="1">
                <a:solidFill>
                  <a:srgbClr val="FFFF00"/>
                </a:solidFill>
              </a:rPr>
              <a:t>str</a:t>
            </a:r>
            <a:r>
              <a:rPr lang="en-US" dirty="0">
                <a:solidFill>
                  <a:srgbClr val="FFFF00"/>
                </a:solidFill>
              </a:rPr>
              <a:t>(y))</a:t>
            </a:r>
          </a:p>
          <a:p>
            <a:pPr marL="0" indent="0">
              <a:spcBef>
                <a:spcPts val="400"/>
              </a:spcBef>
              <a:buNone/>
            </a:pPr>
            <a:r>
              <a:rPr lang="en-US" dirty="0">
                <a:solidFill>
                  <a:srgbClr val="FFFF00"/>
                </a:solidFill>
              </a:rPr>
              <a:t>    </a:t>
            </a:r>
            <a:r>
              <a:rPr lang="en-US" dirty="0" smtClean="0">
                <a:solidFill>
                  <a:srgbClr val="FFFF00"/>
                </a:solidFill>
              </a:rPr>
              <a:t>  return (x</a:t>
            </a:r>
            <a:r>
              <a:rPr lang="en-US" dirty="0">
                <a:solidFill>
                  <a:srgbClr val="FFFF00"/>
                </a:solidFill>
              </a:rPr>
              <a:t>==y</a:t>
            </a:r>
            <a:r>
              <a:rPr lang="en-US" dirty="0" smtClean="0">
                <a:solidFill>
                  <a:srgbClr val="FFFF00"/>
                </a:solidFill>
              </a:rPr>
              <a:t>)</a:t>
            </a:r>
          </a:p>
          <a:p>
            <a:pPr marL="0" indent="0">
              <a:spcBef>
                <a:spcPts val="400"/>
              </a:spcBef>
              <a:buNone/>
            </a:pPr>
            <a:endParaRPr lang="en-US" dirty="0">
              <a:solidFill>
                <a:srgbClr val="FFFF00"/>
              </a:solidFill>
            </a:endParaRPr>
          </a:p>
          <a:p>
            <a:pPr marL="0" indent="0">
              <a:spcBef>
                <a:spcPts val="400"/>
              </a:spcBef>
              <a:buNone/>
            </a:pPr>
            <a:r>
              <a:rPr lang="en-US" dirty="0">
                <a:solidFill>
                  <a:srgbClr val="FFFF00"/>
                </a:solidFill>
              </a:rPr>
              <a:t>print(jackpot())</a:t>
            </a:r>
          </a:p>
          <a:p>
            <a:pPr marL="0" indent="0">
              <a:spcBef>
                <a:spcPts val="400"/>
              </a:spcBef>
              <a:buNone/>
            </a:pPr>
            <a:r>
              <a:rPr lang="en-US" dirty="0">
                <a:solidFill>
                  <a:srgbClr val="FFFF00"/>
                </a:solidFill>
              </a:rPr>
              <a:t>print(jackpot())</a:t>
            </a:r>
          </a:p>
          <a:p>
            <a:pPr marL="0" indent="0">
              <a:spcBef>
                <a:spcPts val="400"/>
              </a:spcBef>
              <a:buNone/>
            </a:pPr>
            <a:r>
              <a:rPr lang="en-US" dirty="0">
                <a:solidFill>
                  <a:srgbClr val="FFFF00"/>
                </a:solidFill>
              </a:rPr>
              <a:t>print(jackpot())</a:t>
            </a:r>
          </a:p>
          <a:p>
            <a:pPr marL="0" indent="0">
              <a:spcBef>
                <a:spcPts val="400"/>
              </a:spcBef>
              <a:buNone/>
            </a:pPr>
            <a:r>
              <a:rPr lang="en-US" dirty="0">
                <a:solidFill>
                  <a:srgbClr val="FFFF00"/>
                </a:solidFill>
              </a:rPr>
              <a:t>print(jackpot())</a:t>
            </a:r>
          </a:p>
        </p:txBody>
      </p:sp>
    </p:spTree>
    <p:extLst>
      <p:ext uri="{BB962C8B-B14F-4D97-AF65-F5344CB8AC3E}">
        <p14:creationId xmlns:p14="http://schemas.microsoft.com/office/powerpoint/2010/main" val="10213130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3536"/>
            <a:ext cx="8229600" cy="660864"/>
          </a:xfrm>
        </p:spPr>
        <p:txBody>
          <a:bodyPr>
            <a:normAutofit/>
          </a:bodyPr>
          <a:lstStyle/>
          <a:p>
            <a:r>
              <a:rPr lang="en-US" dirty="0" smtClean="0"/>
              <a:t>Adding Strings:</a:t>
            </a:r>
            <a:endParaRPr lang="en-US" dirty="0"/>
          </a:p>
        </p:txBody>
      </p:sp>
      <p:sp>
        <p:nvSpPr>
          <p:cNvPr id="3" name="Content Placeholder 2"/>
          <p:cNvSpPr>
            <a:spLocks noGrp="1"/>
          </p:cNvSpPr>
          <p:nvPr>
            <p:ph idx="1"/>
          </p:nvPr>
        </p:nvSpPr>
        <p:spPr>
          <a:xfrm>
            <a:off x="1981200" y="1219200"/>
            <a:ext cx="8686800" cy="4191000"/>
          </a:xfrm>
        </p:spPr>
        <p:txBody>
          <a:bodyPr>
            <a:normAutofit/>
          </a:bodyPr>
          <a:lstStyle/>
          <a:p>
            <a:pPr>
              <a:buNone/>
            </a:pPr>
            <a:r>
              <a:rPr lang="en-US" sz="2600" dirty="0" err="1">
                <a:solidFill>
                  <a:srgbClr val="FFFF00"/>
                </a:solidFill>
                <a:latin typeface="Consolas" panose="020B0609020204030204" pitchFamily="49" charset="0"/>
                <a:cs typeface="Consolas" panose="020B0609020204030204" pitchFamily="49" charset="0"/>
              </a:rPr>
              <a:t>def</a:t>
            </a:r>
            <a:r>
              <a:rPr lang="en-US" sz="2600" dirty="0">
                <a:solidFill>
                  <a:srgbClr val="FFFF00"/>
                </a:solidFill>
                <a:latin typeface="Consolas" panose="020B0609020204030204" pitchFamily="49" charset="0"/>
                <a:cs typeface="Consolas" panose="020B0609020204030204" pitchFamily="49" charset="0"/>
              </a:rPr>
              <a:t> </a:t>
            </a:r>
            <a:r>
              <a:rPr lang="en-US" sz="2600" dirty="0" err="1">
                <a:solidFill>
                  <a:srgbClr val="FFFF00"/>
                </a:solidFill>
                <a:latin typeface="Consolas" panose="020B0609020204030204" pitchFamily="49" charset="0"/>
                <a:cs typeface="Consolas" panose="020B0609020204030204" pitchFamily="49" charset="0"/>
              </a:rPr>
              <a:t>addstrings</a:t>
            </a:r>
            <a:r>
              <a:rPr lang="en-US" sz="2600" dirty="0">
                <a:solidFill>
                  <a:srgbClr val="FFFF00"/>
                </a:solidFill>
                <a:latin typeface="Consolas" panose="020B0609020204030204" pitchFamily="49" charset="0"/>
                <a:cs typeface="Consolas" panose="020B0609020204030204" pitchFamily="49" charset="0"/>
              </a:rPr>
              <a:t>(par1):</a:t>
            </a:r>
          </a:p>
          <a:p>
            <a:pPr>
              <a:buNone/>
            </a:pPr>
            <a:r>
              <a:rPr lang="en-US" sz="2600" dirty="0">
                <a:solidFill>
                  <a:srgbClr val="FFFF00"/>
                </a:solidFill>
                <a:latin typeface="Consolas" panose="020B0609020204030204" pitchFamily="49" charset="0"/>
                <a:cs typeface="Consolas" panose="020B0609020204030204" pitchFamily="49" charset="0"/>
              </a:rPr>
              <a:t>    return(par1 + "</a:t>
            </a:r>
            <a:r>
              <a:rPr lang="en-US" sz="2600" dirty="0" err="1">
                <a:solidFill>
                  <a:srgbClr val="FFFF00"/>
                </a:solidFill>
                <a:latin typeface="Consolas" panose="020B0609020204030204" pitchFamily="49" charset="0"/>
                <a:cs typeface="Consolas" panose="020B0609020204030204" pitchFamily="49" charset="0"/>
              </a:rPr>
              <a:t>ubba</a:t>
            </a:r>
            <a:r>
              <a:rPr lang="en-US" sz="2600" dirty="0">
                <a:solidFill>
                  <a:srgbClr val="FFFF00"/>
                </a:solidFill>
                <a:latin typeface="Consolas" panose="020B0609020204030204" pitchFamily="49" charset="0"/>
                <a:cs typeface="Consolas" panose="020B0609020204030204" pitchFamily="49" charset="0"/>
              </a:rPr>
              <a:t>")</a:t>
            </a:r>
          </a:p>
          <a:p>
            <a:pPr>
              <a:buNone/>
            </a:pPr>
            <a:r>
              <a:rPr lang="en-US" sz="2600" dirty="0">
                <a:solidFill>
                  <a:srgbClr val="FFFF00"/>
                </a:solidFill>
                <a:latin typeface="Consolas" panose="020B0609020204030204" pitchFamily="49" charset="0"/>
                <a:cs typeface="Consolas" panose="020B0609020204030204" pitchFamily="49" charset="0"/>
              </a:rPr>
              <a:t>print (</a:t>
            </a:r>
            <a:r>
              <a:rPr lang="en-US" sz="2600" dirty="0" err="1">
                <a:solidFill>
                  <a:srgbClr val="FFFF00"/>
                </a:solidFill>
                <a:latin typeface="Consolas" panose="020B0609020204030204" pitchFamily="49" charset="0"/>
                <a:cs typeface="Consolas" panose="020B0609020204030204" pitchFamily="49" charset="0"/>
              </a:rPr>
              <a:t>addstrings</a:t>
            </a:r>
            <a:r>
              <a:rPr lang="en-US" sz="2600" dirty="0">
                <a:solidFill>
                  <a:srgbClr val="FFFF00"/>
                </a:solidFill>
                <a:latin typeface="Consolas" panose="020B0609020204030204" pitchFamily="49" charset="0"/>
                <a:cs typeface="Consolas" panose="020B0609020204030204" pitchFamily="49" charset="0"/>
              </a:rPr>
              <a:t>("</a:t>
            </a:r>
            <a:r>
              <a:rPr lang="en-US" sz="2600" dirty="0" err="1">
                <a:solidFill>
                  <a:srgbClr val="FFFF00"/>
                </a:solidFill>
                <a:latin typeface="Consolas" panose="020B0609020204030204" pitchFamily="49" charset="0"/>
                <a:cs typeface="Consolas" panose="020B0609020204030204" pitchFamily="49" charset="0"/>
              </a:rPr>
              <a:t>gub</a:t>
            </a:r>
            <a:r>
              <a:rPr lang="en-US" sz="2600" dirty="0">
                <a:solidFill>
                  <a:srgbClr val="FFFF00"/>
                </a:solidFill>
                <a:latin typeface="Consolas" panose="020B0609020204030204" pitchFamily="49" charset="0"/>
                <a:cs typeface="Consolas" panose="020B0609020204030204" pitchFamily="49" charset="0"/>
              </a:rPr>
              <a:t>"))</a:t>
            </a:r>
          </a:p>
          <a:p>
            <a:pPr>
              <a:buNone/>
            </a:pPr>
            <a:endParaRPr lang="en-US" sz="2600" dirty="0">
              <a:solidFill>
                <a:srgbClr val="FFFF00"/>
              </a:solidFill>
              <a:latin typeface="Consolas" panose="020B0609020204030204" pitchFamily="49" charset="0"/>
              <a:cs typeface="Consolas" panose="020B0609020204030204" pitchFamily="49" charset="0"/>
            </a:endParaRPr>
          </a:p>
          <a:p>
            <a:pPr>
              <a:buNone/>
            </a:pPr>
            <a:r>
              <a:rPr lang="en-US" sz="2600" dirty="0">
                <a:solidFill>
                  <a:srgbClr val="FFFF00"/>
                </a:solidFill>
                <a:latin typeface="Consolas" panose="020B0609020204030204" pitchFamily="49" charset="0"/>
                <a:cs typeface="Consolas" panose="020B0609020204030204" pitchFamily="49" charset="0"/>
              </a:rPr>
              <a:t>def </a:t>
            </a:r>
            <a:r>
              <a:rPr lang="en-US" sz="2600" dirty="0" err="1">
                <a:solidFill>
                  <a:srgbClr val="FFFF00"/>
                </a:solidFill>
                <a:latin typeface="Consolas" panose="020B0609020204030204" pitchFamily="49" charset="0"/>
                <a:cs typeface="Consolas" panose="020B0609020204030204" pitchFamily="49" charset="0"/>
              </a:rPr>
              <a:t>addmore</a:t>
            </a:r>
            <a:r>
              <a:rPr lang="en-US" sz="2600" dirty="0">
                <a:solidFill>
                  <a:srgbClr val="FFFF00"/>
                </a:solidFill>
                <a:latin typeface="Consolas" panose="020B0609020204030204" pitchFamily="49" charset="0"/>
                <a:cs typeface="Consolas" panose="020B0609020204030204" pitchFamily="49" charset="0"/>
              </a:rPr>
              <a:t>(par1):</a:t>
            </a:r>
          </a:p>
          <a:p>
            <a:pPr>
              <a:buNone/>
            </a:pPr>
            <a:r>
              <a:rPr lang="en-US" sz="2600" dirty="0">
                <a:solidFill>
                  <a:srgbClr val="FFFF00"/>
                </a:solidFill>
                <a:latin typeface="Consolas" panose="020B0609020204030204" pitchFamily="49" charset="0"/>
                <a:cs typeface="Consolas" panose="020B0609020204030204" pitchFamily="49" charset="0"/>
              </a:rPr>
              <a:t>    return(</a:t>
            </a:r>
            <a:r>
              <a:rPr lang="en-US" sz="2600" dirty="0" err="1">
                <a:solidFill>
                  <a:srgbClr val="FFFF00"/>
                </a:solidFill>
                <a:latin typeface="Consolas" panose="020B0609020204030204" pitchFamily="49" charset="0"/>
                <a:cs typeface="Consolas" panose="020B0609020204030204" pitchFamily="49" charset="0"/>
              </a:rPr>
              <a:t>addstrings</a:t>
            </a:r>
            <a:r>
              <a:rPr lang="en-US" sz="2600" dirty="0">
                <a:solidFill>
                  <a:srgbClr val="FFFF00"/>
                </a:solidFill>
                <a:latin typeface="Consolas" panose="020B0609020204030204" pitchFamily="49" charset="0"/>
                <a:cs typeface="Consolas" panose="020B0609020204030204" pitchFamily="49" charset="0"/>
              </a:rPr>
              <a:t>(par1)+</a:t>
            </a:r>
            <a:r>
              <a:rPr lang="en-US" sz="2600" dirty="0" err="1">
                <a:solidFill>
                  <a:srgbClr val="FFFF00"/>
                </a:solidFill>
                <a:latin typeface="Consolas" panose="020B0609020204030204" pitchFamily="49" charset="0"/>
                <a:cs typeface="Consolas" panose="020B0609020204030204" pitchFamily="49" charset="0"/>
              </a:rPr>
              <a:t>addstrings</a:t>
            </a:r>
            <a:r>
              <a:rPr lang="en-US" sz="2600" dirty="0">
                <a:solidFill>
                  <a:srgbClr val="FFFF00"/>
                </a:solidFill>
                <a:latin typeface="Consolas" panose="020B0609020204030204" pitchFamily="49" charset="0"/>
                <a:cs typeface="Consolas" panose="020B0609020204030204" pitchFamily="49" charset="0"/>
              </a:rPr>
              <a:t>(par1))</a:t>
            </a:r>
          </a:p>
          <a:p>
            <a:pPr>
              <a:buNone/>
            </a:pPr>
            <a:r>
              <a:rPr lang="en-US" sz="2600" dirty="0">
                <a:solidFill>
                  <a:srgbClr val="FFFF00"/>
                </a:solidFill>
                <a:latin typeface="Consolas" panose="020B0609020204030204" pitchFamily="49" charset="0"/>
                <a:cs typeface="Consolas" panose="020B0609020204030204" pitchFamily="49" charset="0"/>
              </a:rPr>
              <a:t>print(</a:t>
            </a:r>
            <a:r>
              <a:rPr lang="en-US" sz="2600" dirty="0" err="1">
                <a:solidFill>
                  <a:srgbClr val="FFFF00"/>
                </a:solidFill>
                <a:latin typeface="Consolas" panose="020B0609020204030204" pitchFamily="49" charset="0"/>
                <a:cs typeface="Consolas" panose="020B0609020204030204" pitchFamily="49" charset="0"/>
              </a:rPr>
              <a:t>addmore</a:t>
            </a:r>
            <a:r>
              <a:rPr lang="en-US" sz="2600" dirty="0">
                <a:solidFill>
                  <a:srgbClr val="FFFF00"/>
                </a:solidFill>
                <a:latin typeface="Consolas" panose="020B0609020204030204" pitchFamily="49" charset="0"/>
                <a:cs typeface="Consolas" panose="020B0609020204030204" pitchFamily="49" charset="0"/>
              </a:rPr>
              <a:t>("</a:t>
            </a:r>
            <a:r>
              <a:rPr lang="en-US" sz="2600" dirty="0" err="1">
                <a:solidFill>
                  <a:srgbClr val="FFFF00"/>
                </a:solidFill>
                <a:latin typeface="Consolas" panose="020B0609020204030204" pitchFamily="49" charset="0"/>
                <a:cs typeface="Consolas" panose="020B0609020204030204" pitchFamily="49" charset="0"/>
              </a:rPr>
              <a:t>hab</a:t>
            </a:r>
            <a:r>
              <a:rPr lang="en-US" sz="2600" dirty="0">
                <a:solidFill>
                  <a:srgbClr val="FFFF00"/>
                </a:solidFill>
                <a:latin typeface="Consolas" panose="020B0609020204030204" pitchFamily="49" charset="0"/>
                <a:cs typeface="Consolas" panose="020B0609020204030204" pitchFamily="49" charset="0"/>
              </a:rPr>
              <a:t>"))</a:t>
            </a:r>
          </a:p>
          <a:p>
            <a:pPr>
              <a:buNone/>
            </a:pPr>
            <a:endParaRPr lang="en-US" sz="2800" dirty="0">
              <a:solidFill>
                <a:srgbClr val="FFFF00"/>
              </a:solidFill>
            </a:endParaRPr>
          </a:p>
          <a:p>
            <a:pPr>
              <a:buNone/>
            </a:pPr>
            <a:endParaRPr lang="en-US" sz="2800" dirty="0">
              <a:solidFill>
                <a:srgbClr val="FFFF00"/>
              </a:solidFill>
            </a:endParaRPr>
          </a:p>
        </p:txBody>
      </p:sp>
    </p:spTree>
    <p:extLst>
      <p:ext uri="{BB962C8B-B14F-4D97-AF65-F5344CB8AC3E}">
        <p14:creationId xmlns:p14="http://schemas.microsoft.com/office/powerpoint/2010/main" val="1623072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0314" y="-57665"/>
            <a:ext cx="10353761" cy="1326321"/>
          </a:xfrm>
        </p:spPr>
        <p:txBody>
          <a:bodyPr/>
          <a:lstStyle/>
          <a:p>
            <a:r>
              <a:rPr lang="en-US" dirty="0" smtClean="0"/>
              <a:t>Shortcuts</a:t>
            </a:r>
            <a:endParaRPr lang="en-US" dirty="0"/>
          </a:p>
        </p:txBody>
      </p:sp>
      <p:sp>
        <p:nvSpPr>
          <p:cNvPr id="3" name="Content Placeholder 2"/>
          <p:cNvSpPr>
            <a:spLocks noGrp="1"/>
          </p:cNvSpPr>
          <p:nvPr>
            <p:ph idx="1"/>
          </p:nvPr>
        </p:nvSpPr>
        <p:spPr>
          <a:xfrm>
            <a:off x="1837038" y="864973"/>
            <a:ext cx="8295503" cy="5832389"/>
          </a:xfrm>
        </p:spPr>
        <p:txBody>
          <a:bodyPr>
            <a:noAutofit/>
          </a:bodyPr>
          <a:lstStyle/>
          <a:p>
            <a:pPr>
              <a:buNone/>
            </a:pPr>
            <a:r>
              <a:rPr lang="en-US" sz="1700" dirty="0" smtClean="0"/>
              <a:t>&gt;&gt;&gt; </a:t>
            </a:r>
            <a:r>
              <a:rPr lang="en-US" sz="1700" dirty="0" smtClean="0">
                <a:solidFill>
                  <a:srgbClr val="FFFF00"/>
                </a:solidFill>
              </a:rPr>
              <a:t>x = 4</a:t>
            </a:r>
          </a:p>
          <a:p>
            <a:pPr>
              <a:buNone/>
            </a:pPr>
            <a:r>
              <a:rPr lang="en-US" sz="1700" dirty="0" smtClean="0"/>
              <a:t>&gt;&gt;&gt; </a:t>
            </a:r>
            <a:r>
              <a:rPr lang="en-US" sz="1700" dirty="0" smtClean="0">
                <a:solidFill>
                  <a:srgbClr val="FFFF00"/>
                </a:solidFill>
              </a:rPr>
              <a:t>x +=2        	#same as x = x + 2</a:t>
            </a:r>
          </a:p>
          <a:p>
            <a:pPr>
              <a:buNone/>
            </a:pPr>
            <a:r>
              <a:rPr lang="en-US" sz="1700" dirty="0" smtClean="0"/>
              <a:t>&gt;&gt;&gt; </a:t>
            </a:r>
            <a:r>
              <a:rPr lang="en-US" sz="1700" dirty="0" smtClean="0">
                <a:solidFill>
                  <a:srgbClr val="FFFF00"/>
                </a:solidFill>
              </a:rPr>
              <a:t>x</a:t>
            </a:r>
          </a:p>
          <a:p>
            <a:pPr>
              <a:buNone/>
            </a:pPr>
            <a:r>
              <a:rPr lang="en-US" sz="1700" dirty="0" smtClean="0">
                <a:solidFill>
                  <a:srgbClr val="00B0F0"/>
                </a:solidFill>
              </a:rPr>
              <a:t>6</a:t>
            </a:r>
          </a:p>
          <a:p>
            <a:pPr>
              <a:buNone/>
            </a:pPr>
            <a:r>
              <a:rPr lang="en-US" sz="1700" dirty="0" smtClean="0"/>
              <a:t>&gt;&gt;&gt; </a:t>
            </a:r>
            <a:r>
              <a:rPr lang="en-US" sz="1700" dirty="0" smtClean="0">
                <a:solidFill>
                  <a:srgbClr val="FFFF00"/>
                </a:solidFill>
              </a:rPr>
              <a:t>x -=7		#same as x = x - 7</a:t>
            </a:r>
          </a:p>
          <a:p>
            <a:pPr>
              <a:buNone/>
            </a:pPr>
            <a:r>
              <a:rPr lang="en-US" sz="1700" dirty="0" smtClean="0"/>
              <a:t>&gt;&gt;&gt; </a:t>
            </a:r>
            <a:r>
              <a:rPr lang="en-US" sz="1700" dirty="0" smtClean="0">
                <a:solidFill>
                  <a:srgbClr val="FFFF00"/>
                </a:solidFill>
              </a:rPr>
              <a:t>x</a:t>
            </a:r>
          </a:p>
          <a:p>
            <a:pPr>
              <a:buNone/>
            </a:pPr>
            <a:r>
              <a:rPr lang="en-US" sz="1700" dirty="0" smtClean="0">
                <a:solidFill>
                  <a:srgbClr val="00B0F0"/>
                </a:solidFill>
              </a:rPr>
              <a:t>-1</a:t>
            </a:r>
          </a:p>
          <a:p>
            <a:pPr>
              <a:buNone/>
            </a:pPr>
            <a:r>
              <a:rPr lang="en-US" sz="1700" dirty="0" smtClean="0"/>
              <a:t>&gt;&gt;&gt; </a:t>
            </a:r>
            <a:r>
              <a:rPr lang="en-US" sz="1700" dirty="0" smtClean="0">
                <a:solidFill>
                  <a:srgbClr val="FFFF00"/>
                </a:solidFill>
              </a:rPr>
              <a:t>x *= 32		#same as x = x * 32</a:t>
            </a:r>
          </a:p>
          <a:p>
            <a:pPr>
              <a:buNone/>
            </a:pPr>
            <a:r>
              <a:rPr lang="en-US" sz="1700" dirty="0" smtClean="0"/>
              <a:t>&gt;&gt;&gt; </a:t>
            </a:r>
            <a:r>
              <a:rPr lang="en-US" sz="1700" dirty="0" smtClean="0">
                <a:solidFill>
                  <a:srgbClr val="FFFF00"/>
                </a:solidFill>
              </a:rPr>
              <a:t>x</a:t>
            </a:r>
          </a:p>
          <a:p>
            <a:pPr>
              <a:buNone/>
            </a:pPr>
            <a:r>
              <a:rPr lang="en-US" sz="1700" dirty="0" smtClean="0">
                <a:solidFill>
                  <a:srgbClr val="00B0F0"/>
                </a:solidFill>
              </a:rPr>
              <a:t>-32</a:t>
            </a:r>
          </a:p>
          <a:p>
            <a:pPr>
              <a:buNone/>
            </a:pPr>
            <a:r>
              <a:rPr lang="en-US" sz="1700" dirty="0" smtClean="0"/>
              <a:t>&gt;&gt;&gt; </a:t>
            </a:r>
            <a:r>
              <a:rPr lang="en-US" sz="1700" dirty="0" smtClean="0">
                <a:solidFill>
                  <a:srgbClr val="FFFF00"/>
                </a:solidFill>
              </a:rPr>
              <a:t>x /=8		#same as x = x/8</a:t>
            </a:r>
          </a:p>
          <a:p>
            <a:pPr>
              <a:buNone/>
            </a:pPr>
            <a:r>
              <a:rPr lang="en-US" sz="1700" dirty="0" smtClean="0"/>
              <a:t>&gt;&gt;&gt; </a:t>
            </a:r>
            <a:r>
              <a:rPr lang="en-US" sz="1700" dirty="0" smtClean="0">
                <a:solidFill>
                  <a:srgbClr val="FFFF00"/>
                </a:solidFill>
              </a:rPr>
              <a:t>x</a:t>
            </a:r>
          </a:p>
          <a:p>
            <a:pPr>
              <a:buNone/>
            </a:pPr>
            <a:r>
              <a:rPr lang="en-US" sz="1700" dirty="0" smtClean="0">
                <a:solidFill>
                  <a:srgbClr val="00B0F0"/>
                </a:solidFill>
              </a:rPr>
              <a:t>-4.0</a:t>
            </a:r>
          </a:p>
        </p:txBody>
      </p:sp>
    </p:spTree>
    <p:extLst>
      <p:ext uri="{BB962C8B-B14F-4D97-AF65-F5344CB8AC3E}">
        <p14:creationId xmlns:p14="http://schemas.microsoft.com/office/powerpoint/2010/main" val="39601106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a:xfrm>
            <a:off x="2008710" y="1295401"/>
            <a:ext cx="6711654" cy="4195481"/>
          </a:xfrm>
        </p:spPr>
        <p:txBody>
          <a:bodyPr>
            <a:normAutofit fontScale="85000" lnSpcReduction="20000"/>
          </a:bodyPr>
          <a:lstStyle/>
          <a:p>
            <a:pPr>
              <a:spcBef>
                <a:spcPts val="500"/>
              </a:spcBef>
              <a:buNone/>
            </a:pPr>
            <a:r>
              <a:rPr lang="en-US" dirty="0">
                <a:solidFill>
                  <a:srgbClr val="FFFF00"/>
                </a:solidFill>
                <a:latin typeface="Consolas" pitchFamily="49" charset="0"/>
              </a:rPr>
              <a:t>def f(p1,p2):</a:t>
            </a:r>
          </a:p>
          <a:p>
            <a:pPr lvl="1">
              <a:buNone/>
            </a:pPr>
            <a:r>
              <a:rPr lang="en-US" sz="2000" dirty="0">
                <a:solidFill>
                  <a:srgbClr val="FFFF00"/>
                </a:solidFill>
                <a:latin typeface="Consolas" pitchFamily="49" charset="0"/>
              </a:rPr>
              <a:t>if p1&gt;p2:</a:t>
            </a:r>
          </a:p>
          <a:p>
            <a:pPr lvl="2">
              <a:buNone/>
            </a:pPr>
            <a:r>
              <a:rPr lang="en-US" sz="2000" dirty="0">
                <a:solidFill>
                  <a:srgbClr val="FFFF00"/>
                </a:solidFill>
                <a:latin typeface="Consolas" pitchFamily="49" charset="0"/>
              </a:rPr>
              <a:t>x = p1-p2</a:t>
            </a:r>
          </a:p>
          <a:p>
            <a:pPr lvl="1">
              <a:buNone/>
            </a:pPr>
            <a:r>
              <a:rPr lang="en-US" sz="2000" dirty="0">
                <a:solidFill>
                  <a:srgbClr val="FFFF00"/>
                </a:solidFill>
                <a:latin typeface="Consolas" pitchFamily="49" charset="0"/>
              </a:rPr>
              <a:t>else:</a:t>
            </a:r>
          </a:p>
          <a:p>
            <a:pPr lvl="2">
              <a:buNone/>
            </a:pPr>
            <a:r>
              <a:rPr lang="en-US" sz="2000" dirty="0">
                <a:solidFill>
                  <a:srgbClr val="FFFF00"/>
                </a:solidFill>
                <a:latin typeface="Consolas" pitchFamily="49" charset="0"/>
              </a:rPr>
              <a:t>x = p2-p1</a:t>
            </a:r>
          </a:p>
          <a:p>
            <a:pPr lvl="1">
              <a:buNone/>
            </a:pPr>
            <a:r>
              <a:rPr lang="en-US" sz="2000" dirty="0">
                <a:solidFill>
                  <a:srgbClr val="FFFF00"/>
                </a:solidFill>
                <a:latin typeface="Consolas" pitchFamily="49" charset="0"/>
              </a:rPr>
              <a:t>if (x%2) == 1:   </a:t>
            </a:r>
            <a:r>
              <a:rPr lang="en-US" sz="2000" dirty="0">
                <a:solidFill>
                  <a:srgbClr val="FF6600"/>
                </a:solidFill>
                <a:latin typeface="Consolas" pitchFamily="49" charset="0"/>
              </a:rPr>
              <a:t># x is now what value?</a:t>
            </a:r>
          </a:p>
          <a:p>
            <a:pPr lvl="2">
              <a:buNone/>
            </a:pPr>
            <a:r>
              <a:rPr lang="en-US" sz="2000" dirty="0">
                <a:solidFill>
                  <a:srgbClr val="FFFF00"/>
                </a:solidFill>
                <a:latin typeface="Consolas" pitchFamily="49" charset="0"/>
              </a:rPr>
              <a:t>x+=1		   </a:t>
            </a:r>
            <a:r>
              <a:rPr lang="en-US" sz="2000" dirty="0">
                <a:solidFill>
                  <a:srgbClr val="FF6600"/>
                </a:solidFill>
                <a:latin typeface="Consolas" pitchFamily="49" charset="0"/>
              </a:rPr>
              <a:t># Now what is x?</a:t>
            </a:r>
          </a:p>
          <a:p>
            <a:pPr lvl="1">
              <a:buNone/>
            </a:pPr>
            <a:r>
              <a:rPr lang="en-US" sz="2000" dirty="0">
                <a:solidFill>
                  <a:srgbClr val="FFFF00"/>
                </a:solidFill>
                <a:latin typeface="Consolas" pitchFamily="49" charset="0"/>
              </a:rPr>
              <a:t>x/=2		       </a:t>
            </a:r>
            <a:r>
              <a:rPr lang="en-US" sz="2000" dirty="0">
                <a:solidFill>
                  <a:srgbClr val="FF6600"/>
                </a:solidFill>
                <a:latin typeface="Consolas" pitchFamily="49" charset="0"/>
              </a:rPr>
              <a:t># and now what is x?</a:t>
            </a:r>
          </a:p>
          <a:p>
            <a:pPr lvl="1">
              <a:buNone/>
            </a:pPr>
            <a:r>
              <a:rPr lang="en-US" sz="2000" dirty="0">
                <a:solidFill>
                  <a:srgbClr val="FFFF00"/>
                </a:solidFill>
                <a:latin typeface="Consolas" pitchFamily="49" charset="0"/>
              </a:rPr>
              <a:t>return(x)</a:t>
            </a:r>
          </a:p>
          <a:p>
            <a:pPr lvl="1">
              <a:buNone/>
            </a:pPr>
            <a:endParaRPr lang="en-US" sz="2000" dirty="0">
              <a:solidFill>
                <a:srgbClr val="FFFF00"/>
              </a:solidFill>
              <a:latin typeface="Consolas" pitchFamily="49" charset="0"/>
            </a:endParaRPr>
          </a:p>
          <a:p>
            <a:pPr lvl="1">
              <a:buNone/>
            </a:pPr>
            <a:r>
              <a:rPr lang="en-US" sz="2000" dirty="0">
                <a:solidFill>
                  <a:srgbClr val="FFFF00"/>
                </a:solidFill>
                <a:latin typeface="Consolas" pitchFamily="49" charset="0"/>
              </a:rPr>
              <a:t>print(f(7,2))</a:t>
            </a:r>
          </a:p>
          <a:p>
            <a:pPr lvl="1">
              <a:buNone/>
            </a:pPr>
            <a:r>
              <a:rPr lang="en-US" sz="2000" dirty="0">
                <a:solidFill>
                  <a:srgbClr val="FFFF00"/>
                </a:solidFill>
                <a:latin typeface="Consolas" pitchFamily="49" charset="0"/>
              </a:rPr>
              <a:t>print(f(24,82))</a:t>
            </a:r>
            <a:endParaRPr lang="en-US" sz="2000" dirty="0">
              <a:solidFill>
                <a:srgbClr val="FFFF00"/>
              </a:solidFill>
              <a:latin typeface="Consolas" pitchFamily="49" charset="0"/>
            </a:endParaRPr>
          </a:p>
        </p:txBody>
      </p:sp>
    </p:spTree>
    <p:extLst>
      <p:ext uri="{BB962C8B-B14F-4D97-AF65-F5344CB8AC3E}">
        <p14:creationId xmlns:p14="http://schemas.microsoft.com/office/powerpoint/2010/main" val="410662628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96950" y="491926"/>
            <a:ext cx="8229600" cy="879675"/>
          </a:xfrm>
        </p:spPr>
        <p:txBody>
          <a:bodyPr>
            <a:normAutofit/>
          </a:bodyPr>
          <a:lstStyle/>
          <a:p>
            <a:r>
              <a:rPr lang="en-US" dirty="0" smtClean="0"/>
              <a:t>Input from user:</a:t>
            </a:r>
            <a:endParaRPr lang="en-US" dirty="0"/>
          </a:p>
        </p:txBody>
      </p:sp>
      <p:sp>
        <p:nvSpPr>
          <p:cNvPr id="3" name="Content Placeholder 2"/>
          <p:cNvSpPr>
            <a:spLocks noGrp="1"/>
          </p:cNvSpPr>
          <p:nvPr>
            <p:ph idx="1"/>
          </p:nvPr>
        </p:nvSpPr>
        <p:spPr>
          <a:xfrm>
            <a:off x="1905000" y="1371600"/>
            <a:ext cx="8229600" cy="5334000"/>
          </a:xfrm>
        </p:spPr>
        <p:txBody>
          <a:bodyPr>
            <a:normAutofit/>
          </a:bodyPr>
          <a:lstStyle/>
          <a:p>
            <a:r>
              <a:rPr lang="en-US" dirty="0" smtClean="0"/>
              <a:t>What if we want to ask the user to input something?</a:t>
            </a:r>
          </a:p>
          <a:p>
            <a:r>
              <a:rPr lang="en-US" dirty="0" smtClean="0"/>
              <a:t>We can use input!</a:t>
            </a:r>
          </a:p>
          <a:p>
            <a:r>
              <a:rPr lang="en-US" dirty="0" smtClean="0">
                <a:solidFill>
                  <a:srgbClr val="FFFF00"/>
                </a:solidFill>
                <a:latin typeface="Consolas" pitchFamily="49" charset="0"/>
              </a:rPr>
              <a:t>answer = input(“Is this your favorite class?”)</a:t>
            </a:r>
          </a:p>
          <a:p>
            <a:pPr lvl="1"/>
            <a:endParaRPr lang="en-US" dirty="0" smtClean="0"/>
          </a:p>
          <a:p>
            <a:pPr lvl="1"/>
            <a:r>
              <a:rPr lang="en-US" dirty="0" smtClean="0"/>
              <a:t>Takes what you typed in and </a:t>
            </a:r>
            <a:br>
              <a:rPr lang="en-US" dirty="0" smtClean="0"/>
            </a:br>
            <a:r>
              <a:rPr lang="en-US" dirty="0" smtClean="0"/>
              <a:t>places it in the variable, </a:t>
            </a:r>
            <a:br>
              <a:rPr lang="en-US" dirty="0" smtClean="0"/>
            </a:br>
            <a:r>
              <a:rPr lang="en-US" dirty="0" smtClean="0"/>
              <a:t>answer.</a:t>
            </a:r>
          </a:p>
          <a:p>
            <a:pPr lvl="1"/>
            <a:r>
              <a:rPr lang="en-US" dirty="0" smtClean="0"/>
              <a:t>It’s always </a:t>
            </a:r>
            <a:r>
              <a:rPr lang="en-US" b="1" dirty="0" smtClean="0">
                <a:solidFill>
                  <a:srgbClr val="FF6600"/>
                </a:solidFill>
              </a:rPr>
              <a:t>a string</a:t>
            </a:r>
            <a:r>
              <a:rPr lang="en-US" dirty="0" smtClean="0"/>
              <a:t> unless we </a:t>
            </a:r>
            <a:br>
              <a:rPr lang="en-US" dirty="0" smtClean="0"/>
            </a:br>
            <a:r>
              <a:rPr lang="en-US" dirty="0" smtClean="0"/>
              <a:t>convert it to another type</a:t>
            </a:r>
          </a:p>
        </p:txBody>
      </p:sp>
      <p:sp>
        <p:nvSpPr>
          <p:cNvPr id="6" name="Content Placeholder 2"/>
          <p:cNvSpPr txBox="1">
            <a:spLocks/>
          </p:cNvSpPr>
          <p:nvPr/>
        </p:nvSpPr>
        <p:spPr>
          <a:xfrm>
            <a:off x="6705600" y="3352800"/>
            <a:ext cx="3810000" cy="1676400"/>
          </a:xfrm>
          <a:prstGeom prst="rect">
            <a:avLst/>
          </a:prstGeom>
          <a:ln w="31750">
            <a:solidFill>
              <a:srgbClr val="FFC000"/>
            </a:solidFill>
          </a:ln>
        </p:spPr>
        <p:txBody>
          <a:bodyPr>
            <a:normAutofit/>
          </a:bodyPr>
          <a:lstStyle/>
          <a:p>
            <a:pPr marL="182880" indent="-228600">
              <a:spcBef>
                <a:spcPts val="400"/>
              </a:spcBef>
              <a:buClr>
                <a:schemeClr val="accent2"/>
              </a:buClr>
              <a:buSzPct val="90000"/>
            </a:pPr>
            <a:r>
              <a:rPr lang="en-US" sz="2000" dirty="0">
                <a:solidFill>
                  <a:srgbClr val="FFFF00"/>
                </a:solidFill>
                <a:latin typeface="Consolas" pitchFamily="49" charset="0"/>
              </a:rPr>
              <a:t>if (answer == “yes”):</a:t>
            </a:r>
          </a:p>
          <a:p>
            <a:pPr marL="365760" lvl="1" indent="-192024">
              <a:spcBef>
                <a:spcPts val="400"/>
              </a:spcBef>
              <a:buClr>
                <a:schemeClr val="accent3"/>
              </a:buClr>
              <a:buSzPct val="100000"/>
            </a:pPr>
            <a:r>
              <a:rPr lang="en-US" sz="2000" dirty="0">
                <a:solidFill>
                  <a:srgbClr val="FFFF00"/>
                </a:solidFill>
                <a:latin typeface="Consolas" pitchFamily="49" charset="0"/>
              </a:rPr>
              <a:t>return (“You get an A!”)</a:t>
            </a:r>
          </a:p>
          <a:p>
            <a:pPr marL="182880" indent="-228600">
              <a:spcBef>
                <a:spcPts val="400"/>
              </a:spcBef>
              <a:buClr>
                <a:schemeClr val="accent2"/>
              </a:buClr>
              <a:buSzPct val="90000"/>
            </a:pPr>
            <a:r>
              <a:rPr lang="en-US" sz="2000" dirty="0">
                <a:solidFill>
                  <a:srgbClr val="FFFF00"/>
                </a:solidFill>
                <a:latin typeface="Consolas" pitchFamily="49" charset="0"/>
              </a:rPr>
              <a:t>else:</a:t>
            </a:r>
          </a:p>
          <a:p>
            <a:pPr marL="365760" lvl="1" indent="-192024">
              <a:spcBef>
                <a:spcPts val="400"/>
              </a:spcBef>
              <a:buClr>
                <a:schemeClr val="accent3"/>
              </a:buClr>
              <a:buSzPct val="100000"/>
            </a:pPr>
            <a:r>
              <a:rPr lang="en-US" sz="2000" dirty="0">
                <a:solidFill>
                  <a:srgbClr val="FFFF00"/>
                </a:solidFill>
                <a:latin typeface="Consolas" pitchFamily="49" charset="0"/>
              </a:rPr>
              <a:t>return(“You fail.”)</a:t>
            </a:r>
            <a:endParaRPr lang="en-US" sz="2000" dirty="0">
              <a:solidFill>
                <a:srgbClr val="FFFF00"/>
              </a:solidFill>
              <a:latin typeface="Consolas" pitchFamily="49" charset="0"/>
            </a:endParaRPr>
          </a:p>
        </p:txBody>
      </p:sp>
    </p:spTree>
    <p:extLst>
      <p:ext uri="{BB962C8B-B14F-4D97-AF65-F5344CB8AC3E}">
        <p14:creationId xmlns:p14="http://schemas.microsoft.com/office/powerpoint/2010/main" val="28041123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400" y="228600"/>
            <a:ext cx="8458200" cy="743712"/>
          </a:xfrm>
        </p:spPr>
        <p:txBody>
          <a:bodyPr>
            <a:normAutofit/>
          </a:bodyPr>
          <a:lstStyle/>
          <a:p>
            <a:r>
              <a:rPr lang="en-US" dirty="0" smtClean="0"/>
              <a:t>Input</a:t>
            </a:r>
            <a:endParaRPr lang="en-US" dirty="0"/>
          </a:p>
        </p:txBody>
      </p:sp>
      <p:sp>
        <p:nvSpPr>
          <p:cNvPr id="3" name="Content Placeholder 2"/>
          <p:cNvSpPr>
            <a:spLocks noGrp="1"/>
          </p:cNvSpPr>
          <p:nvPr>
            <p:ph idx="1"/>
          </p:nvPr>
        </p:nvSpPr>
        <p:spPr>
          <a:xfrm>
            <a:off x="1752600" y="1066801"/>
            <a:ext cx="5562600" cy="2590799"/>
          </a:xfrm>
        </p:spPr>
        <p:txBody>
          <a:bodyPr>
            <a:normAutofit lnSpcReduction="10000"/>
          </a:bodyPr>
          <a:lstStyle/>
          <a:p>
            <a:pPr>
              <a:spcBef>
                <a:spcPts val="300"/>
              </a:spcBef>
              <a:buNone/>
            </a:pPr>
            <a:r>
              <a:rPr lang="en-US" sz="1800" dirty="0">
                <a:solidFill>
                  <a:srgbClr val="FFFF00"/>
                </a:solidFill>
              </a:rPr>
              <a:t>def getage_1():</a:t>
            </a:r>
          </a:p>
          <a:p>
            <a:pPr lvl="1">
              <a:spcBef>
                <a:spcPts val="300"/>
              </a:spcBef>
              <a:buNone/>
            </a:pPr>
            <a:r>
              <a:rPr lang="en-US" dirty="0" smtClean="0">
                <a:solidFill>
                  <a:srgbClr val="FFFF00"/>
                </a:solidFill>
              </a:rPr>
              <a:t>x = input(“How old are you?”)</a:t>
            </a:r>
          </a:p>
          <a:p>
            <a:pPr lvl="1">
              <a:spcBef>
                <a:spcPts val="300"/>
              </a:spcBef>
              <a:buNone/>
            </a:pPr>
            <a:r>
              <a:rPr lang="en-US" dirty="0" smtClean="0">
                <a:solidFill>
                  <a:srgbClr val="FFFF00"/>
                </a:solidFill>
              </a:rPr>
              <a:t>if x&lt; 16:   </a:t>
            </a:r>
          </a:p>
          <a:p>
            <a:pPr lvl="1">
              <a:spcBef>
                <a:spcPts val="300"/>
              </a:spcBef>
              <a:buNone/>
            </a:pPr>
            <a:r>
              <a:rPr lang="en-US" dirty="0">
                <a:solidFill>
                  <a:srgbClr val="FFFF00"/>
                </a:solidFill>
              </a:rPr>
              <a:t> </a:t>
            </a:r>
            <a:r>
              <a:rPr lang="en-US" dirty="0" smtClean="0">
                <a:solidFill>
                  <a:srgbClr val="FFFF00"/>
                </a:solidFill>
              </a:rPr>
              <a:t>      return(“You can’t drive”)</a:t>
            </a:r>
          </a:p>
          <a:p>
            <a:pPr lvl="1">
              <a:spcBef>
                <a:spcPts val="300"/>
              </a:spcBef>
              <a:buNone/>
            </a:pPr>
            <a:r>
              <a:rPr lang="en-US" dirty="0" smtClean="0">
                <a:solidFill>
                  <a:srgbClr val="FFFF00"/>
                </a:solidFill>
              </a:rPr>
              <a:t>else:</a:t>
            </a:r>
          </a:p>
          <a:p>
            <a:pPr lvl="2">
              <a:spcBef>
                <a:spcPts val="300"/>
              </a:spcBef>
              <a:buNone/>
            </a:pPr>
            <a:r>
              <a:rPr lang="en-US" sz="1800" dirty="0">
                <a:solidFill>
                  <a:srgbClr val="FFFF00"/>
                </a:solidFill>
              </a:rPr>
              <a:t>return(“Get your license”)</a:t>
            </a:r>
          </a:p>
          <a:p>
            <a:pPr>
              <a:spcBef>
                <a:spcPts val="300"/>
              </a:spcBef>
              <a:buNone/>
            </a:pPr>
            <a:r>
              <a:rPr lang="en-US" sz="1800" dirty="0">
                <a:solidFill>
                  <a:srgbClr val="FFFF00"/>
                </a:solidFill>
              </a:rPr>
              <a:t>print(getage_1())</a:t>
            </a:r>
            <a:endParaRPr lang="en-US" sz="1800" dirty="0">
              <a:solidFill>
                <a:srgbClr val="FFFF00"/>
              </a:solidFill>
            </a:endParaRPr>
          </a:p>
        </p:txBody>
      </p:sp>
      <p:sp>
        <p:nvSpPr>
          <p:cNvPr id="4" name="Content Placeholder 2"/>
          <p:cNvSpPr txBox="1">
            <a:spLocks/>
          </p:cNvSpPr>
          <p:nvPr/>
        </p:nvSpPr>
        <p:spPr>
          <a:xfrm>
            <a:off x="6074230" y="1051228"/>
            <a:ext cx="4060371" cy="2620963"/>
          </a:xfrm>
          <a:prstGeom prst="rect">
            <a:avLst/>
          </a:prstGeom>
        </p:spPr>
        <p:txBody>
          <a:bodyPr>
            <a:noAutofit/>
          </a:bodyPr>
          <a:lstStyle/>
          <a:p>
            <a:pPr marL="292100" indent="-292100" defTabSz="914400">
              <a:buClr>
                <a:schemeClr val="accent1"/>
              </a:buClr>
              <a:buSzPct val="70000"/>
              <a:defRPr/>
            </a:pPr>
            <a:r>
              <a:rPr lang="en-US" dirty="0">
                <a:solidFill>
                  <a:srgbClr val="FFFF00"/>
                </a:solidFill>
                <a:latin typeface="+mj-lt"/>
              </a:rPr>
              <a:t>def getage_2():</a:t>
            </a:r>
          </a:p>
          <a:p>
            <a:pPr marL="640080" lvl="1" indent="-228600" defTabSz="914400">
              <a:buClr>
                <a:schemeClr val="accent2"/>
              </a:buClr>
              <a:buSzPct val="90000"/>
              <a:defRPr/>
            </a:pPr>
            <a:r>
              <a:rPr lang="en-US" dirty="0">
                <a:solidFill>
                  <a:srgbClr val="FFFF00"/>
                </a:solidFill>
                <a:latin typeface="+mj-lt"/>
              </a:rPr>
              <a:t>x = input(“How old are you?”)</a:t>
            </a:r>
          </a:p>
          <a:p>
            <a:pPr marL="640080" lvl="1" indent="-228600" defTabSz="914400">
              <a:buClr>
                <a:schemeClr val="accent2"/>
              </a:buClr>
              <a:buSzPct val="90000"/>
              <a:defRPr/>
            </a:pPr>
            <a:r>
              <a:rPr lang="en-US" dirty="0">
                <a:solidFill>
                  <a:srgbClr val="FFFF00"/>
                </a:solidFill>
                <a:latin typeface="+mj-lt"/>
              </a:rPr>
              <a:t>x = </a:t>
            </a:r>
            <a:r>
              <a:rPr lang="en-US" dirty="0" err="1">
                <a:solidFill>
                  <a:srgbClr val="FFFF00"/>
                </a:solidFill>
                <a:latin typeface="+mj-lt"/>
              </a:rPr>
              <a:t>int</a:t>
            </a:r>
            <a:r>
              <a:rPr lang="en-US" dirty="0">
                <a:solidFill>
                  <a:srgbClr val="FFFF00"/>
                </a:solidFill>
                <a:latin typeface="+mj-lt"/>
              </a:rPr>
              <a:t>(x)</a:t>
            </a:r>
          </a:p>
          <a:p>
            <a:pPr marL="640080" lvl="1" indent="-228600" defTabSz="914400">
              <a:buClr>
                <a:schemeClr val="accent2"/>
              </a:buClr>
              <a:buSzPct val="90000"/>
              <a:defRPr/>
            </a:pPr>
            <a:r>
              <a:rPr lang="en-US" dirty="0">
                <a:solidFill>
                  <a:srgbClr val="FFFF00"/>
                </a:solidFill>
                <a:latin typeface="+mj-lt"/>
              </a:rPr>
              <a:t>if x &lt; 16:  </a:t>
            </a:r>
            <a:endParaRPr lang="en-US" dirty="0">
              <a:solidFill>
                <a:srgbClr val="FFC000"/>
              </a:solidFill>
              <a:latin typeface="+mj-lt"/>
            </a:endParaRPr>
          </a:p>
          <a:p>
            <a:pPr marL="822960" lvl="2" indent="-192024" defTabSz="914400">
              <a:buClr>
                <a:schemeClr val="accent3"/>
              </a:buClr>
              <a:buSzPct val="100000"/>
              <a:defRPr/>
            </a:pPr>
            <a:r>
              <a:rPr lang="en-US" dirty="0">
                <a:solidFill>
                  <a:srgbClr val="FFFF00"/>
                </a:solidFill>
                <a:latin typeface="+mj-lt"/>
              </a:rPr>
              <a:t>return(“You can’t drive”)</a:t>
            </a:r>
          </a:p>
          <a:p>
            <a:pPr marL="640080" lvl="1" indent="-228600" defTabSz="914400">
              <a:buClr>
                <a:schemeClr val="accent2"/>
              </a:buClr>
              <a:buSzPct val="90000"/>
              <a:defRPr/>
            </a:pPr>
            <a:r>
              <a:rPr lang="en-US" dirty="0">
                <a:solidFill>
                  <a:srgbClr val="FFFF00"/>
                </a:solidFill>
                <a:latin typeface="+mj-lt"/>
              </a:rPr>
              <a:t>else:</a:t>
            </a:r>
          </a:p>
          <a:p>
            <a:pPr marL="822960" lvl="2" indent="-192024" defTabSz="914400">
              <a:buClr>
                <a:schemeClr val="accent3"/>
              </a:buClr>
              <a:buSzPct val="100000"/>
              <a:defRPr/>
            </a:pPr>
            <a:r>
              <a:rPr lang="en-US" dirty="0">
                <a:solidFill>
                  <a:srgbClr val="FFFF00"/>
                </a:solidFill>
                <a:latin typeface="+mj-lt"/>
              </a:rPr>
              <a:t>return(“Get your license”)</a:t>
            </a:r>
          </a:p>
          <a:p>
            <a:pPr marL="292100" indent="-292100" defTabSz="914400">
              <a:buClr>
                <a:schemeClr val="accent1"/>
              </a:buClr>
              <a:buSzPct val="70000"/>
              <a:defRPr/>
            </a:pPr>
            <a:r>
              <a:rPr lang="en-US" dirty="0">
                <a:solidFill>
                  <a:srgbClr val="FFFF00"/>
                </a:solidFill>
                <a:latin typeface="+mj-lt"/>
              </a:rPr>
              <a:t>print(getage_2())</a:t>
            </a:r>
            <a:endParaRPr lang="en-US" dirty="0">
              <a:solidFill>
                <a:srgbClr val="FFFF00"/>
              </a:solidFill>
              <a:latin typeface="+mj-lt"/>
            </a:endParaRPr>
          </a:p>
        </p:txBody>
      </p:sp>
      <p:sp>
        <p:nvSpPr>
          <p:cNvPr id="5" name="Content Placeholder 2"/>
          <p:cNvSpPr txBox="1">
            <a:spLocks/>
          </p:cNvSpPr>
          <p:nvPr/>
        </p:nvSpPr>
        <p:spPr>
          <a:xfrm>
            <a:off x="1600200" y="4038600"/>
            <a:ext cx="8991600" cy="1676400"/>
          </a:xfrm>
          <a:prstGeom prst="rect">
            <a:avLst/>
          </a:prstGeom>
        </p:spPr>
        <p:txBody>
          <a:bodyPr vert="horz">
            <a:normAutofit/>
          </a:bodyPr>
          <a:lstStyle/>
          <a:p>
            <a:pPr marL="274320" indent="-274320" defTabSz="914400">
              <a:buClr>
                <a:schemeClr val="accent3"/>
              </a:buClr>
              <a:buSzPct val="95000"/>
              <a:buFont typeface="Arial" pitchFamily="34" charset="0"/>
              <a:buChar char="•"/>
              <a:defRPr/>
            </a:pPr>
            <a:r>
              <a:rPr lang="en-US" sz="2600" b="1" i="1" dirty="0">
                <a:latin typeface="+mj-lt"/>
              </a:rPr>
              <a:t>The input function always returns a string type.</a:t>
            </a:r>
          </a:p>
          <a:p>
            <a:pPr marL="731520" lvl="1" indent="-274320">
              <a:buClr>
                <a:schemeClr val="accent3"/>
              </a:buClr>
              <a:buSzPct val="95000"/>
              <a:buFont typeface="Arial" pitchFamily="34" charset="0"/>
              <a:buChar char="•"/>
            </a:pPr>
            <a:r>
              <a:rPr lang="en-US" sz="2400" dirty="0">
                <a:latin typeface="+mj-lt"/>
              </a:rPr>
              <a:t>what you type in in response to the question is </a:t>
            </a:r>
            <a:r>
              <a:rPr lang="en-US" sz="2400" i="1" dirty="0">
                <a:latin typeface="+mj-lt"/>
              </a:rPr>
              <a:t>always </a:t>
            </a:r>
            <a:r>
              <a:rPr lang="en-US" sz="2400" dirty="0">
                <a:latin typeface="+mj-lt"/>
              </a:rPr>
              <a:t>considered a string.</a:t>
            </a:r>
          </a:p>
          <a:p>
            <a:pPr marL="731520" lvl="1" indent="-274320">
              <a:buClr>
                <a:schemeClr val="accent3"/>
              </a:buClr>
              <a:buSzPct val="95000"/>
              <a:buFont typeface="Arial" pitchFamily="34" charset="0"/>
              <a:buChar char="•"/>
            </a:pPr>
            <a:r>
              <a:rPr lang="en-US" sz="2400" dirty="0">
                <a:latin typeface="+mj-lt"/>
              </a:rPr>
              <a:t>If you want it to be an </a:t>
            </a:r>
            <a:r>
              <a:rPr lang="en-US" sz="2400" dirty="0" err="1">
                <a:latin typeface="+mj-lt"/>
              </a:rPr>
              <a:t>int</a:t>
            </a:r>
            <a:r>
              <a:rPr lang="en-US" sz="2400" dirty="0">
                <a:latin typeface="+mj-lt"/>
              </a:rPr>
              <a:t>, you must convert it.</a:t>
            </a:r>
            <a:endParaRPr lang="en-US" sz="2400" dirty="0">
              <a:latin typeface="+mj-lt"/>
            </a:endParaRPr>
          </a:p>
        </p:txBody>
      </p:sp>
    </p:spTree>
    <p:extLst>
      <p:ext uri="{BB962C8B-B14F-4D97-AF65-F5344CB8AC3E}">
        <p14:creationId xmlns:p14="http://schemas.microsoft.com/office/powerpoint/2010/main" val="22021660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2"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par>
                                <p:cTn id="9" presetID="2" presetClass="entr" presetSubtype="6" fill="hold" nodeType="withEffect">
                                  <p:stCondLst>
                                    <p:cond delay="0"/>
                                  </p:stCondLst>
                                  <p:childTnLst>
                                    <p:set>
                                      <p:cBhvr>
                                        <p:cTn id="10" dur="1" fill="hold">
                                          <p:stCondLst>
                                            <p:cond delay="0"/>
                                          </p:stCondLst>
                                        </p:cTn>
                                        <p:tgtEl>
                                          <p:spTgt spid="5">
                                            <p:txEl>
                                              <p:pRg st="0" end="0"/>
                                            </p:txEl>
                                          </p:spTgt>
                                        </p:tgtEl>
                                        <p:attrNameLst>
                                          <p:attrName>style.visibility</p:attrName>
                                        </p:attrNameLst>
                                      </p:cBhvr>
                                      <p:to>
                                        <p:strVal val="visible"/>
                                      </p:to>
                                    </p:set>
                                    <p:anim calcmode="lin" valueType="num">
                                      <p:cBhvr additive="base">
                                        <p:cTn id="11" dur="500" fill="hold"/>
                                        <p:tgtEl>
                                          <p:spTgt spid="5">
                                            <p:txEl>
                                              <p:pRg st="0" end="0"/>
                                            </p:txEl>
                                          </p:spTgt>
                                        </p:tgtEl>
                                        <p:attrNameLst>
                                          <p:attrName>ppt_x</p:attrName>
                                        </p:attrNameLst>
                                      </p:cBhvr>
                                      <p:tavLst>
                                        <p:tav tm="0">
                                          <p:val>
                                            <p:strVal val="1+#ppt_w/2"/>
                                          </p:val>
                                        </p:tav>
                                        <p:tav tm="100000">
                                          <p:val>
                                            <p:strVal val="#ppt_x"/>
                                          </p:val>
                                        </p:tav>
                                      </p:tavLst>
                                    </p:anim>
                                    <p:anim calcmode="lin" valueType="num">
                                      <p:cBhvr additive="base">
                                        <p:cTn id="12"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3" presetID="2" presetClass="entr" presetSubtype="6"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 calcmode="lin" valueType="num">
                                      <p:cBhvr additive="base">
                                        <p:cTn id="15" dur="500" fill="hold"/>
                                        <p:tgtEl>
                                          <p:spTgt spid="5">
                                            <p:txEl>
                                              <p:pRg st="1" end="1"/>
                                            </p:txEl>
                                          </p:spTgt>
                                        </p:tgtEl>
                                        <p:attrNameLst>
                                          <p:attrName>ppt_x</p:attrName>
                                        </p:attrNameLst>
                                      </p:cBhvr>
                                      <p:tavLst>
                                        <p:tav tm="0">
                                          <p:val>
                                            <p:strVal val="1+#ppt_w/2"/>
                                          </p:val>
                                        </p:tav>
                                        <p:tav tm="100000">
                                          <p:val>
                                            <p:strVal val="#ppt_x"/>
                                          </p:val>
                                        </p:tav>
                                      </p:tavLst>
                                    </p:anim>
                                    <p:anim calcmode="lin" valueType="num">
                                      <p:cBhvr additive="base">
                                        <p:cTn id="16"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7" presetID="2" presetClass="entr" presetSubtype="6" fill="hold" nodeType="with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 calcmode="lin" valueType="num">
                                      <p:cBhvr additive="base">
                                        <p:cTn id="19" dur="500" fill="hold"/>
                                        <p:tgtEl>
                                          <p:spTgt spid="5">
                                            <p:txEl>
                                              <p:pRg st="2" end="2"/>
                                            </p:txEl>
                                          </p:spTgt>
                                        </p:tgtEl>
                                        <p:attrNameLst>
                                          <p:attrName>ppt_x</p:attrName>
                                        </p:attrNameLst>
                                      </p:cBhvr>
                                      <p:tavLst>
                                        <p:tav tm="0">
                                          <p:val>
                                            <p:strVal val="1+#ppt_w/2"/>
                                          </p:val>
                                        </p:tav>
                                        <p:tav tm="100000">
                                          <p:val>
                                            <p:strVal val="#ppt_x"/>
                                          </p:val>
                                        </p:tav>
                                      </p:tavLst>
                                    </p:anim>
                                    <p:anim calcmode="lin" valueType="num">
                                      <p:cBhvr additive="base">
                                        <p:cTn id="20"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76399" y="152400"/>
            <a:ext cx="8760941" cy="685800"/>
          </a:xfrm>
        </p:spPr>
        <p:txBody>
          <a:bodyPr>
            <a:normAutofit fontScale="90000"/>
          </a:bodyPr>
          <a:lstStyle/>
          <a:p>
            <a:r>
              <a:rPr lang="en-US" sz="3200" dirty="0"/>
              <a:t>Why should I use a variable here?:</a:t>
            </a:r>
            <a:endParaRPr lang="en-US" sz="3200" dirty="0"/>
          </a:p>
        </p:txBody>
      </p:sp>
      <p:sp>
        <p:nvSpPr>
          <p:cNvPr id="3" name="Content Placeholder 2"/>
          <p:cNvSpPr>
            <a:spLocks noGrp="1"/>
          </p:cNvSpPr>
          <p:nvPr>
            <p:ph idx="1"/>
          </p:nvPr>
        </p:nvSpPr>
        <p:spPr>
          <a:xfrm>
            <a:off x="1676400" y="838200"/>
            <a:ext cx="8534400" cy="5943600"/>
          </a:xfrm>
        </p:spPr>
        <p:txBody>
          <a:bodyPr>
            <a:normAutofit fontScale="70000" lnSpcReduction="20000"/>
          </a:bodyPr>
          <a:lstStyle/>
          <a:p>
            <a:pPr marL="0" indent="0">
              <a:spcBef>
                <a:spcPts val="600"/>
              </a:spcBef>
              <a:buNone/>
            </a:pPr>
            <a:r>
              <a:rPr lang="en-US" dirty="0" err="1">
                <a:solidFill>
                  <a:srgbClr val="FFFF00"/>
                </a:solidFill>
              </a:rPr>
              <a:t>def</a:t>
            </a:r>
            <a:r>
              <a:rPr lang="en-US" dirty="0">
                <a:solidFill>
                  <a:srgbClr val="FFFF00"/>
                </a:solidFill>
              </a:rPr>
              <a:t> f():</a:t>
            </a:r>
          </a:p>
          <a:p>
            <a:pPr marL="0" indent="0">
              <a:spcBef>
                <a:spcPts val="600"/>
              </a:spcBef>
              <a:buNone/>
            </a:pPr>
            <a:r>
              <a:rPr lang="en-US" dirty="0">
                <a:solidFill>
                  <a:srgbClr val="FFFF00"/>
                </a:solidFill>
              </a:rPr>
              <a:t>    k = input("What is your favorite color?")</a:t>
            </a:r>
          </a:p>
          <a:p>
            <a:pPr marL="0" indent="0">
              <a:spcBef>
                <a:spcPts val="600"/>
              </a:spcBef>
              <a:buNone/>
            </a:pPr>
            <a:r>
              <a:rPr lang="en-US" dirty="0">
                <a:solidFill>
                  <a:srgbClr val="FFFF00"/>
                </a:solidFill>
              </a:rPr>
              <a:t>    if (k == 'blue'):</a:t>
            </a:r>
          </a:p>
          <a:p>
            <a:pPr marL="0" indent="0">
              <a:spcBef>
                <a:spcPts val="600"/>
              </a:spcBef>
              <a:buNone/>
            </a:pPr>
            <a:r>
              <a:rPr lang="en-US" dirty="0">
                <a:solidFill>
                  <a:srgbClr val="FFFF00"/>
                </a:solidFill>
              </a:rPr>
              <a:t>        return("You love harmony, are reliable, sensitive and always make an effort to think of others.  You like to keep things clean and tidy and feel that stability is the most important aspect in life.")</a:t>
            </a:r>
          </a:p>
          <a:p>
            <a:pPr marL="0" indent="0">
              <a:spcBef>
                <a:spcPts val="600"/>
              </a:spcBef>
              <a:buNone/>
            </a:pPr>
            <a:r>
              <a:rPr lang="en-US" dirty="0">
                <a:solidFill>
                  <a:srgbClr val="FFFF00"/>
                </a:solidFill>
              </a:rPr>
              <a:t>    </a:t>
            </a:r>
            <a:r>
              <a:rPr lang="en-US" dirty="0" err="1">
                <a:solidFill>
                  <a:srgbClr val="FFFF00"/>
                </a:solidFill>
              </a:rPr>
              <a:t>elif</a:t>
            </a:r>
            <a:r>
              <a:rPr lang="en-US" dirty="0">
                <a:solidFill>
                  <a:srgbClr val="FFFF00"/>
                </a:solidFill>
              </a:rPr>
              <a:t> (k == 'red'):</a:t>
            </a:r>
          </a:p>
          <a:p>
            <a:pPr marL="0" indent="0">
              <a:spcBef>
                <a:spcPts val="600"/>
              </a:spcBef>
              <a:buNone/>
            </a:pPr>
            <a:r>
              <a:rPr lang="en-US" dirty="0">
                <a:solidFill>
                  <a:srgbClr val="FFFF00"/>
                </a:solidFill>
              </a:rPr>
              <a:t>        return</a:t>
            </a:r>
            <a:r>
              <a:rPr lang="en-US" dirty="0" smtClean="0">
                <a:solidFill>
                  <a:srgbClr val="FFFF00"/>
                </a:solidFill>
              </a:rPr>
              <a:t>(“you</a:t>
            </a:r>
            <a:r>
              <a:rPr lang="en-US" dirty="0">
                <a:solidFill>
                  <a:srgbClr val="FFFF00"/>
                </a:solidFill>
              </a:rPr>
              <a:t> live life to the fullest and are tenacious and determined in their </a:t>
            </a:r>
            <a:r>
              <a:rPr lang="en-US" dirty="0" smtClean="0">
                <a:solidFill>
                  <a:srgbClr val="FFFF00"/>
                </a:solidFill>
              </a:rPr>
              <a:t>endeavors.")</a:t>
            </a:r>
            <a:endParaRPr lang="en-US" dirty="0">
              <a:solidFill>
                <a:srgbClr val="FFFF00"/>
              </a:solidFill>
            </a:endParaRPr>
          </a:p>
          <a:p>
            <a:pPr marL="0" indent="0">
              <a:spcBef>
                <a:spcPts val="600"/>
              </a:spcBef>
              <a:buNone/>
            </a:pPr>
            <a:r>
              <a:rPr lang="en-US" dirty="0">
                <a:solidFill>
                  <a:srgbClr val="FFFF00"/>
                </a:solidFill>
              </a:rPr>
              <a:t>    </a:t>
            </a:r>
            <a:r>
              <a:rPr lang="en-US" dirty="0" err="1">
                <a:solidFill>
                  <a:srgbClr val="FFFF00"/>
                </a:solidFill>
              </a:rPr>
              <a:t>elif</a:t>
            </a:r>
            <a:r>
              <a:rPr lang="en-US" dirty="0">
                <a:solidFill>
                  <a:srgbClr val="FFFF00"/>
                </a:solidFill>
              </a:rPr>
              <a:t> (k == 'green'):</a:t>
            </a:r>
          </a:p>
          <a:p>
            <a:pPr marL="0" indent="0">
              <a:spcBef>
                <a:spcPts val="600"/>
              </a:spcBef>
              <a:buNone/>
            </a:pPr>
            <a:r>
              <a:rPr lang="en-US" dirty="0">
                <a:solidFill>
                  <a:srgbClr val="FFFF00"/>
                </a:solidFill>
              </a:rPr>
              <a:t>        return("you  are often affectionate, loyal and frank.  Green lovers are also aware of what others think of them and consider their reputation very important. ")</a:t>
            </a:r>
          </a:p>
          <a:p>
            <a:pPr marL="0" indent="0">
              <a:spcBef>
                <a:spcPts val="600"/>
              </a:spcBef>
              <a:buNone/>
            </a:pPr>
            <a:r>
              <a:rPr lang="en-US" dirty="0">
                <a:solidFill>
                  <a:srgbClr val="FFFF00"/>
                </a:solidFill>
              </a:rPr>
              <a:t>    </a:t>
            </a:r>
            <a:r>
              <a:rPr lang="en-US" dirty="0" err="1">
                <a:solidFill>
                  <a:srgbClr val="FFFF00"/>
                </a:solidFill>
              </a:rPr>
              <a:t>elif</a:t>
            </a:r>
            <a:r>
              <a:rPr lang="en-US" dirty="0">
                <a:solidFill>
                  <a:srgbClr val="FFFF00"/>
                </a:solidFill>
              </a:rPr>
              <a:t> (k == 'yellow'):</a:t>
            </a:r>
          </a:p>
          <a:p>
            <a:pPr marL="0" indent="0">
              <a:spcBef>
                <a:spcPts val="600"/>
              </a:spcBef>
              <a:buNone/>
            </a:pPr>
            <a:r>
              <a:rPr lang="en-US" dirty="0">
                <a:solidFill>
                  <a:srgbClr val="FFFF00"/>
                </a:solidFill>
              </a:rPr>
              <a:t>        return("you enjoy learning and sharing your knowledge with others.  Finding happiness comes easy to you and others would compare you to sunshine. ")</a:t>
            </a:r>
          </a:p>
          <a:p>
            <a:pPr marL="0" indent="0">
              <a:spcBef>
                <a:spcPts val="600"/>
              </a:spcBef>
              <a:buNone/>
            </a:pPr>
            <a:r>
              <a:rPr lang="en-US" dirty="0">
                <a:solidFill>
                  <a:srgbClr val="FFFF00"/>
                </a:solidFill>
              </a:rPr>
              <a:t>    </a:t>
            </a:r>
            <a:r>
              <a:rPr lang="en-US" dirty="0" err="1">
                <a:solidFill>
                  <a:srgbClr val="FFFF00"/>
                </a:solidFill>
              </a:rPr>
              <a:t>elif</a:t>
            </a:r>
            <a:r>
              <a:rPr lang="en-US" dirty="0">
                <a:solidFill>
                  <a:srgbClr val="FFFF00"/>
                </a:solidFill>
              </a:rPr>
              <a:t> (k == 'purple'):</a:t>
            </a:r>
          </a:p>
          <a:p>
            <a:pPr marL="0" indent="0">
              <a:spcBef>
                <a:spcPts val="600"/>
              </a:spcBef>
              <a:buNone/>
            </a:pPr>
            <a:r>
              <a:rPr lang="en-US" dirty="0">
                <a:solidFill>
                  <a:srgbClr val="FFFF00"/>
                </a:solidFill>
              </a:rPr>
              <a:t>        return("you are artistic and unique.  You have a great respect for people but at times can be arrogant.")</a:t>
            </a:r>
          </a:p>
          <a:p>
            <a:pPr marL="0" indent="0">
              <a:spcBef>
                <a:spcPts val="600"/>
              </a:spcBef>
              <a:buNone/>
            </a:pPr>
            <a:r>
              <a:rPr lang="en-US" dirty="0">
                <a:solidFill>
                  <a:srgbClr val="FFFF00"/>
                </a:solidFill>
              </a:rPr>
              <a:t>    </a:t>
            </a:r>
            <a:r>
              <a:rPr lang="en-US" dirty="0" err="1">
                <a:solidFill>
                  <a:srgbClr val="FFFF00"/>
                </a:solidFill>
              </a:rPr>
              <a:t>elif</a:t>
            </a:r>
            <a:r>
              <a:rPr lang="en-US" dirty="0">
                <a:solidFill>
                  <a:srgbClr val="FFFF00"/>
                </a:solidFill>
              </a:rPr>
              <a:t> (k == 'brown'):</a:t>
            </a:r>
          </a:p>
          <a:p>
            <a:pPr marL="0" indent="0">
              <a:spcBef>
                <a:spcPts val="600"/>
              </a:spcBef>
              <a:buNone/>
            </a:pPr>
            <a:r>
              <a:rPr lang="en-US" dirty="0">
                <a:solidFill>
                  <a:srgbClr val="FFFF00"/>
                </a:solidFill>
              </a:rPr>
              <a:t>        return("you are a good friend and try your hardest to be reliable and dependable.  Flashy objects are not something you desire; you just want a stable life.")</a:t>
            </a:r>
          </a:p>
          <a:p>
            <a:pPr marL="0" indent="0">
              <a:spcBef>
                <a:spcPts val="600"/>
              </a:spcBef>
              <a:buNone/>
            </a:pPr>
            <a:endParaRPr lang="en-US" dirty="0">
              <a:solidFill>
                <a:srgbClr val="FFFF00"/>
              </a:solidFill>
            </a:endParaRPr>
          </a:p>
          <a:p>
            <a:pPr marL="0" indent="0">
              <a:spcBef>
                <a:spcPts val="600"/>
              </a:spcBef>
              <a:buNone/>
            </a:pPr>
            <a:r>
              <a:rPr lang="en-US" dirty="0">
                <a:solidFill>
                  <a:srgbClr val="FFFF00"/>
                </a:solidFill>
              </a:rPr>
              <a:t>print(f())</a:t>
            </a:r>
          </a:p>
          <a:p>
            <a:endParaRPr lang="en-US" dirty="0"/>
          </a:p>
        </p:txBody>
      </p:sp>
    </p:spTree>
    <p:extLst>
      <p:ext uri="{BB962C8B-B14F-4D97-AF65-F5344CB8AC3E}">
        <p14:creationId xmlns:p14="http://schemas.microsoft.com/office/powerpoint/2010/main" val="35658387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81001"/>
            <a:ext cx="8610600" cy="5867406"/>
          </a:xfrm>
        </p:spPr>
        <p:txBody>
          <a:bodyPr>
            <a:normAutofit/>
          </a:bodyPr>
          <a:lstStyle/>
          <a:p>
            <a:pPr marL="0" indent="0">
              <a:buNone/>
            </a:pPr>
            <a:r>
              <a:rPr lang="en-US" dirty="0">
                <a:solidFill>
                  <a:srgbClr val="FFFF00"/>
                </a:solidFill>
              </a:rPr>
              <a:t>from random import *</a:t>
            </a:r>
          </a:p>
          <a:p>
            <a:pPr marL="0" indent="0">
              <a:buNone/>
            </a:pPr>
            <a:endParaRPr lang="en-US" dirty="0">
              <a:solidFill>
                <a:srgbClr val="FFFF00"/>
              </a:solidFill>
            </a:endParaRPr>
          </a:p>
          <a:p>
            <a:pPr marL="0" indent="0">
              <a:buNone/>
            </a:pPr>
            <a:r>
              <a:rPr lang="en-US" dirty="0" err="1">
                <a:solidFill>
                  <a:srgbClr val="FFFF00"/>
                </a:solidFill>
              </a:rPr>
              <a:t>def</a:t>
            </a:r>
            <a:r>
              <a:rPr lang="en-US" dirty="0">
                <a:solidFill>
                  <a:srgbClr val="FFFF00"/>
                </a:solidFill>
              </a:rPr>
              <a:t> f():</a:t>
            </a:r>
          </a:p>
          <a:p>
            <a:pPr marL="0" indent="0">
              <a:buNone/>
            </a:pPr>
            <a:r>
              <a:rPr lang="en-US" dirty="0">
                <a:solidFill>
                  <a:srgbClr val="FFFF00"/>
                </a:solidFill>
              </a:rPr>
              <a:t>    x = </a:t>
            </a:r>
            <a:r>
              <a:rPr lang="en-US" dirty="0" err="1">
                <a:solidFill>
                  <a:srgbClr val="FFFF00"/>
                </a:solidFill>
              </a:rPr>
              <a:t>int</a:t>
            </a:r>
            <a:r>
              <a:rPr lang="en-US" dirty="0">
                <a:solidFill>
                  <a:srgbClr val="FFFF00"/>
                </a:solidFill>
              </a:rPr>
              <a:t>(input("heads or tails? (1 or 0) "))</a:t>
            </a:r>
          </a:p>
          <a:p>
            <a:pPr marL="0" indent="0">
              <a:buNone/>
            </a:pPr>
            <a:r>
              <a:rPr lang="en-US" dirty="0">
                <a:solidFill>
                  <a:srgbClr val="FFFF00"/>
                </a:solidFill>
              </a:rPr>
              <a:t>    y = </a:t>
            </a:r>
            <a:r>
              <a:rPr lang="en-US" dirty="0" err="1">
                <a:solidFill>
                  <a:srgbClr val="FFFF00"/>
                </a:solidFill>
              </a:rPr>
              <a:t>randrange</a:t>
            </a:r>
            <a:r>
              <a:rPr lang="en-US" dirty="0">
                <a:solidFill>
                  <a:srgbClr val="FFFF00"/>
                </a:solidFill>
              </a:rPr>
              <a:t>(0,2)</a:t>
            </a:r>
          </a:p>
          <a:p>
            <a:pPr marL="0" indent="0">
              <a:buNone/>
            </a:pPr>
            <a:r>
              <a:rPr lang="en-US" dirty="0">
                <a:solidFill>
                  <a:srgbClr val="FFFF00"/>
                </a:solidFill>
              </a:rPr>
              <a:t>    if x == y:</a:t>
            </a:r>
          </a:p>
          <a:p>
            <a:pPr marL="0" indent="0">
              <a:buNone/>
            </a:pPr>
            <a:r>
              <a:rPr lang="en-US" dirty="0">
                <a:solidFill>
                  <a:srgbClr val="FFFF00"/>
                </a:solidFill>
              </a:rPr>
              <a:t>        return("You guessed right!  You both guessed " + </a:t>
            </a:r>
            <a:r>
              <a:rPr lang="en-US" dirty="0" err="1">
                <a:solidFill>
                  <a:srgbClr val="FFFF00"/>
                </a:solidFill>
              </a:rPr>
              <a:t>str</a:t>
            </a:r>
            <a:r>
              <a:rPr lang="en-US" dirty="0">
                <a:solidFill>
                  <a:srgbClr val="FFFF00"/>
                </a:solidFill>
              </a:rPr>
              <a:t>(x))</a:t>
            </a:r>
          </a:p>
          <a:p>
            <a:pPr marL="0" indent="0">
              <a:buNone/>
            </a:pPr>
            <a:r>
              <a:rPr lang="en-US" dirty="0">
                <a:solidFill>
                  <a:srgbClr val="FFFF00"/>
                </a:solidFill>
              </a:rPr>
              <a:t>    else:</a:t>
            </a:r>
          </a:p>
          <a:p>
            <a:pPr marL="0" indent="0">
              <a:buNone/>
            </a:pPr>
            <a:r>
              <a:rPr lang="en-US" sz="1800" spc="-100" dirty="0">
                <a:solidFill>
                  <a:srgbClr val="FFFF00"/>
                </a:solidFill>
              </a:rPr>
              <a:t>        return("</a:t>
            </a:r>
            <a:r>
              <a:rPr lang="en-US" sz="1800" spc="-100" dirty="0">
                <a:solidFill>
                  <a:srgbClr val="FFFF00"/>
                </a:solidFill>
              </a:rPr>
              <a:t>You’re </a:t>
            </a:r>
            <a:r>
              <a:rPr lang="en-US" sz="1800" spc="-100" dirty="0">
                <a:solidFill>
                  <a:srgbClr val="FFFF00"/>
                </a:solidFill>
              </a:rPr>
              <a:t>wrong. You guessed </a:t>
            </a:r>
            <a:r>
              <a:rPr lang="en-US" sz="1800" spc="-100" dirty="0">
                <a:solidFill>
                  <a:srgbClr val="FFFF00"/>
                </a:solidFill>
              </a:rPr>
              <a:t>"+</a:t>
            </a:r>
            <a:r>
              <a:rPr lang="en-US" sz="1800" spc="-100" dirty="0" err="1">
                <a:solidFill>
                  <a:srgbClr val="FFFF00"/>
                </a:solidFill>
              </a:rPr>
              <a:t>str</a:t>
            </a:r>
            <a:r>
              <a:rPr lang="en-US" sz="1800" spc="-100" dirty="0">
                <a:solidFill>
                  <a:srgbClr val="FFFF00"/>
                </a:solidFill>
              </a:rPr>
              <a:t>(x)+" and </a:t>
            </a:r>
            <a:r>
              <a:rPr lang="en-US" sz="1800" spc="-100" dirty="0">
                <a:solidFill>
                  <a:srgbClr val="FFFF00"/>
                </a:solidFill>
              </a:rPr>
              <a:t>computer generated </a:t>
            </a:r>
            <a:r>
              <a:rPr lang="en-US" sz="1800" spc="-100" dirty="0">
                <a:solidFill>
                  <a:srgbClr val="FFFF00"/>
                </a:solidFill>
              </a:rPr>
              <a:t>"+</a:t>
            </a:r>
            <a:r>
              <a:rPr lang="en-US" sz="1800" spc="-100" dirty="0" err="1">
                <a:solidFill>
                  <a:srgbClr val="FFFF00"/>
                </a:solidFill>
              </a:rPr>
              <a:t>str</a:t>
            </a:r>
            <a:r>
              <a:rPr lang="en-US" sz="1800" spc="-100" dirty="0">
                <a:solidFill>
                  <a:srgbClr val="FFFF00"/>
                </a:solidFill>
              </a:rPr>
              <a:t>(y</a:t>
            </a:r>
            <a:r>
              <a:rPr lang="en-US" sz="1800" spc="-100" dirty="0">
                <a:solidFill>
                  <a:srgbClr val="FFFF00"/>
                </a:solidFill>
              </a:rPr>
              <a:t>))</a:t>
            </a:r>
          </a:p>
          <a:p>
            <a:pPr marL="0" indent="0">
              <a:buNone/>
            </a:pPr>
            <a:endParaRPr lang="en-US" dirty="0">
              <a:solidFill>
                <a:srgbClr val="FFFF00"/>
              </a:solidFill>
            </a:endParaRPr>
          </a:p>
          <a:p>
            <a:pPr marL="0" indent="0">
              <a:buNone/>
            </a:pPr>
            <a:r>
              <a:rPr lang="en-US" dirty="0">
                <a:solidFill>
                  <a:srgbClr val="FFFF00"/>
                </a:solidFill>
              </a:rPr>
              <a:t>print(f())</a:t>
            </a:r>
          </a:p>
          <a:p>
            <a:endParaRPr lang="en-US" dirty="0"/>
          </a:p>
        </p:txBody>
      </p:sp>
    </p:spTree>
    <p:extLst>
      <p:ext uri="{BB962C8B-B14F-4D97-AF65-F5344CB8AC3E}">
        <p14:creationId xmlns:p14="http://schemas.microsoft.com/office/powerpoint/2010/main" val="40526787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286000" y="304800"/>
            <a:ext cx="6172200" cy="594122"/>
          </a:xfrm>
        </p:spPr>
        <p:txBody>
          <a:bodyPr>
            <a:normAutofit/>
          </a:bodyPr>
          <a:lstStyle/>
          <a:p>
            <a:r>
              <a:rPr lang="en-US" dirty="0" smtClean="0"/>
              <a:t>While Loop</a:t>
            </a:r>
            <a:endParaRPr lang="en-US" dirty="0"/>
          </a:p>
        </p:txBody>
      </p:sp>
      <p:sp>
        <p:nvSpPr>
          <p:cNvPr id="2" name="Content Placeholder 1"/>
          <p:cNvSpPr>
            <a:spLocks noGrp="1"/>
          </p:cNvSpPr>
          <p:nvPr>
            <p:ph idx="1"/>
          </p:nvPr>
        </p:nvSpPr>
        <p:spPr>
          <a:xfrm>
            <a:off x="1054443" y="1066801"/>
            <a:ext cx="9232557" cy="5791199"/>
          </a:xfrm>
        </p:spPr>
        <p:txBody>
          <a:bodyPr>
            <a:noAutofit/>
          </a:bodyPr>
          <a:lstStyle/>
          <a:p>
            <a:pPr>
              <a:spcBef>
                <a:spcPts val="200"/>
              </a:spcBef>
              <a:buNone/>
            </a:pPr>
            <a:r>
              <a:rPr lang="en-US" sz="2200" dirty="0">
                <a:solidFill>
                  <a:srgbClr val="FFFF00"/>
                </a:solidFill>
                <a:latin typeface="Consolas" pitchFamily="49" charset="0"/>
                <a:cs typeface="Courier New" pitchFamily="49" charset="0"/>
              </a:rPr>
              <a:t>def </a:t>
            </a:r>
            <a:r>
              <a:rPr lang="en-US" sz="2200" dirty="0" err="1">
                <a:solidFill>
                  <a:srgbClr val="FFFF00"/>
                </a:solidFill>
                <a:latin typeface="Consolas" pitchFamily="49" charset="0"/>
                <a:cs typeface="Courier New" pitchFamily="49" charset="0"/>
              </a:rPr>
              <a:t>ThreeYearOld</a:t>
            </a:r>
            <a:r>
              <a:rPr lang="en-US" sz="2200" dirty="0">
                <a:solidFill>
                  <a:srgbClr val="FFFF00"/>
                </a:solidFill>
                <a:latin typeface="Consolas" pitchFamily="49" charset="0"/>
                <a:cs typeface="Courier New" pitchFamily="49" charset="0"/>
              </a:rPr>
              <a:t>():</a:t>
            </a:r>
          </a:p>
          <a:p>
            <a:pPr>
              <a:spcBef>
                <a:spcPts val="200"/>
              </a:spcBef>
              <a:buNone/>
            </a:pPr>
            <a:r>
              <a:rPr lang="en-US" sz="2200" dirty="0">
                <a:solidFill>
                  <a:srgbClr val="FFFF00"/>
                </a:solidFill>
                <a:latin typeface="Consolas" pitchFamily="49" charset="0"/>
                <a:cs typeface="Courier New" pitchFamily="49" charset="0"/>
              </a:rPr>
              <a:t>	x = ""</a:t>
            </a:r>
          </a:p>
          <a:p>
            <a:pPr>
              <a:spcBef>
                <a:spcPts val="200"/>
              </a:spcBef>
              <a:buNone/>
            </a:pPr>
            <a:r>
              <a:rPr lang="en-US" sz="2200" dirty="0">
                <a:solidFill>
                  <a:srgbClr val="FFFF00"/>
                </a:solidFill>
                <a:latin typeface="Consolas" pitchFamily="49" charset="0"/>
                <a:cs typeface="Courier New" pitchFamily="49" charset="0"/>
              </a:rPr>
              <a:t>	while (x != "Because."): </a:t>
            </a:r>
          </a:p>
          <a:p>
            <a:pPr>
              <a:spcBef>
                <a:spcPts val="200"/>
              </a:spcBef>
              <a:buNone/>
            </a:pPr>
            <a:r>
              <a:rPr lang="en-US" sz="2200" dirty="0">
                <a:solidFill>
                  <a:srgbClr val="FFFF00"/>
                </a:solidFill>
                <a:latin typeface="Consolas" pitchFamily="49" charset="0"/>
                <a:cs typeface="Courier New" pitchFamily="49" charset="0"/>
              </a:rPr>
              <a:t>    </a:t>
            </a:r>
            <a:r>
              <a:rPr lang="en-US" sz="2200" dirty="0">
                <a:solidFill>
                  <a:srgbClr val="FFFF00"/>
                </a:solidFill>
                <a:latin typeface="Consolas" pitchFamily="49" charset="0"/>
                <a:cs typeface="Courier New" pitchFamily="49" charset="0"/>
              </a:rPr>
              <a:t>   x </a:t>
            </a:r>
            <a:r>
              <a:rPr lang="en-US" sz="2200" dirty="0">
                <a:solidFill>
                  <a:srgbClr val="FFFF00"/>
                </a:solidFill>
                <a:latin typeface="Consolas" pitchFamily="49" charset="0"/>
                <a:cs typeface="Courier New" pitchFamily="49" charset="0"/>
              </a:rPr>
              <a:t>= input("But why?")</a:t>
            </a:r>
          </a:p>
          <a:p>
            <a:pPr>
              <a:spcBef>
                <a:spcPts val="200"/>
              </a:spcBef>
              <a:buNone/>
            </a:pPr>
            <a:r>
              <a:rPr lang="en-US" sz="2200" dirty="0">
                <a:solidFill>
                  <a:srgbClr val="FFFF00"/>
                </a:solidFill>
                <a:latin typeface="Consolas" pitchFamily="49" charset="0"/>
                <a:cs typeface="Courier New" pitchFamily="49" charset="0"/>
              </a:rPr>
              <a:t>	return("Oh.  Okay.")</a:t>
            </a:r>
          </a:p>
          <a:p>
            <a:pPr>
              <a:spcBef>
                <a:spcPts val="200"/>
              </a:spcBef>
              <a:buNone/>
            </a:pPr>
            <a:endParaRPr lang="en-US" sz="2200" dirty="0">
              <a:solidFill>
                <a:srgbClr val="FFFF00"/>
              </a:solidFill>
              <a:latin typeface="Consolas" pitchFamily="49" charset="0"/>
              <a:cs typeface="Courier New" pitchFamily="49" charset="0"/>
            </a:endParaRPr>
          </a:p>
          <a:p>
            <a:pPr>
              <a:spcBef>
                <a:spcPts val="200"/>
              </a:spcBef>
              <a:buNone/>
            </a:pPr>
            <a:r>
              <a:rPr lang="en-US" sz="2200" dirty="0">
                <a:solidFill>
                  <a:srgbClr val="FFFF00"/>
                </a:solidFill>
                <a:latin typeface="Consolas" pitchFamily="49" charset="0"/>
                <a:cs typeface="Courier New" pitchFamily="49" charset="0"/>
              </a:rPr>
              <a:t>print(</a:t>
            </a:r>
            <a:r>
              <a:rPr lang="en-US" sz="2200" dirty="0" err="1">
                <a:solidFill>
                  <a:srgbClr val="FFFF00"/>
                </a:solidFill>
                <a:latin typeface="Consolas" pitchFamily="49" charset="0"/>
                <a:cs typeface="Courier New" pitchFamily="49" charset="0"/>
              </a:rPr>
              <a:t>ThreeYearOld</a:t>
            </a:r>
            <a:r>
              <a:rPr lang="en-US" sz="2200" dirty="0">
                <a:solidFill>
                  <a:srgbClr val="FFFF00"/>
                </a:solidFill>
                <a:latin typeface="Consolas" pitchFamily="49" charset="0"/>
                <a:cs typeface="Courier New" pitchFamily="49" charset="0"/>
              </a:rPr>
              <a:t>())</a:t>
            </a:r>
          </a:p>
          <a:p>
            <a:pPr>
              <a:spcBef>
                <a:spcPts val="225"/>
              </a:spcBef>
              <a:buNone/>
            </a:pPr>
            <a:endParaRPr lang="en-US" sz="1500" dirty="0">
              <a:solidFill>
                <a:srgbClr val="FF0000"/>
              </a:solidFill>
              <a:latin typeface="Courier New" pitchFamily="49" charset="0"/>
              <a:cs typeface="Courier New" pitchFamily="49" charset="0"/>
            </a:endParaRPr>
          </a:p>
          <a:p>
            <a:pPr>
              <a:spcBef>
                <a:spcPts val="225"/>
              </a:spcBef>
            </a:pPr>
            <a:r>
              <a:rPr lang="en-US" dirty="0" smtClean="0"/>
              <a:t>Look at this code:</a:t>
            </a:r>
          </a:p>
          <a:p>
            <a:pPr lvl="1">
              <a:spcBef>
                <a:spcPts val="225"/>
              </a:spcBef>
            </a:pPr>
            <a:r>
              <a:rPr lang="en-US" sz="1600" dirty="0"/>
              <a:t>What must be true in order for the loop to start?</a:t>
            </a:r>
          </a:p>
          <a:p>
            <a:pPr lvl="2">
              <a:spcBef>
                <a:spcPts val="225"/>
              </a:spcBef>
            </a:pPr>
            <a:r>
              <a:rPr lang="en-US" sz="1300" dirty="0"/>
              <a:t>This is the starting condition!!</a:t>
            </a:r>
            <a:endParaRPr lang="en-US" sz="1300" dirty="0"/>
          </a:p>
          <a:p>
            <a:pPr lvl="1">
              <a:spcBef>
                <a:spcPts val="225"/>
              </a:spcBef>
            </a:pPr>
            <a:r>
              <a:rPr lang="en-US" sz="1500" dirty="0"/>
              <a:t>What </a:t>
            </a:r>
            <a:r>
              <a:rPr lang="en-US" sz="1500" dirty="0"/>
              <a:t>will make the loop end?</a:t>
            </a:r>
          </a:p>
          <a:p>
            <a:pPr lvl="2">
              <a:spcBef>
                <a:spcPts val="225"/>
              </a:spcBef>
            </a:pPr>
            <a:r>
              <a:rPr lang="en-US" sz="1350" dirty="0"/>
              <a:t>What must become false</a:t>
            </a:r>
            <a:r>
              <a:rPr lang="en-US" sz="1350" dirty="0"/>
              <a:t>?</a:t>
            </a:r>
          </a:p>
          <a:p>
            <a:pPr lvl="3">
              <a:spcBef>
                <a:spcPts val="225"/>
              </a:spcBef>
            </a:pPr>
            <a:r>
              <a:rPr lang="en-US" sz="1150" dirty="0"/>
              <a:t>This is the stopping condition!!</a:t>
            </a:r>
            <a:endParaRPr lang="en-US" sz="1150" dirty="0"/>
          </a:p>
          <a:p>
            <a:pPr lvl="1">
              <a:spcBef>
                <a:spcPts val="225"/>
              </a:spcBef>
            </a:pPr>
            <a:r>
              <a:rPr lang="en-US" sz="1500" dirty="0"/>
              <a:t>Does something INSIDE the loop that changes so that eventually the loop will end</a:t>
            </a:r>
            <a:r>
              <a:rPr lang="en-US" sz="1500" dirty="0"/>
              <a:t>?</a:t>
            </a:r>
            <a:endParaRPr lang="en-US" dirty="0" smtClean="0">
              <a:cs typeface="Courier New" pitchFamily="49" charset="0"/>
            </a:endParaRPr>
          </a:p>
          <a:p>
            <a:pPr>
              <a:buNone/>
            </a:pPr>
            <a:endParaRPr lang="en-US" sz="1500" dirty="0">
              <a:solidFill>
                <a:srgbClr val="FF0000"/>
              </a:solidFill>
              <a:latin typeface="Courier New" pitchFamily="49" charset="0"/>
              <a:cs typeface="Courier New" pitchFamily="49" charset="0"/>
            </a:endParaRPr>
          </a:p>
        </p:txBody>
      </p:sp>
    </p:spTree>
    <p:extLst>
      <p:ext uri="{BB962C8B-B14F-4D97-AF65-F5344CB8AC3E}">
        <p14:creationId xmlns:p14="http://schemas.microsoft.com/office/powerpoint/2010/main" val="19500867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051222" y="0"/>
            <a:ext cx="6868668" cy="1106805"/>
          </a:xfrm>
        </p:spPr>
        <p:txBody>
          <a:bodyPr>
            <a:normAutofit/>
          </a:bodyPr>
          <a:lstStyle/>
          <a:p>
            <a:r>
              <a:rPr lang="en-US" sz="3000" dirty="0"/>
              <a:t>Generic While Loops</a:t>
            </a:r>
            <a:r>
              <a:rPr lang="en-US" sz="3000" dirty="0"/>
              <a:t>:</a:t>
            </a:r>
          </a:p>
        </p:txBody>
      </p:sp>
      <p:sp>
        <p:nvSpPr>
          <p:cNvPr id="2" name="Content Placeholder 1"/>
          <p:cNvSpPr>
            <a:spLocks noGrp="1"/>
          </p:cNvSpPr>
          <p:nvPr>
            <p:ph idx="1"/>
          </p:nvPr>
        </p:nvSpPr>
        <p:spPr>
          <a:xfrm>
            <a:off x="2438400" y="3472434"/>
            <a:ext cx="6743700" cy="2852166"/>
          </a:xfrm>
        </p:spPr>
        <p:txBody>
          <a:bodyPr>
            <a:normAutofit/>
          </a:bodyPr>
          <a:lstStyle/>
          <a:p>
            <a:r>
              <a:rPr lang="en-US" dirty="0" smtClean="0"/>
              <a:t>While Loops:</a:t>
            </a:r>
          </a:p>
          <a:p>
            <a:pPr lvl="1"/>
            <a:r>
              <a:rPr lang="en-US" dirty="0" smtClean="0"/>
              <a:t>Continues while condition is true</a:t>
            </a:r>
          </a:p>
          <a:p>
            <a:pPr lvl="2"/>
            <a:r>
              <a:rPr lang="en-US" b="1" dirty="0" smtClean="0"/>
              <a:t>Must initialize to make condition true</a:t>
            </a:r>
          </a:p>
          <a:p>
            <a:pPr lvl="3"/>
            <a:r>
              <a:rPr lang="en-US" dirty="0" smtClean="0"/>
              <a:t>in while loops we stop when the while condition is false.</a:t>
            </a:r>
          </a:p>
          <a:p>
            <a:pPr lvl="2"/>
            <a:r>
              <a:rPr lang="en-US" b="1" dirty="0" smtClean="0"/>
              <a:t>Something inside the loop must change so that the condition becomes false eventually.</a:t>
            </a:r>
          </a:p>
          <a:p>
            <a:r>
              <a:rPr lang="en-US" dirty="0" smtClean="0"/>
              <a:t>What value does this code return?</a:t>
            </a:r>
          </a:p>
          <a:p>
            <a:pPr lvl="2">
              <a:buNone/>
            </a:pPr>
            <a:endParaRPr lang="en-US" dirty="0" smtClean="0">
              <a:solidFill>
                <a:srgbClr val="FF0000"/>
              </a:solidFill>
              <a:latin typeface="Courier New" pitchFamily="49" charset="0"/>
              <a:cs typeface="Courier New" pitchFamily="49" charset="0"/>
            </a:endParaRPr>
          </a:p>
        </p:txBody>
      </p:sp>
      <p:sp>
        <p:nvSpPr>
          <p:cNvPr id="4" name="Content Placeholder 1"/>
          <p:cNvSpPr txBox="1">
            <a:spLocks/>
          </p:cNvSpPr>
          <p:nvPr/>
        </p:nvSpPr>
        <p:spPr>
          <a:xfrm>
            <a:off x="2133600" y="914400"/>
            <a:ext cx="8382000" cy="2461070"/>
          </a:xfrm>
          <a:prstGeom prst="rect">
            <a:avLst/>
          </a:prstGeom>
          <a:ln>
            <a:solidFill>
              <a:schemeClr val="accent2"/>
            </a:solidFill>
          </a:ln>
        </p:spPr>
        <p:txBody>
          <a:bodyPr vert="horz">
            <a:normAutofit/>
          </a:bodyPr>
          <a:lstStyle/>
          <a:p>
            <a:pPr marL="384572" lvl="2" indent="-339329" defTabSz="685800">
              <a:spcBef>
                <a:spcPct val="20000"/>
              </a:spcBef>
              <a:buClr>
                <a:schemeClr val="accent2"/>
              </a:buClr>
              <a:buSzPct val="70000"/>
              <a:tabLst>
                <a:tab pos="685800" algn="l"/>
              </a:tabLst>
              <a:defRPr/>
            </a:pPr>
            <a:r>
              <a:rPr lang="en-US" dirty="0" err="1">
                <a:solidFill>
                  <a:srgbClr val="FFFF00"/>
                </a:solidFill>
                <a:latin typeface="Calibri" panose="020F0502020204030204" pitchFamily="34" charset="0"/>
                <a:cs typeface="Calibri" panose="020F0502020204030204" pitchFamily="34" charset="0"/>
              </a:rPr>
              <a:t>def</a:t>
            </a:r>
            <a:r>
              <a:rPr lang="en-US" dirty="0">
                <a:solidFill>
                  <a:srgbClr val="FFFF00"/>
                </a:solidFill>
                <a:latin typeface="Calibri" panose="020F0502020204030204" pitchFamily="34" charset="0"/>
                <a:cs typeface="Calibri" panose="020F0502020204030204" pitchFamily="34" charset="0"/>
              </a:rPr>
              <a:t> </a:t>
            </a:r>
            <a:r>
              <a:rPr lang="en-US" dirty="0">
                <a:solidFill>
                  <a:srgbClr val="FFFF00"/>
                </a:solidFill>
                <a:latin typeface="Calibri" panose="020F0502020204030204" pitchFamily="34" charset="0"/>
                <a:cs typeface="Calibri" panose="020F0502020204030204" pitchFamily="34" charset="0"/>
              </a:rPr>
              <a:t>f(x):</a:t>
            </a:r>
          </a:p>
          <a:p>
            <a:pPr marL="384572" lvl="2" indent="-339329" defTabSz="685800">
              <a:spcBef>
                <a:spcPct val="20000"/>
              </a:spcBef>
              <a:buClr>
                <a:schemeClr val="accent2"/>
              </a:buClr>
              <a:buSzPct val="70000"/>
              <a:tabLst>
                <a:tab pos="685800" algn="l"/>
              </a:tabLst>
              <a:defRPr/>
            </a:pPr>
            <a:r>
              <a:rPr lang="en-US" b="1" dirty="0">
                <a:solidFill>
                  <a:srgbClr val="66FFFF"/>
                </a:solidFill>
                <a:latin typeface="Calibri" panose="020F0502020204030204" pitchFamily="34" charset="0"/>
                <a:cs typeface="Calibri" panose="020F0502020204030204" pitchFamily="34" charset="0"/>
              </a:rPr>
              <a:t> </a:t>
            </a:r>
            <a:r>
              <a:rPr lang="en-US" b="1" dirty="0">
                <a:solidFill>
                  <a:srgbClr val="66FFFF"/>
                </a:solidFill>
                <a:latin typeface="Calibri" panose="020F0502020204030204" pitchFamily="34" charset="0"/>
                <a:cs typeface="Calibri" panose="020F0502020204030204" pitchFamily="34" charset="0"/>
              </a:rPr>
              <a:t>     counter = 0</a:t>
            </a:r>
            <a:endParaRPr lang="en-US" b="1" dirty="0">
              <a:solidFill>
                <a:srgbClr val="66FFFF"/>
              </a:solidFill>
              <a:latin typeface="Calibri" panose="020F0502020204030204" pitchFamily="34" charset="0"/>
              <a:cs typeface="Calibri" panose="020F0502020204030204" pitchFamily="34" charset="0"/>
            </a:endParaRPr>
          </a:p>
          <a:p>
            <a:pPr marL="384572" lvl="2" indent="-339329" defTabSz="685800">
              <a:spcBef>
                <a:spcPct val="20000"/>
              </a:spcBef>
              <a:buClr>
                <a:schemeClr val="accent2"/>
              </a:buClr>
              <a:buSzPct val="70000"/>
              <a:tabLst>
                <a:tab pos="685800" algn="l"/>
              </a:tabLst>
              <a:defRPr/>
            </a:pPr>
            <a:r>
              <a:rPr lang="en-US" b="1" dirty="0">
                <a:solidFill>
                  <a:srgbClr val="66FFFF"/>
                </a:solidFill>
                <a:latin typeface="Calibri" panose="020F0502020204030204" pitchFamily="34" charset="0"/>
                <a:cs typeface="Calibri" panose="020F0502020204030204" pitchFamily="34" charset="0"/>
              </a:rPr>
              <a:t>	while counter &lt; x</a:t>
            </a:r>
            <a:r>
              <a:rPr lang="en-US" b="1" dirty="0">
                <a:solidFill>
                  <a:srgbClr val="66FFFF"/>
                </a:solidFill>
                <a:latin typeface="Calibri" panose="020F0502020204030204" pitchFamily="34" charset="0"/>
                <a:cs typeface="Calibri" panose="020F0502020204030204" pitchFamily="34" charset="0"/>
              </a:rPr>
              <a:t>:  </a:t>
            </a:r>
            <a:r>
              <a:rPr lang="en-US" b="1" spc="-80" dirty="0">
                <a:solidFill>
                  <a:srgbClr val="66FFFF"/>
                </a:solidFill>
                <a:latin typeface="Calibri" panose="020F0502020204030204" pitchFamily="34" charset="0"/>
                <a:cs typeface="Calibri" panose="020F0502020204030204" pitchFamily="34" charset="0"/>
              </a:rPr>
              <a:t>#counter&lt;x is the condition that must be true for the loop to continue!</a:t>
            </a:r>
            <a:endParaRPr lang="en-US" b="1" spc="-80" dirty="0">
              <a:solidFill>
                <a:srgbClr val="66FFFF"/>
              </a:solidFill>
              <a:latin typeface="Calibri" panose="020F0502020204030204" pitchFamily="34" charset="0"/>
              <a:cs typeface="Calibri" panose="020F0502020204030204" pitchFamily="34" charset="0"/>
            </a:endParaRPr>
          </a:p>
          <a:p>
            <a:pPr marL="384572" lvl="2" indent="-339329" defTabSz="685800">
              <a:spcBef>
                <a:spcPct val="20000"/>
              </a:spcBef>
              <a:buClr>
                <a:schemeClr val="accent2"/>
              </a:buClr>
              <a:buSzPct val="70000"/>
              <a:tabLst>
                <a:tab pos="685800" algn="l"/>
              </a:tabLst>
              <a:defRPr/>
            </a:pPr>
            <a:r>
              <a:rPr lang="en-US" b="1" dirty="0">
                <a:solidFill>
                  <a:srgbClr val="66FFFF"/>
                </a:solidFill>
                <a:latin typeface="Calibri" panose="020F0502020204030204" pitchFamily="34" charset="0"/>
                <a:cs typeface="Calibri" panose="020F0502020204030204" pitchFamily="34" charset="0"/>
              </a:rPr>
              <a:t>		</a:t>
            </a:r>
            <a:r>
              <a:rPr lang="en-US" b="1" dirty="0">
                <a:solidFill>
                  <a:srgbClr val="66FFFF"/>
                </a:solidFill>
                <a:latin typeface="Calibri" panose="020F0502020204030204" pitchFamily="34" charset="0"/>
                <a:cs typeface="Calibri" panose="020F0502020204030204" pitchFamily="34" charset="0"/>
              </a:rPr>
              <a:t># code can go here</a:t>
            </a:r>
          </a:p>
          <a:p>
            <a:pPr marL="384572" lvl="2" indent="-339329" defTabSz="685800">
              <a:spcBef>
                <a:spcPct val="20000"/>
              </a:spcBef>
              <a:buClr>
                <a:schemeClr val="accent2"/>
              </a:buClr>
              <a:buSzPct val="70000"/>
              <a:tabLst>
                <a:tab pos="685800" algn="l"/>
              </a:tabLst>
              <a:defRPr/>
            </a:pPr>
            <a:r>
              <a:rPr lang="en-US" b="1" dirty="0">
                <a:solidFill>
                  <a:srgbClr val="66FFFF"/>
                </a:solidFill>
                <a:latin typeface="Calibri" panose="020F0502020204030204" pitchFamily="34" charset="0"/>
                <a:cs typeface="Calibri" panose="020F0502020204030204" pitchFamily="34" charset="0"/>
              </a:rPr>
              <a:t>	</a:t>
            </a:r>
            <a:r>
              <a:rPr lang="en-US" b="1" dirty="0">
                <a:solidFill>
                  <a:srgbClr val="66FFFF"/>
                </a:solidFill>
                <a:latin typeface="Calibri" panose="020F0502020204030204" pitchFamily="34" charset="0"/>
                <a:cs typeface="Calibri" panose="020F0502020204030204" pitchFamily="34" charset="0"/>
              </a:rPr>
              <a:t>	counter </a:t>
            </a:r>
            <a:r>
              <a:rPr lang="en-US" b="1" dirty="0">
                <a:solidFill>
                  <a:srgbClr val="66FFFF"/>
                </a:solidFill>
                <a:latin typeface="Calibri" panose="020F0502020204030204" pitchFamily="34" charset="0"/>
                <a:cs typeface="Calibri" panose="020F0502020204030204" pitchFamily="34" charset="0"/>
              </a:rPr>
              <a:t>= counter + 1</a:t>
            </a:r>
          </a:p>
          <a:p>
            <a:pPr marL="384572" lvl="2" indent="-339329" defTabSz="685800">
              <a:spcBef>
                <a:spcPct val="20000"/>
              </a:spcBef>
              <a:buClr>
                <a:schemeClr val="accent2"/>
              </a:buClr>
              <a:buSzPct val="70000"/>
              <a:tabLst>
                <a:tab pos="685800" algn="l"/>
              </a:tabLst>
              <a:defRPr/>
            </a:pPr>
            <a:r>
              <a:rPr lang="en-US" dirty="0">
                <a:solidFill>
                  <a:srgbClr val="FFFF00"/>
                </a:solidFill>
                <a:latin typeface="Calibri" panose="020F0502020204030204" pitchFamily="34" charset="0"/>
                <a:cs typeface="Calibri" panose="020F0502020204030204" pitchFamily="34" charset="0"/>
              </a:rPr>
              <a:t>   </a:t>
            </a:r>
            <a:r>
              <a:rPr lang="en-US" dirty="0">
                <a:solidFill>
                  <a:srgbClr val="FFFF00"/>
                </a:solidFill>
                <a:latin typeface="Calibri" panose="020F0502020204030204" pitchFamily="34" charset="0"/>
                <a:cs typeface="Calibri" panose="020F0502020204030204" pitchFamily="34" charset="0"/>
              </a:rPr>
              <a:t>    return(counter</a:t>
            </a:r>
            <a:r>
              <a:rPr lang="en-US" dirty="0">
                <a:solidFill>
                  <a:srgbClr val="FFFF00"/>
                </a:solidFill>
                <a:latin typeface="Calibri" panose="020F0502020204030204" pitchFamily="34" charset="0"/>
                <a:cs typeface="Calibri" panose="020F0502020204030204" pitchFamily="34" charset="0"/>
              </a:rPr>
              <a:t>)</a:t>
            </a:r>
          </a:p>
          <a:p>
            <a:pPr marL="384572" lvl="2" indent="-339329" defTabSz="685800">
              <a:spcBef>
                <a:spcPct val="20000"/>
              </a:spcBef>
              <a:buClr>
                <a:schemeClr val="accent2"/>
              </a:buClr>
              <a:buSzPct val="70000"/>
              <a:tabLst>
                <a:tab pos="685800" algn="l"/>
              </a:tabLst>
              <a:defRPr/>
            </a:pPr>
            <a:r>
              <a:rPr lang="en-US" dirty="0">
                <a:solidFill>
                  <a:srgbClr val="FFFF00"/>
                </a:solidFill>
                <a:latin typeface="Calibri" panose="020F0502020204030204" pitchFamily="34" charset="0"/>
                <a:cs typeface="Calibri" panose="020F0502020204030204" pitchFamily="34" charset="0"/>
              </a:rPr>
              <a:t>print(f(5))</a:t>
            </a:r>
            <a:endParaRPr lang="en-US" dirty="0">
              <a:solidFill>
                <a:srgbClr val="FFFF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86234815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6519"/>
            <a:ext cx="10353761" cy="1326321"/>
          </a:xfrm>
        </p:spPr>
        <p:txBody>
          <a:bodyPr/>
          <a:lstStyle/>
          <a:p>
            <a:r>
              <a:rPr lang="en-US" dirty="0" smtClean="0"/>
              <a:t>What does this print?</a:t>
            </a:r>
            <a:endParaRPr lang="en-US" dirty="0"/>
          </a:p>
        </p:txBody>
      </p:sp>
      <p:sp>
        <p:nvSpPr>
          <p:cNvPr id="3" name="Content Placeholder 2"/>
          <p:cNvSpPr>
            <a:spLocks noGrp="1"/>
          </p:cNvSpPr>
          <p:nvPr>
            <p:ph idx="1"/>
          </p:nvPr>
        </p:nvSpPr>
        <p:spPr>
          <a:xfrm>
            <a:off x="2133600" y="1371601"/>
            <a:ext cx="6930490" cy="4805081"/>
          </a:xfrm>
        </p:spPr>
        <p:txBody>
          <a:bodyPr/>
          <a:lstStyle/>
          <a:p>
            <a:pPr marL="45243" lvl="2" indent="0" defTabSz="685800">
              <a:spcBef>
                <a:spcPct val="20000"/>
              </a:spcBef>
              <a:buClr>
                <a:schemeClr val="accent2"/>
              </a:buClr>
              <a:buSzPct val="70000"/>
              <a:buNone/>
              <a:tabLst>
                <a:tab pos="685800" algn="l"/>
              </a:tabLst>
              <a:defRPr/>
            </a:pPr>
            <a:r>
              <a:rPr lang="en-US" sz="2000" dirty="0" err="1">
                <a:solidFill>
                  <a:srgbClr val="FFFF00"/>
                </a:solidFill>
                <a:latin typeface="Courier New" pitchFamily="49" charset="0"/>
                <a:cs typeface="Courier New" pitchFamily="49" charset="0"/>
              </a:rPr>
              <a:t>def</a:t>
            </a:r>
            <a:r>
              <a:rPr lang="en-US" sz="2000" dirty="0">
                <a:solidFill>
                  <a:srgbClr val="FFFF00"/>
                </a:solidFill>
                <a:latin typeface="Courier New" pitchFamily="49" charset="0"/>
                <a:cs typeface="Courier New" pitchFamily="49" charset="0"/>
              </a:rPr>
              <a:t> </a:t>
            </a:r>
            <a:r>
              <a:rPr lang="en-US" sz="2000" dirty="0">
                <a:solidFill>
                  <a:srgbClr val="FFFF00"/>
                </a:solidFill>
                <a:latin typeface="Courier New" pitchFamily="49" charset="0"/>
                <a:cs typeface="Courier New" pitchFamily="49" charset="0"/>
              </a:rPr>
              <a:t>f(x):</a:t>
            </a:r>
            <a:endParaRPr lang="en-US" sz="2000"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dirty="0">
                <a:solidFill>
                  <a:srgbClr val="FFFF00"/>
                </a:solidFill>
                <a:latin typeface="Courier New" pitchFamily="49" charset="0"/>
                <a:cs typeface="Courier New" pitchFamily="49" charset="0"/>
              </a:rPr>
              <a:t>	counter = 0</a:t>
            </a:r>
          </a:p>
          <a:p>
            <a:pPr marL="45243" lvl="2" indent="0" defTabSz="685800">
              <a:spcBef>
                <a:spcPct val="20000"/>
              </a:spcBef>
              <a:buClr>
                <a:schemeClr val="accent2"/>
              </a:buClr>
              <a:buSzPct val="70000"/>
              <a:buNone/>
              <a:tabLst>
                <a:tab pos="685800" algn="l"/>
              </a:tabLst>
              <a:defRPr/>
            </a:pPr>
            <a:r>
              <a:rPr lang="en-US" sz="2000" dirty="0">
                <a:solidFill>
                  <a:srgbClr val="FFFF00"/>
                </a:solidFill>
                <a:latin typeface="Courier New" pitchFamily="49" charset="0"/>
                <a:cs typeface="Courier New" pitchFamily="49" charset="0"/>
              </a:rPr>
              <a:t>	while counter &lt; x:</a:t>
            </a:r>
          </a:p>
          <a:p>
            <a:pPr marL="45243" lvl="2" indent="0" defTabSz="685800">
              <a:spcBef>
                <a:spcPct val="20000"/>
              </a:spcBef>
              <a:buClr>
                <a:schemeClr val="accent2"/>
              </a:buClr>
              <a:buSzPct val="70000"/>
              <a:buNone/>
              <a:tabLst>
                <a:tab pos="685800" algn="l"/>
              </a:tabLst>
              <a:defRPr/>
            </a:pPr>
            <a:r>
              <a:rPr lang="en-US" sz="2000" dirty="0">
                <a:solidFill>
                  <a:srgbClr val="FFFF00"/>
                </a:solidFill>
                <a:latin typeface="Courier New" pitchFamily="49" charset="0"/>
                <a:cs typeface="Courier New" pitchFamily="49" charset="0"/>
              </a:rPr>
              <a:t>		print(counter)</a:t>
            </a:r>
          </a:p>
          <a:p>
            <a:pPr marL="45243" lvl="2" indent="0" defTabSz="685800">
              <a:spcBef>
                <a:spcPct val="20000"/>
              </a:spcBef>
              <a:buClr>
                <a:schemeClr val="accent2"/>
              </a:buClr>
              <a:buSzPct val="70000"/>
              <a:buNone/>
              <a:tabLst>
                <a:tab pos="685800" algn="l"/>
              </a:tabLst>
              <a:defRPr/>
            </a:pPr>
            <a:r>
              <a:rPr lang="en-US" sz="2000" dirty="0">
                <a:solidFill>
                  <a:srgbClr val="FFFF00"/>
                </a:solidFill>
                <a:latin typeface="Courier New" pitchFamily="49" charset="0"/>
                <a:cs typeface="Courier New" pitchFamily="49" charset="0"/>
              </a:rPr>
              <a:t>		counter = counter + 1</a:t>
            </a:r>
          </a:p>
          <a:p>
            <a:pPr marL="45243" lvl="2" indent="0" defTabSz="685800">
              <a:spcBef>
                <a:spcPct val="20000"/>
              </a:spcBef>
              <a:buClr>
                <a:schemeClr val="accent2"/>
              </a:buClr>
              <a:buSzPct val="70000"/>
              <a:buNone/>
              <a:tabLst>
                <a:tab pos="685800" algn="l"/>
              </a:tabLst>
              <a:defRPr/>
            </a:pPr>
            <a:r>
              <a:rPr lang="en-US" sz="2000" dirty="0">
                <a:solidFill>
                  <a:srgbClr val="FFFF00"/>
                </a:solidFill>
                <a:latin typeface="Courier New" pitchFamily="49" charset="0"/>
                <a:cs typeface="Courier New" pitchFamily="49" charset="0"/>
              </a:rPr>
              <a:t>   return(counter)</a:t>
            </a:r>
          </a:p>
          <a:p>
            <a:pPr marL="45243" lvl="2" indent="0" defTabSz="685800">
              <a:spcBef>
                <a:spcPct val="20000"/>
              </a:spcBef>
              <a:buClr>
                <a:schemeClr val="accent2"/>
              </a:buClr>
              <a:buSzPct val="70000"/>
              <a:buNone/>
              <a:tabLst>
                <a:tab pos="685800" algn="l"/>
              </a:tabLst>
              <a:defRPr/>
            </a:pPr>
            <a:r>
              <a:rPr lang="en-US" sz="2000" dirty="0">
                <a:solidFill>
                  <a:srgbClr val="FFFF00"/>
                </a:solidFill>
                <a:latin typeface="Courier New" pitchFamily="49" charset="0"/>
                <a:cs typeface="Courier New" pitchFamily="49" charset="0"/>
              </a:rPr>
              <a:t>print(f(5))</a:t>
            </a:r>
            <a:endParaRPr lang="en-US" sz="2000" dirty="0">
              <a:solidFill>
                <a:srgbClr val="FFFF00"/>
              </a:solidFill>
            </a:endParaRPr>
          </a:p>
          <a:p>
            <a:endParaRPr lang="en-US" dirty="0"/>
          </a:p>
        </p:txBody>
      </p:sp>
    </p:spTree>
    <p:extLst>
      <p:ext uri="{BB962C8B-B14F-4D97-AF65-F5344CB8AC3E}">
        <p14:creationId xmlns:p14="http://schemas.microsoft.com/office/powerpoint/2010/main" val="15295227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876" y="181232"/>
            <a:ext cx="10353761" cy="1326321"/>
          </a:xfrm>
        </p:spPr>
        <p:txBody>
          <a:bodyPr/>
          <a:lstStyle/>
          <a:p>
            <a:r>
              <a:rPr lang="en-US" dirty="0" smtClean="0"/>
              <a:t>What does this print?</a:t>
            </a:r>
            <a:endParaRPr lang="en-US" dirty="0"/>
          </a:p>
        </p:txBody>
      </p:sp>
      <p:sp>
        <p:nvSpPr>
          <p:cNvPr id="3" name="Content Placeholder 2"/>
          <p:cNvSpPr>
            <a:spLocks noGrp="1"/>
          </p:cNvSpPr>
          <p:nvPr>
            <p:ph idx="1"/>
          </p:nvPr>
        </p:nvSpPr>
        <p:spPr>
          <a:xfrm>
            <a:off x="2133600" y="1371601"/>
            <a:ext cx="6930490" cy="4805081"/>
          </a:xfrm>
        </p:spPr>
        <p:txBody>
          <a:bodyPr/>
          <a:lstStyle/>
          <a:p>
            <a:pPr marL="45243" lvl="2" indent="0" defTabSz="685800">
              <a:spcBef>
                <a:spcPct val="20000"/>
              </a:spcBef>
              <a:buClr>
                <a:schemeClr val="accent2"/>
              </a:buClr>
              <a:buSzPct val="70000"/>
              <a:buNone/>
              <a:tabLst>
                <a:tab pos="685800" algn="l"/>
              </a:tabLst>
              <a:defRPr/>
            </a:pPr>
            <a:r>
              <a:rPr lang="en-US" sz="2400" dirty="0" err="1">
                <a:solidFill>
                  <a:srgbClr val="FFFF00"/>
                </a:solidFill>
                <a:latin typeface="Courier New" pitchFamily="49" charset="0"/>
                <a:cs typeface="Courier New" pitchFamily="49" charset="0"/>
              </a:rPr>
              <a:t>def</a:t>
            </a:r>
            <a:r>
              <a:rPr lang="en-US" sz="2400" dirty="0">
                <a:solidFill>
                  <a:srgbClr val="FFFF00"/>
                </a:solidFill>
                <a:latin typeface="Courier New" pitchFamily="49" charset="0"/>
                <a:cs typeface="Courier New" pitchFamily="49" charset="0"/>
              </a:rPr>
              <a:t> </a:t>
            </a:r>
            <a:r>
              <a:rPr lang="en-US" sz="2400" dirty="0">
                <a:solidFill>
                  <a:srgbClr val="FFFF00"/>
                </a:solidFill>
                <a:latin typeface="Courier New" pitchFamily="49" charset="0"/>
                <a:cs typeface="Courier New" pitchFamily="49" charset="0"/>
              </a:rPr>
              <a:t>f(x):</a:t>
            </a:r>
            <a:endParaRPr lang="en-US" sz="2400"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400" dirty="0">
                <a:solidFill>
                  <a:srgbClr val="FFFF00"/>
                </a:solidFill>
                <a:latin typeface="Courier New" pitchFamily="49" charset="0"/>
                <a:cs typeface="Courier New" pitchFamily="49" charset="0"/>
              </a:rPr>
              <a:t>	counter = </a:t>
            </a:r>
            <a:r>
              <a:rPr lang="en-US" sz="2400" dirty="0">
                <a:solidFill>
                  <a:srgbClr val="FFFF00"/>
                </a:solidFill>
                <a:latin typeface="Courier New" pitchFamily="49" charset="0"/>
                <a:cs typeface="Courier New" pitchFamily="49" charset="0"/>
              </a:rPr>
              <a:t>x</a:t>
            </a:r>
            <a:endParaRPr lang="en-US" sz="2400"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400" dirty="0">
                <a:solidFill>
                  <a:srgbClr val="FFFF00"/>
                </a:solidFill>
                <a:latin typeface="Courier New" pitchFamily="49" charset="0"/>
                <a:cs typeface="Courier New" pitchFamily="49" charset="0"/>
              </a:rPr>
              <a:t>	while counter </a:t>
            </a:r>
            <a:r>
              <a:rPr lang="en-US" sz="2400" dirty="0">
                <a:solidFill>
                  <a:srgbClr val="FFFF00"/>
                </a:solidFill>
                <a:latin typeface="Courier New" pitchFamily="49" charset="0"/>
                <a:cs typeface="Courier New" pitchFamily="49" charset="0"/>
              </a:rPr>
              <a:t>&gt; 0:</a:t>
            </a:r>
            <a:endParaRPr lang="en-US" sz="2400"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400" dirty="0">
                <a:solidFill>
                  <a:srgbClr val="FFFF00"/>
                </a:solidFill>
                <a:latin typeface="Courier New" pitchFamily="49" charset="0"/>
                <a:cs typeface="Courier New" pitchFamily="49" charset="0"/>
              </a:rPr>
              <a:t>		print(counter)</a:t>
            </a:r>
          </a:p>
          <a:p>
            <a:pPr marL="45243" lvl="2" indent="0" defTabSz="685800">
              <a:spcBef>
                <a:spcPct val="20000"/>
              </a:spcBef>
              <a:buClr>
                <a:schemeClr val="accent2"/>
              </a:buClr>
              <a:buSzPct val="70000"/>
              <a:buNone/>
              <a:tabLst>
                <a:tab pos="685800" algn="l"/>
              </a:tabLst>
              <a:defRPr/>
            </a:pPr>
            <a:r>
              <a:rPr lang="en-US" sz="2400" dirty="0">
                <a:solidFill>
                  <a:srgbClr val="FFFF00"/>
                </a:solidFill>
                <a:latin typeface="Courier New" pitchFamily="49" charset="0"/>
                <a:cs typeface="Courier New" pitchFamily="49" charset="0"/>
              </a:rPr>
              <a:t>		counter = counter </a:t>
            </a:r>
            <a:r>
              <a:rPr lang="en-US" sz="2400" dirty="0">
                <a:solidFill>
                  <a:srgbClr val="FFFF00"/>
                </a:solidFill>
                <a:latin typeface="Courier New" pitchFamily="49" charset="0"/>
                <a:cs typeface="Courier New" pitchFamily="49" charset="0"/>
              </a:rPr>
              <a:t>- </a:t>
            </a:r>
            <a:r>
              <a:rPr lang="en-US" sz="2400" dirty="0">
                <a:solidFill>
                  <a:srgbClr val="FFFF00"/>
                </a:solidFill>
                <a:latin typeface="Courier New" pitchFamily="49" charset="0"/>
                <a:cs typeface="Courier New" pitchFamily="49" charset="0"/>
              </a:rPr>
              <a:t>1</a:t>
            </a:r>
          </a:p>
          <a:p>
            <a:pPr marL="45243" lvl="2" indent="0" defTabSz="685800">
              <a:spcBef>
                <a:spcPct val="20000"/>
              </a:spcBef>
              <a:buClr>
                <a:schemeClr val="accent2"/>
              </a:buClr>
              <a:buSzPct val="70000"/>
              <a:buNone/>
              <a:tabLst>
                <a:tab pos="685800" algn="l"/>
              </a:tabLst>
              <a:defRPr/>
            </a:pPr>
            <a:r>
              <a:rPr lang="en-US" sz="2400" dirty="0">
                <a:solidFill>
                  <a:srgbClr val="FFFF00"/>
                </a:solidFill>
                <a:latin typeface="Courier New" pitchFamily="49" charset="0"/>
                <a:cs typeface="Courier New" pitchFamily="49" charset="0"/>
              </a:rPr>
              <a:t>   return(counter)</a:t>
            </a:r>
          </a:p>
          <a:p>
            <a:pPr marL="45243" lvl="2" indent="0" defTabSz="685800">
              <a:spcBef>
                <a:spcPct val="20000"/>
              </a:spcBef>
              <a:buClr>
                <a:schemeClr val="accent2"/>
              </a:buClr>
              <a:buSzPct val="70000"/>
              <a:buNone/>
              <a:tabLst>
                <a:tab pos="685800" algn="l"/>
              </a:tabLst>
              <a:defRPr/>
            </a:pPr>
            <a:r>
              <a:rPr lang="en-US" sz="2400" dirty="0">
                <a:solidFill>
                  <a:srgbClr val="FFFF00"/>
                </a:solidFill>
                <a:latin typeface="Courier New" pitchFamily="49" charset="0"/>
                <a:cs typeface="Courier New" pitchFamily="49" charset="0"/>
              </a:rPr>
              <a:t>print(f(5))</a:t>
            </a:r>
            <a:endParaRPr lang="en-US" sz="2400" dirty="0">
              <a:solidFill>
                <a:srgbClr val="FFFF00"/>
              </a:solidFill>
            </a:endParaRPr>
          </a:p>
          <a:p>
            <a:endParaRPr lang="en-US" dirty="0"/>
          </a:p>
        </p:txBody>
      </p:sp>
    </p:spTree>
    <p:extLst>
      <p:ext uri="{BB962C8B-B14F-4D97-AF65-F5344CB8AC3E}">
        <p14:creationId xmlns:p14="http://schemas.microsoft.com/office/powerpoint/2010/main" val="20551994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53536"/>
            <a:ext cx="8229600" cy="660864"/>
          </a:xfrm>
        </p:spPr>
        <p:txBody>
          <a:bodyPr>
            <a:normAutofit/>
          </a:bodyPr>
          <a:lstStyle/>
          <a:p>
            <a:r>
              <a:rPr lang="en-US" dirty="0" smtClean="0"/>
              <a:t>Printing inside my function:</a:t>
            </a:r>
            <a:endParaRPr lang="en-US" dirty="0"/>
          </a:p>
        </p:txBody>
      </p:sp>
      <p:sp>
        <p:nvSpPr>
          <p:cNvPr id="3" name="Content Placeholder 2"/>
          <p:cNvSpPr>
            <a:spLocks noGrp="1"/>
          </p:cNvSpPr>
          <p:nvPr>
            <p:ph idx="1"/>
          </p:nvPr>
        </p:nvSpPr>
        <p:spPr>
          <a:xfrm>
            <a:off x="1981200" y="1219200"/>
            <a:ext cx="8686800" cy="5486400"/>
          </a:xfrm>
        </p:spPr>
        <p:txBody>
          <a:bodyPr>
            <a:normAutofit lnSpcReduction="10000"/>
          </a:bodyPr>
          <a:lstStyle/>
          <a:p>
            <a:r>
              <a:rPr lang="en-US" sz="2600" dirty="0">
                <a:cs typeface="Consolas" panose="020B0609020204030204" pitchFamily="49" charset="0"/>
              </a:rPr>
              <a:t>What if I want to see the string that was input into the function?</a:t>
            </a:r>
          </a:p>
          <a:p>
            <a:pPr>
              <a:spcBef>
                <a:spcPts val="500"/>
              </a:spcBef>
              <a:buNone/>
            </a:pPr>
            <a:r>
              <a:rPr lang="en-US" sz="2600" dirty="0" err="1">
                <a:solidFill>
                  <a:srgbClr val="FFFF00"/>
                </a:solidFill>
                <a:latin typeface="Consolas" panose="020B0609020204030204" pitchFamily="49" charset="0"/>
                <a:cs typeface="Consolas" panose="020B0609020204030204" pitchFamily="49" charset="0"/>
              </a:rPr>
              <a:t>def</a:t>
            </a:r>
            <a:r>
              <a:rPr lang="en-US" sz="2600" dirty="0">
                <a:solidFill>
                  <a:srgbClr val="FFFF00"/>
                </a:solidFill>
                <a:latin typeface="Consolas" panose="020B0609020204030204" pitchFamily="49" charset="0"/>
                <a:cs typeface="Consolas" panose="020B0609020204030204" pitchFamily="49" charset="0"/>
              </a:rPr>
              <a:t> </a:t>
            </a:r>
            <a:r>
              <a:rPr lang="en-US" sz="2600" dirty="0" err="1">
                <a:solidFill>
                  <a:srgbClr val="FFFF00"/>
                </a:solidFill>
                <a:latin typeface="Consolas" panose="020B0609020204030204" pitchFamily="49" charset="0"/>
                <a:cs typeface="Consolas" panose="020B0609020204030204" pitchFamily="49" charset="0"/>
              </a:rPr>
              <a:t>addstrings</a:t>
            </a:r>
            <a:r>
              <a:rPr lang="en-US" sz="2600" dirty="0">
                <a:solidFill>
                  <a:srgbClr val="FFFF00"/>
                </a:solidFill>
                <a:latin typeface="Consolas" panose="020B0609020204030204" pitchFamily="49" charset="0"/>
                <a:cs typeface="Consolas" panose="020B0609020204030204" pitchFamily="49" charset="0"/>
              </a:rPr>
              <a:t>(par1):</a:t>
            </a:r>
          </a:p>
          <a:p>
            <a:pPr>
              <a:spcBef>
                <a:spcPts val="500"/>
              </a:spcBef>
              <a:buNone/>
            </a:pPr>
            <a:r>
              <a:rPr lang="en-US" sz="2600" dirty="0">
                <a:solidFill>
                  <a:srgbClr val="FFFF00"/>
                </a:solidFill>
                <a:latin typeface="Consolas" panose="020B0609020204030204" pitchFamily="49" charset="0"/>
                <a:cs typeface="Consolas" panose="020B0609020204030204" pitchFamily="49" charset="0"/>
              </a:rPr>
              <a:t>	</a:t>
            </a:r>
            <a:r>
              <a:rPr lang="en-US" sz="2600" dirty="0">
                <a:solidFill>
                  <a:srgbClr val="FFFF00"/>
                </a:solidFill>
                <a:latin typeface="Consolas" panose="020B0609020204030204" pitchFamily="49" charset="0"/>
                <a:cs typeface="Consolas" panose="020B0609020204030204" pitchFamily="49" charset="0"/>
              </a:rPr>
              <a:t>  </a:t>
            </a:r>
            <a:r>
              <a:rPr lang="en-US" sz="2600" dirty="0" smtClean="0">
                <a:solidFill>
                  <a:srgbClr val="FFFF00"/>
                </a:solidFill>
                <a:latin typeface="Consolas" panose="020B0609020204030204" pitchFamily="49" charset="0"/>
                <a:cs typeface="Consolas" panose="020B0609020204030204" pitchFamily="49" charset="0"/>
              </a:rPr>
              <a:t>print(par + “came in”)</a:t>
            </a:r>
            <a:endParaRPr lang="en-US" sz="2600" dirty="0">
              <a:solidFill>
                <a:srgbClr val="FFFF00"/>
              </a:solidFill>
              <a:latin typeface="Consolas" panose="020B0609020204030204" pitchFamily="49" charset="0"/>
              <a:cs typeface="Consolas" panose="020B0609020204030204" pitchFamily="49" charset="0"/>
            </a:endParaRPr>
          </a:p>
          <a:p>
            <a:pPr>
              <a:spcBef>
                <a:spcPts val="500"/>
              </a:spcBef>
              <a:buNone/>
            </a:pPr>
            <a:r>
              <a:rPr lang="en-US" sz="2600" dirty="0">
                <a:solidFill>
                  <a:srgbClr val="FFFF00"/>
                </a:solidFill>
                <a:latin typeface="Consolas" panose="020B0609020204030204" pitchFamily="49" charset="0"/>
                <a:cs typeface="Consolas" panose="020B0609020204030204" pitchFamily="49" charset="0"/>
              </a:rPr>
              <a:t>    return(par1 + "</a:t>
            </a:r>
            <a:r>
              <a:rPr lang="en-US" sz="2600" dirty="0" err="1">
                <a:solidFill>
                  <a:srgbClr val="FFFF00"/>
                </a:solidFill>
                <a:latin typeface="Consolas" panose="020B0609020204030204" pitchFamily="49" charset="0"/>
                <a:cs typeface="Consolas" panose="020B0609020204030204" pitchFamily="49" charset="0"/>
              </a:rPr>
              <a:t>ubba</a:t>
            </a:r>
            <a:r>
              <a:rPr lang="en-US" sz="2600" dirty="0">
                <a:solidFill>
                  <a:srgbClr val="FFFF00"/>
                </a:solidFill>
                <a:latin typeface="Consolas" panose="020B0609020204030204" pitchFamily="49" charset="0"/>
                <a:cs typeface="Consolas" panose="020B0609020204030204" pitchFamily="49" charset="0"/>
              </a:rPr>
              <a:t>")</a:t>
            </a:r>
          </a:p>
          <a:p>
            <a:pPr>
              <a:spcBef>
                <a:spcPts val="500"/>
              </a:spcBef>
              <a:buNone/>
            </a:pPr>
            <a:r>
              <a:rPr lang="en-US" sz="2600" dirty="0">
                <a:solidFill>
                  <a:srgbClr val="FFFF00"/>
                </a:solidFill>
                <a:latin typeface="Consolas" panose="020B0609020204030204" pitchFamily="49" charset="0"/>
                <a:cs typeface="Consolas" panose="020B0609020204030204" pitchFamily="49" charset="0"/>
              </a:rPr>
              <a:t>print (</a:t>
            </a:r>
            <a:r>
              <a:rPr lang="en-US" sz="2600" dirty="0" err="1">
                <a:solidFill>
                  <a:srgbClr val="FFFF00"/>
                </a:solidFill>
                <a:latin typeface="Consolas" panose="020B0609020204030204" pitchFamily="49" charset="0"/>
                <a:cs typeface="Consolas" panose="020B0609020204030204" pitchFamily="49" charset="0"/>
              </a:rPr>
              <a:t>addstrings</a:t>
            </a:r>
            <a:r>
              <a:rPr lang="en-US" sz="2600" dirty="0">
                <a:solidFill>
                  <a:srgbClr val="FFFF00"/>
                </a:solidFill>
                <a:latin typeface="Consolas" panose="020B0609020204030204" pitchFamily="49" charset="0"/>
                <a:cs typeface="Consolas" panose="020B0609020204030204" pitchFamily="49" charset="0"/>
              </a:rPr>
              <a:t>("</a:t>
            </a:r>
            <a:r>
              <a:rPr lang="en-US" sz="2600" dirty="0" err="1">
                <a:solidFill>
                  <a:srgbClr val="FFFF00"/>
                </a:solidFill>
                <a:latin typeface="Consolas" panose="020B0609020204030204" pitchFamily="49" charset="0"/>
                <a:cs typeface="Consolas" panose="020B0609020204030204" pitchFamily="49" charset="0"/>
              </a:rPr>
              <a:t>gub</a:t>
            </a:r>
            <a:r>
              <a:rPr lang="en-US" sz="2600" dirty="0">
                <a:solidFill>
                  <a:srgbClr val="FFFF00"/>
                </a:solidFill>
                <a:latin typeface="Consolas" panose="020B0609020204030204" pitchFamily="49" charset="0"/>
                <a:cs typeface="Consolas" panose="020B0609020204030204" pitchFamily="49" charset="0"/>
              </a:rPr>
              <a:t>"))</a:t>
            </a:r>
          </a:p>
          <a:p>
            <a:pPr>
              <a:spcBef>
                <a:spcPts val="500"/>
              </a:spcBef>
              <a:buNone/>
            </a:pPr>
            <a:endParaRPr lang="en-US" sz="2600" dirty="0">
              <a:solidFill>
                <a:srgbClr val="FFFF00"/>
              </a:solidFill>
              <a:latin typeface="Consolas" panose="020B0609020204030204" pitchFamily="49" charset="0"/>
              <a:cs typeface="Consolas" panose="020B0609020204030204" pitchFamily="49" charset="0"/>
            </a:endParaRPr>
          </a:p>
          <a:p>
            <a:pPr>
              <a:spcBef>
                <a:spcPts val="500"/>
              </a:spcBef>
              <a:buNone/>
            </a:pPr>
            <a:r>
              <a:rPr lang="en-US" sz="2600" dirty="0">
                <a:cs typeface="Consolas" panose="020B0609020204030204" pitchFamily="49" charset="0"/>
              </a:rPr>
              <a:t>We want to print what’s </a:t>
            </a:r>
            <a:r>
              <a:rPr lang="en-US" sz="2600" i="1" dirty="0">
                <a:cs typeface="Consolas" panose="020B0609020204030204" pitchFamily="49" charset="0"/>
              </a:rPr>
              <a:t>inside</a:t>
            </a:r>
            <a:r>
              <a:rPr lang="en-US" sz="2600" dirty="0">
                <a:cs typeface="Consolas" panose="020B0609020204030204" pitchFamily="49" charset="0"/>
              </a:rPr>
              <a:t> par1, not “par1”</a:t>
            </a:r>
            <a:endParaRPr lang="en-US" sz="2600" dirty="0">
              <a:cs typeface="Consolas" panose="020B0609020204030204" pitchFamily="49" charset="0"/>
            </a:endParaRPr>
          </a:p>
          <a:p>
            <a:pPr>
              <a:spcBef>
                <a:spcPts val="500"/>
              </a:spcBef>
              <a:buNone/>
            </a:pPr>
            <a:r>
              <a:rPr lang="en-US" sz="2600" dirty="0">
                <a:cs typeface="Consolas" panose="020B0609020204030204" pitchFamily="49" charset="0"/>
              </a:rPr>
              <a:t>Now we’re adding what’s </a:t>
            </a:r>
            <a:r>
              <a:rPr lang="en-US" sz="2600" i="1" dirty="0">
                <a:cs typeface="Consolas" panose="020B0609020204030204" pitchFamily="49" charset="0"/>
              </a:rPr>
              <a:t>inside</a:t>
            </a:r>
            <a:r>
              <a:rPr lang="en-US" sz="2600" dirty="0">
                <a:cs typeface="Consolas" panose="020B0609020204030204" pitchFamily="49" charset="0"/>
              </a:rPr>
              <a:t> par1 to “came in” and that is what gets printed by the function before we leave the function. </a:t>
            </a:r>
          </a:p>
          <a:p>
            <a:pPr>
              <a:spcBef>
                <a:spcPts val="500"/>
              </a:spcBef>
              <a:buNone/>
            </a:pPr>
            <a:endParaRPr lang="en-US" sz="2600" dirty="0">
              <a:cs typeface="Consolas" panose="020B0609020204030204" pitchFamily="49" charset="0"/>
            </a:endParaRPr>
          </a:p>
          <a:p>
            <a:pPr>
              <a:buNone/>
            </a:pPr>
            <a:endParaRPr lang="en-US" sz="2600" dirty="0">
              <a:solidFill>
                <a:srgbClr val="FFFF00"/>
              </a:solidFill>
              <a:latin typeface="Consolas" panose="020B0609020204030204" pitchFamily="49" charset="0"/>
              <a:cs typeface="Consolas" panose="020B0609020204030204" pitchFamily="49" charset="0"/>
            </a:endParaRPr>
          </a:p>
          <a:p>
            <a:pPr>
              <a:buNone/>
            </a:pPr>
            <a:endParaRPr lang="en-US" sz="2800" dirty="0">
              <a:solidFill>
                <a:srgbClr val="FFFF00"/>
              </a:solidFill>
            </a:endParaRPr>
          </a:p>
          <a:p>
            <a:pPr>
              <a:buNone/>
            </a:pPr>
            <a:endParaRPr lang="en-US" sz="2800" dirty="0">
              <a:solidFill>
                <a:srgbClr val="FFFF00"/>
              </a:solidFill>
            </a:endParaRPr>
          </a:p>
        </p:txBody>
      </p:sp>
    </p:spTree>
    <p:extLst>
      <p:ext uri="{BB962C8B-B14F-4D97-AF65-F5344CB8AC3E}">
        <p14:creationId xmlns:p14="http://schemas.microsoft.com/office/powerpoint/2010/main" val="2891404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nodeType="withEffect">
                                  <p:stCondLst>
                                    <p:cond delay="0"/>
                                  </p:stCondLst>
                                  <p:childTnLst>
                                    <p:animEffect transition="out" filter="fade">
                                      <p:cBhvr>
                                        <p:cTn id="6" dur="500"/>
                                        <p:tgtEl>
                                          <p:spTgt spid="3">
                                            <p:txEl>
                                              <p:pRg st="2" end="2"/>
                                            </p:txEl>
                                          </p:spTgt>
                                        </p:tgtEl>
                                      </p:cBhvr>
                                    </p:animEffect>
                                    <p:set>
                                      <p:cBhvr>
                                        <p:cTn id="7" dur="1" fill="hold">
                                          <p:stCondLst>
                                            <p:cond delay="499"/>
                                          </p:stCondLst>
                                        </p:cTn>
                                        <p:tgtEl>
                                          <p:spTgt spid="3">
                                            <p:txEl>
                                              <p:pRg st="2" end="2"/>
                                            </p:txEl>
                                          </p:spTgt>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3">
                                            <p:txEl>
                                              <p:pRg st="6" end="6"/>
                                            </p:txEl>
                                          </p:spTgt>
                                        </p:tgtEl>
                                      </p:cBhvr>
                                    </p:animEffect>
                                    <p:set>
                                      <p:cBhvr>
                                        <p:cTn id="10" dur="1" fill="hold">
                                          <p:stCondLst>
                                            <p:cond delay="499"/>
                                          </p:stCondLst>
                                        </p:cTn>
                                        <p:tgtEl>
                                          <p:spTgt spid="3">
                                            <p:txEl>
                                              <p:pRg st="6" end="6"/>
                                            </p:txEl>
                                          </p:spTgt>
                                        </p:tgtEl>
                                        <p:attrNameLst>
                                          <p:attrName>style.visibility</p:attrName>
                                        </p:attrNameLst>
                                      </p:cBhvr>
                                      <p:to>
                                        <p:strVal val="hidden"/>
                                      </p:to>
                                    </p:se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5978" y="156519"/>
            <a:ext cx="10353761" cy="1326321"/>
          </a:xfrm>
        </p:spPr>
        <p:txBody>
          <a:bodyPr/>
          <a:lstStyle/>
          <a:p>
            <a:r>
              <a:rPr lang="en-US" dirty="0" smtClean="0"/>
              <a:t>What does this print?</a:t>
            </a:r>
            <a:endParaRPr lang="en-US" dirty="0"/>
          </a:p>
        </p:txBody>
      </p:sp>
      <p:sp>
        <p:nvSpPr>
          <p:cNvPr id="3" name="Content Placeholder 2"/>
          <p:cNvSpPr>
            <a:spLocks noGrp="1"/>
          </p:cNvSpPr>
          <p:nvPr>
            <p:ph idx="1"/>
          </p:nvPr>
        </p:nvSpPr>
        <p:spPr>
          <a:xfrm>
            <a:off x="2133600" y="1371601"/>
            <a:ext cx="6930490" cy="4805081"/>
          </a:xfrm>
        </p:spPr>
        <p:txBody>
          <a:bodyPr/>
          <a:lstStyle/>
          <a:p>
            <a:pPr marL="45243" lvl="2" indent="0" defTabSz="685800">
              <a:spcBef>
                <a:spcPct val="20000"/>
              </a:spcBef>
              <a:buClr>
                <a:schemeClr val="accent2"/>
              </a:buClr>
              <a:buSzPct val="70000"/>
              <a:buNone/>
              <a:tabLst>
                <a:tab pos="685800" algn="l"/>
              </a:tabLst>
              <a:defRPr/>
            </a:pPr>
            <a:r>
              <a:rPr lang="en-US" sz="2000" b="1" dirty="0" err="1">
                <a:solidFill>
                  <a:srgbClr val="FFFF00"/>
                </a:solidFill>
                <a:latin typeface="Courier New" pitchFamily="49" charset="0"/>
                <a:cs typeface="Courier New" pitchFamily="49" charset="0"/>
              </a:rPr>
              <a:t>def</a:t>
            </a: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f(x):</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0</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while counter &lt; </a:t>
            </a:r>
            <a:r>
              <a:rPr lang="en-US" sz="2000" b="1" dirty="0">
                <a:solidFill>
                  <a:srgbClr val="FFFF00"/>
                </a:solidFill>
                <a:latin typeface="Courier New" pitchFamily="49" charset="0"/>
                <a:cs typeface="Courier New" pitchFamily="49" charset="0"/>
              </a:rPr>
              <a:t>30:</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print(counter)</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counter + </a:t>
            </a:r>
            <a:r>
              <a:rPr lang="en-US" sz="2000" b="1" dirty="0">
                <a:solidFill>
                  <a:srgbClr val="FFFF00"/>
                </a:solidFill>
                <a:latin typeface="Courier New" pitchFamily="49" charset="0"/>
                <a:cs typeface="Courier New" pitchFamily="49" charset="0"/>
              </a:rPr>
              <a:t>x</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return(counter)</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print(f(4))</a:t>
            </a:r>
            <a:endParaRPr lang="en-US" sz="2000" b="1" dirty="0">
              <a:solidFill>
                <a:srgbClr val="FFFF00"/>
              </a:solidFill>
            </a:endParaRPr>
          </a:p>
          <a:p>
            <a:endParaRPr lang="en-US" dirty="0"/>
          </a:p>
        </p:txBody>
      </p:sp>
    </p:spTree>
    <p:extLst>
      <p:ext uri="{BB962C8B-B14F-4D97-AF65-F5344CB8AC3E}">
        <p14:creationId xmlns:p14="http://schemas.microsoft.com/office/powerpoint/2010/main" val="164322994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0648" y="214184"/>
            <a:ext cx="10353761" cy="1326321"/>
          </a:xfrm>
        </p:spPr>
        <p:txBody>
          <a:bodyPr/>
          <a:lstStyle/>
          <a:p>
            <a:r>
              <a:rPr lang="en-US" dirty="0" smtClean="0"/>
              <a:t>What does this print?</a:t>
            </a:r>
            <a:endParaRPr lang="en-US" dirty="0"/>
          </a:p>
        </p:txBody>
      </p:sp>
      <p:sp>
        <p:nvSpPr>
          <p:cNvPr id="3" name="Content Placeholder 2"/>
          <p:cNvSpPr>
            <a:spLocks noGrp="1"/>
          </p:cNvSpPr>
          <p:nvPr>
            <p:ph idx="1"/>
          </p:nvPr>
        </p:nvSpPr>
        <p:spPr>
          <a:xfrm>
            <a:off x="2133600" y="1371601"/>
            <a:ext cx="6930490" cy="4805081"/>
          </a:xfrm>
        </p:spPr>
        <p:txBody>
          <a:bodyPr/>
          <a:lstStyle/>
          <a:p>
            <a:pPr marL="45243" lvl="2" indent="0" defTabSz="685800">
              <a:spcBef>
                <a:spcPct val="20000"/>
              </a:spcBef>
              <a:buClr>
                <a:schemeClr val="accent2"/>
              </a:buClr>
              <a:buSzPct val="70000"/>
              <a:buNone/>
              <a:tabLst>
                <a:tab pos="685800" algn="l"/>
              </a:tabLst>
              <a:defRPr/>
            </a:pPr>
            <a:r>
              <a:rPr lang="en-US" sz="2000" b="1" dirty="0" err="1">
                <a:solidFill>
                  <a:srgbClr val="FFFF00"/>
                </a:solidFill>
                <a:latin typeface="Courier New" pitchFamily="49" charset="0"/>
                <a:cs typeface="Courier New" pitchFamily="49" charset="0"/>
              </a:rPr>
              <a:t>def</a:t>
            </a: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f(x):</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total = 0</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0</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while counter &lt; x:</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total = total + counter</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counter + 1</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return(total)</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print(f(6))</a:t>
            </a:r>
            <a:endParaRPr lang="en-US" sz="2000" b="1" dirty="0">
              <a:solidFill>
                <a:srgbClr val="FFFF00"/>
              </a:solidFill>
            </a:endParaRPr>
          </a:p>
          <a:p>
            <a:endParaRPr lang="en-US" dirty="0"/>
          </a:p>
        </p:txBody>
      </p:sp>
    </p:spTree>
    <p:extLst>
      <p:ext uri="{BB962C8B-B14F-4D97-AF65-F5344CB8AC3E}">
        <p14:creationId xmlns:p14="http://schemas.microsoft.com/office/powerpoint/2010/main" val="251871229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875" y="45280"/>
            <a:ext cx="10353761" cy="1326321"/>
          </a:xfrm>
        </p:spPr>
        <p:txBody>
          <a:bodyPr/>
          <a:lstStyle/>
          <a:p>
            <a:r>
              <a:rPr lang="en-US" dirty="0" smtClean="0"/>
              <a:t>What does this do?</a:t>
            </a:r>
            <a:endParaRPr lang="en-US" dirty="0"/>
          </a:p>
        </p:txBody>
      </p:sp>
      <p:sp>
        <p:nvSpPr>
          <p:cNvPr id="3" name="Content Placeholder 2"/>
          <p:cNvSpPr>
            <a:spLocks noGrp="1"/>
          </p:cNvSpPr>
          <p:nvPr>
            <p:ph idx="1"/>
          </p:nvPr>
        </p:nvSpPr>
        <p:spPr>
          <a:xfrm>
            <a:off x="2133600" y="1371601"/>
            <a:ext cx="6930490" cy="4805081"/>
          </a:xfrm>
        </p:spPr>
        <p:txBody>
          <a:bodyPr/>
          <a:lstStyle/>
          <a:p>
            <a:pPr marL="45243" lvl="2" indent="0" defTabSz="685800">
              <a:spcBef>
                <a:spcPct val="20000"/>
              </a:spcBef>
              <a:buClr>
                <a:schemeClr val="accent2"/>
              </a:buClr>
              <a:buSzPct val="70000"/>
              <a:buNone/>
              <a:tabLst>
                <a:tab pos="685800" algn="l"/>
              </a:tabLst>
              <a:defRPr/>
            </a:pPr>
            <a:r>
              <a:rPr lang="en-US" sz="2000" b="1" dirty="0" err="1">
                <a:solidFill>
                  <a:srgbClr val="FFFF00"/>
                </a:solidFill>
                <a:latin typeface="Courier New" pitchFamily="49" charset="0"/>
                <a:cs typeface="Courier New" pitchFamily="49" charset="0"/>
              </a:rPr>
              <a:t>def</a:t>
            </a: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f(x):</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total = 0</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0</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while counter &lt; x:</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total = total + x</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counter + 1</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return(total)</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print(f(6))</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print(f(4))</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print(f(5))</a:t>
            </a:r>
            <a:endParaRPr lang="en-US" sz="2000" b="1" dirty="0">
              <a:solidFill>
                <a:srgbClr val="FFFF00"/>
              </a:solidFill>
            </a:endParaRPr>
          </a:p>
          <a:p>
            <a:endParaRPr lang="en-US" b="1" dirty="0"/>
          </a:p>
        </p:txBody>
      </p:sp>
    </p:spTree>
    <p:extLst>
      <p:ext uri="{BB962C8B-B14F-4D97-AF65-F5344CB8AC3E}">
        <p14:creationId xmlns:p14="http://schemas.microsoft.com/office/powerpoint/2010/main" val="42462125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0865" y="296562"/>
            <a:ext cx="10353761" cy="1326321"/>
          </a:xfrm>
        </p:spPr>
        <p:txBody>
          <a:bodyPr/>
          <a:lstStyle/>
          <a:p>
            <a:r>
              <a:rPr lang="en-US" dirty="0" smtClean="0"/>
              <a:t>What does this print?</a:t>
            </a:r>
            <a:endParaRPr lang="en-US" dirty="0"/>
          </a:p>
        </p:txBody>
      </p:sp>
      <p:sp>
        <p:nvSpPr>
          <p:cNvPr id="3" name="Content Placeholder 2"/>
          <p:cNvSpPr>
            <a:spLocks noGrp="1"/>
          </p:cNvSpPr>
          <p:nvPr>
            <p:ph idx="1"/>
          </p:nvPr>
        </p:nvSpPr>
        <p:spPr>
          <a:xfrm>
            <a:off x="913795" y="1622883"/>
            <a:ext cx="10353762" cy="4168317"/>
          </a:xfrm>
        </p:spPr>
        <p:txBody>
          <a:bodyPr/>
          <a:lstStyle/>
          <a:p>
            <a:pPr marL="45243" lvl="2" indent="0" defTabSz="685800">
              <a:spcBef>
                <a:spcPct val="20000"/>
              </a:spcBef>
              <a:buClr>
                <a:schemeClr val="accent2"/>
              </a:buClr>
              <a:buSzPct val="70000"/>
              <a:buNone/>
              <a:tabLst>
                <a:tab pos="685800" algn="l"/>
              </a:tabLst>
              <a:defRPr/>
            </a:pPr>
            <a:r>
              <a:rPr lang="en-US" sz="2000" b="1" dirty="0" err="1">
                <a:solidFill>
                  <a:srgbClr val="FFFF00"/>
                </a:solidFill>
                <a:latin typeface="Courier New" pitchFamily="49" charset="0"/>
                <a:cs typeface="Courier New" pitchFamily="49" charset="0"/>
              </a:rPr>
              <a:t>def</a:t>
            </a:r>
            <a:r>
              <a:rPr lang="en-US" sz="2000" b="1" dirty="0">
                <a:solidFill>
                  <a:srgbClr val="FFFF00"/>
                </a:solidFill>
                <a:latin typeface="Courier New" pitchFamily="49" charset="0"/>
                <a:cs typeface="Courier New" pitchFamily="49" charset="0"/>
              </a:rPr>
              <a:t> f(x):</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0</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while counter &lt; </a:t>
            </a:r>
            <a:r>
              <a:rPr lang="en-US" sz="2000" b="1" dirty="0">
                <a:solidFill>
                  <a:srgbClr val="FFFF00"/>
                </a:solidFill>
                <a:latin typeface="Courier New" pitchFamily="49" charset="0"/>
                <a:cs typeface="Courier New" pitchFamily="49" charset="0"/>
              </a:rPr>
              <a:t>2:</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x = x + “an”</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counter = counter + </a:t>
            </a:r>
            <a:r>
              <a:rPr lang="en-US" sz="2000" b="1" dirty="0">
                <a:solidFill>
                  <a:srgbClr val="FFFF00"/>
                </a:solidFill>
                <a:latin typeface="Courier New" pitchFamily="49" charset="0"/>
                <a:cs typeface="Courier New" pitchFamily="49" charset="0"/>
              </a:rPr>
              <a:t>1</a:t>
            </a: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x = </a:t>
            </a:r>
            <a:r>
              <a:rPr lang="en-US" sz="2000" b="1" dirty="0" err="1">
                <a:solidFill>
                  <a:srgbClr val="FFFF00"/>
                </a:solidFill>
                <a:latin typeface="Courier New" pitchFamily="49" charset="0"/>
                <a:cs typeface="Courier New" pitchFamily="49" charset="0"/>
              </a:rPr>
              <a:t>x+”a</a:t>
            </a:r>
            <a:r>
              <a:rPr lang="en-US" sz="2000" b="1" dirty="0">
                <a:solidFill>
                  <a:srgbClr val="FFFF00"/>
                </a:solidFill>
                <a:latin typeface="Courier New" pitchFamily="49" charset="0"/>
                <a:cs typeface="Courier New" pitchFamily="49" charset="0"/>
              </a:rPr>
              <a:t>”</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   </a:t>
            </a:r>
            <a:r>
              <a:rPr lang="en-US" sz="2000" b="1" dirty="0">
                <a:solidFill>
                  <a:srgbClr val="FFFF00"/>
                </a:solidFill>
                <a:latin typeface="Courier New" pitchFamily="49" charset="0"/>
                <a:cs typeface="Courier New" pitchFamily="49" charset="0"/>
              </a:rPr>
              <a:t>return(x)</a:t>
            </a:r>
            <a:endParaRPr lang="en-US" sz="2000" b="1" dirty="0">
              <a:solidFill>
                <a:srgbClr val="FFFF00"/>
              </a:solidFill>
              <a:latin typeface="Courier New" pitchFamily="49" charset="0"/>
              <a:cs typeface="Courier New" pitchFamily="49" charset="0"/>
            </a:endParaRPr>
          </a:p>
          <a:p>
            <a:pPr marL="45243" lvl="2" indent="0" defTabSz="685800">
              <a:spcBef>
                <a:spcPct val="20000"/>
              </a:spcBef>
              <a:buClr>
                <a:schemeClr val="accent2"/>
              </a:buClr>
              <a:buSzPct val="70000"/>
              <a:buNone/>
              <a:tabLst>
                <a:tab pos="685800" algn="l"/>
              </a:tabLst>
              <a:defRPr/>
            </a:pPr>
            <a:r>
              <a:rPr lang="en-US" sz="2000" b="1" dirty="0">
                <a:solidFill>
                  <a:srgbClr val="FFFF00"/>
                </a:solidFill>
                <a:latin typeface="Courier New" pitchFamily="49" charset="0"/>
                <a:cs typeface="Courier New" pitchFamily="49" charset="0"/>
              </a:rPr>
              <a:t>print(f</a:t>
            </a:r>
            <a:r>
              <a:rPr lang="en-US" sz="2000" b="1" dirty="0">
                <a:solidFill>
                  <a:srgbClr val="FFFF00"/>
                </a:solidFill>
                <a:latin typeface="Courier New" pitchFamily="49" charset="0"/>
                <a:cs typeface="Courier New" pitchFamily="49" charset="0"/>
              </a:rPr>
              <a:t>(“a b”))</a:t>
            </a:r>
            <a:endParaRPr lang="en-US" sz="2000" b="1" dirty="0">
              <a:solidFill>
                <a:srgbClr val="FFFF00"/>
              </a:solidFill>
              <a:latin typeface="Courier New" pitchFamily="49" charset="0"/>
              <a:cs typeface="Courier New" pitchFamily="49" charset="0"/>
            </a:endParaRPr>
          </a:p>
          <a:p>
            <a:endParaRPr lang="en-US" dirty="0"/>
          </a:p>
        </p:txBody>
      </p:sp>
    </p:spTree>
    <p:extLst>
      <p:ext uri="{BB962C8B-B14F-4D97-AF65-F5344CB8AC3E}">
        <p14:creationId xmlns:p14="http://schemas.microsoft.com/office/powerpoint/2010/main" val="256690978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4601" y="533400"/>
            <a:ext cx="5291535" cy="574862"/>
          </a:xfrm>
        </p:spPr>
        <p:txBody>
          <a:bodyPr/>
          <a:lstStyle/>
          <a:p>
            <a:r>
              <a:rPr lang="en-US" dirty="0" smtClean="0"/>
              <a:t>While Loops:</a:t>
            </a:r>
            <a:endParaRPr lang="en-US" dirty="0"/>
          </a:p>
        </p:txBody>
      </p:sp>
      <p:sp>
        <p:nvSpPr>
          <p:cNvPr id="3" name="Content Placeholder 2"/>
          <p:cNvSpPr>
            <a:spLocks noGrp="1"/>
          </p:cNvSpPr>
          <p:nvPr>
            <p:ph idx="1"/>
          </p:nvPr>
        </p:nvSpPr>
        <p:spPr>
          <a:xfrm>
            <a:off x="2667000" y="1447800"/>
            <a:ext cx="6781800" cy="4419600"/>
          </a:xfrm>
        </p:spPr>
        <p:txBody>
          <a:bodyPr>
            <a:normAutofit/>
          </a:bodyPr>
          <a:lstStyle/>
          <a:p>
            <a:r>
              <a:rPr lang="en-US" dirty="0" smtClean="0"/>
              <a:t>loop must have a True/False condition</a:t>
            </a:r>
          </a:p>
          <a:p>
            <a:pPr>
              <a:buNone/>
            </a:pPr>
            <a:r>
              <a:rPr lang="en-US" dirty="0" smtClean="0">
                <a:solidFill>
                  <a:srgbClr val="FF0000"/>
                </a:solidFill>
                <a:latin typeface="Courier New" pitchFamily="49" charset="0"/>
                <a:cs typeface="Courier New" pitchFamily="49" charset="0"/>
              </a:rPr>
              <a:t>	</a:t>
            </a:r>
            <a:r>
              <a:rPr lang="en-US" dirty="0">
                <a:solidFill>
                  <a:srgbClr val="FFFF00"/>
                </a:solidFill>
                <a:latin typeface="Courier New" pitchFamily="49" charset="0"/>
                <a:cs typeface="Courier New" pitchFamily="49" charset="0"/>
              </a:rPr>
              <a:t>while </a:t>
            </a:r>
            <a:r>
              <a:rPr lang="en-US" b="1" u="sng" dirty="0">
                <a:solidFill>
                  <a:srgbClr val="FFFF00"/>
                </a:solidFill>
                <a:latin typeface="Courier New" pitchFamily="49" charset="0"/>
                <a:cs typeface="Courier New" pitchFamily="49" charset="0"/>
              </a:rPr>
              <a:t>count &gt;= 1</a:t>
            </a:r>
            <a:r>
              <a:rPr lang="en-US" dirty="0">
                <a:solidFill>
                  <a:srgbClr val="FFFF00"/>
                </a:solidFill>
                <a:latin typeface="Courier New" pitchFamily="49" charset="0"/>
                <a:cs typeface="Courier New" pitchFamily="49" charset="0"/>
              </a:rPr>
              <a:t>:</a:t>
            </a:r>
            <a:endParaRPr lang="en-US" dirty="0">
              <a:solidFill>
                <a:srgbClr val="FFFF00"/>
              </a:solidFill>
            </a:endParaRPr>
          </a:p>
          <a:p>
            <a:pPr lvl="1"/>
            <a:r>
              <a:rPr lang="en-US" dirty="0" smtClean="0"/>
              <a:t>While loops starts when the condition is </a:t>
            </a:r>
            <a:r>
              <a:rPr lang="en-US" b="1" i="1" dirty="0" smtClean="0"/>
              <a:t>True</a:t>
            </a:r>
          </a:p>
          <a:p>
            <a:pPr lvl="2"/>
            <a:r>
              <a:rPr lang="en-US" dirty="0" smtClean="0"/>
              <a:t>It continues to loop while the condition is True</a:t>
            </a:r>
          </a:p>
          <a:p>
            <a:pPr lvl="1"/>
            <a:r>
              <a:rPr lang="en-US" dirty="0" smtClean="0"/>
              <a:t>It </a:t>
            </a:r>
            <a:r>
              <a:rPr lang="en-US" b="1" dirty="0" smtClean="0"/>
              <a:t>stops</a:t>
            </a:r>
            <a:r>
              <a:rPr lang="en-US" dirty="0" smtClean="0"/>
              <a:t> looping when the condition is </a:t>
            </a:r>
            <a:r>
              <a:rPr lang="en-US" b="1" dirty="0" smtClean="0"/>
              <a:t>False  </a:t>
            </a:r>
          </a:p>
          <a:p>
            <a:pPr lvl="1">
              <a:buNone/>
            </a:pPr>
            <a:endParaRPr lang="en-US" dirty="0" smtClean="0"/>
          </a:p>
          <a:p>
            <a:r>
              <a:rPr lang="en-US" dirty="0" smtClean="0"/>
              <a:t>Something must change </a:t>
            </a:r>
            <a:r>
              <a:rPr lang="en-US" b="1" dirty="0" smtClean="0"/>
              <a:t>inside</a:t>
            </a:r>
            <a:r>
              <a:rPr lang="en-US" dirty="0" smtClean="0"/>
              <a:t> the loop that will eventually make the True/False condition </a:t>
            </a:r>
            <a:r>
              <a:rPr lang="en-US" b="1" dirty="0" smtClean="0"/>
              <a:t>False</a:t>
            </a:r>
          </a:p>
          <a:p>
            <a:pPr lvl="2">
              <a:spcBef>
                <a:spcPts val="400"/>
              </a:spcBef>
              <a:buNone/>
            </a:pPr>
            <a:r>
              <a:rPr lang="en-US" sz="1900" dirty="0">
                <a:solidFill>
                  <a:srgbClr val="FFFF00"/>
                </a:solidFill>
                <a:latin typeface="Courier New" pitchFamily="49" charset="0"/>
                <a:cs typeface="Courier New" pitchFamily="49" charset="0"/>
              </a:rPr>
              <a:t>while count &gt;= 1:</a:t>
            </a:r>
          </a:p>
          <a:p>
            <a:pPr lvl="1">
              <a:spcBef>
                <a:spcPts val="400"/>
              </a:spcBef>
              <a:buNone/>
            </a:pPr>
            <a:r>
              <a:rPr lang="en-US" sz="1900" dirty="0">
                <a:solidFill>
                  <a:srgbClr val="FFFF00"/>
                </a:solidFill>
                <a:latin typeface="Courier New" pitchFamily="49" charset="0"/>
                <a:cs typeface="Courier New" pitchFamily="49" charset="0"/>
              </a:rPr>
              <a:t>       </a:t>
            </a:r>
            <a:r>
              <a:rPr lang="en-US" sz="1900" b="1" u="sng" dirty="0">
                <a:solidFill>
                  <a:srgbClr val="FFFF00"/>
                </a:solidFill>
                <a:latin typeface="Courier New" pitchFamily="49" charset="0"/>
                <a:cs typeface="Courier New" pitchFamily="49" charset="0"/>
              </a:rPr>
              <a:t>count = count -1</a:t>
            </a:r>
          </a:p>
          <a:p>
            <a:pPr lvl="2">
              <a:buNone/>
            </a:pPr>
            <a:endParaRPr lang="en-US" dirty="0" smtClean="0">
              <a:solidFill>
                <a:srgbClr val="FF0000"/>
              </a:solidFill>
              <a:latin typeface="Courier New" pitchFamily="49" charset="0"/>
              <a:cs typeface="Courier New" pitchFamily="49" charset="0"/>
            </a:endParaRPr>
          </a:p>
          <a:p>
            <a:endParaRPr lang="en-US" dirty="0"/>
          </a:p>
        </p:txBody>
      </p:sp>
    </p:spTree>
    <p:extLst>
      <p:ext uri="{BB962C8B-B14F-4D97-AF65-F5344CB8AC3E}">
        <p14:creationId xmlns:p14="http://schemas.microsoft.com/office/powerpoint/2010/main" val="1620077723"/>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0291" y="0"/>
            <a:ext cx="10353761" cy="1326321"/>
          </a:xfrm>
        </p:spPr>
        <p:txBody>
          <a:bodyPr>
            <a:normAutofit/>
          </a:bodyPr>
          <a:lstStyle/>
          <a:p>
            <a:r>
              <a:rPr lang="en-US" dirty="0"/>
              <a:t>While loops</a:t>
            </a:r>
          </a:p>
        </p:txBody>
      </p:sp>
      <p:sp>
        <p:nvSpPr>
          <p:cNvPr id="3" name="Content Placeholder 2"/>
          <p:cNvSpPr>
            <a:spLocks noGrp="1"/>
          </p:cNvSpPr>
          <p:nvPr>
            <p:ph idx="1"/>
          </p:nvPr>
        </p:nvSpPr>
        <p:spPr>
          <a:xfrm>
            <a:off x="913795" y="1136822"/>
            <a:ext cx="10353762" cy="4654378"/>
          </a:xfrm>
        </p:spPr>
        <p:txBody>
          <a:bodyPr>
            <a:normAutofit/>
          </a:bodyPr>
          <a:lstStyle/>
          <a:p>
            <a:pPr>
              <a:buNone/>
            </a:pPr>
            <a:r>
              <a:rPr lang="en-US" sz="1725" b="1" dirty="0" err="1">
                <a:solidFill>
                  <a:srgbClr val="FFFF00"/>
                </a:solidFill>
                <a:latin typeface="Courier New" pitchFamily="49" charset="0"/>
                <a:cs typeface="Courier New" pitchFamily="49" charset="0"/>
              </a:rPr>
              <a:t>def</a:t>
            </a:r>
            <a:r>
              <a:rPr lang="en-US" sz="1725" b="1" dirty="0">
                <a:solidFill>
                  <a:srgbClr val="FFFF00"/>
                </a:solidFill>
                <a:latin typeface="Courier New" pitchFamily="49" charset="0"/>
                <a:cs typeface="Courier New" pitchFamily="49" charset="0"/>
              </a:rPr>
              <a:t> f(total):</a:t>
            </a:r>
          </a:p>
          <a:p>
            <a:pPr lvl="1">
              <a:buNone/>
            </a:pPr>
            <a:r>
              <a:rPr lang="en-US" sz="1725" b="1" dirty="0">
                <a:solidFill>
                  <a:srgbClr val="FFFF00"/>
                </a:solidFill>
                <a:latin typeface="Courier New" pitchFamily="49" charset="0"/>
                <a:cs typeface="Courier New" pitchFamily="49" charset="0"/>
              </a:rPr>
              <a:t>while count &gt;= 1: </a:t>
            </a:r>
          </a:p>
          <a:p>
            <a:pPr lvl="1">
              <a:buNone/>
            </a:pPr>
            <a:r>
              <a:rPr lang="en-US" sz="1725" b="1" dirty="0">
                <a:solidFill>
                  <a:srgbClr val="FFFF00"/>
                </a:solidFill>
                <a:latin typeface="Courier New" pitchFamily="49" charset="0"/>
                <a:cs typeface="Courier New" pitchFamily="49" charset="0"/>
              </a:rPr>
              <a:t>		</a:t>
            </a:r>
            <a:r>
              <a:rPr lang="en-US" sz="1725" b="1" dirty="0">
                <a:solidFill>
                  <a:srgbClr val="FFFF00"/>
                </a:solidFill>
                <a:latin typeface="Courier New" pitchFamily="49" charset="0"/>
                <a:cs typeface="Courier New" pitchFamily="49" charset="0"/>
              </a:rPr>
              <a:t>print(“</a:t>
            </a:r>
            <a:r>
              <a:rPr lang="en-US" sz="1725" b="1" dirty="0" err="1">
                <a:solidFill>
                  <a:srgbClr val="FFFF00"/>
                </a:solidFill>
                <a:latin typeface="Courier New" pitchFamily="49" charset="0"/>
                <a:cs typeface="Courier New" pitchFamily="49" charset="0"/>
              </a:rPr>
              <a:t>bla</a:t>
            </a:r>
            <a:r>
              <a:rPr lang="en-US" sz="1725" b="1" dirty="0">
                <a:solidFill>
                  <a:srgbClr val="FFFF00"/>
                </a:solidFill>
                <a:latin typeface="Courier New" pitchFamily="49" charset="0"/>
                <a:cs typeface="Courier New" pitchFamily="49" charset="0"/>
              </a:rPr>
              <a:t>”)</a:t>
            </a:r>
            <a:endParaRPr lang="en-US" sz="1725" b="1" dirty="0">
              <a:solidFill>
                <a:srgbClr val="FFFF00"/>
              </a:solidFill>
              <a:latin typeface="Courier New" pitchFamily="49" charset="0"/>
              <a:cs typeface="Courier New" pitchFamily="49" charset="0"/>
            </a:endParaRPr>
          </a:p>
          <a:p>
            <a:pPr lvl="1">
              <a:buNone/>
            </a:pPr>
            <a:r>
              <a:rPr lang="en-US" sz="1725" b="1" dirty="0">
                <a:solidFill>
                  <a:srgbClr val="FFFF00"/>
                </a:solidFill>
                <a:latin typeface="Courier New" pitchFamily="49" charset="0"/>
                <a:cs typeface="Courier New" pitchFamily="49" charset="0"/>
              </a:rPr>
              <a:t>   </a:t>
            </a:r>
            <a:r>
              <a:rPr lang="en-US" sz="1725" b="1" dirty="0">
                <a:solidFill>
                  <a:srgbClr val="FFFF00"/>
                </a:solidFill>
                <a:latin typeface="Courier New" pitchFamily="49" charset="0"/>
                <a:cs typeface="Courier New" pitchFamily="49" charset="0"/>
              </a:rPr>
              <a:t> count </a:t>
            </a:r>
            <a:r>
              <a:rPr lang="en-US" sz="1725" b="1" dirty="0">
                <a:solidFill>
                  <a:srgbClr val="FFFF00"/>
                </a:solidFill>
                <a:latin typeface="Courier New" pitchFamily="49" charset="0"/>
                <a:cs typeface="Courier New" pitchFamily="49" charset="0"/>
              </a:rPr>
              <a:t>= count -1</a:t>
            </a:r>
          </a:p>
          <a:p>
            <a:pPr lvl="1">
              <a:buNone/>
            </a:pPr>
            <a:r>
              <a:rPr lang="en-US" sz="1725" b="1" dirty="0">
                <a:solidFill>
                  <a:srgbClr val="FFFF00"/>
                </a:solidFill>
                <a:latin typeface="Courier New" pitchFamily="49" charset="0"/>
                <a:cs typeface="Courier New" pitchFamily="49" charset="0"/>
              </a:rPr>
              <a:t>return(total)</a:t>
            </a:r>
            <a:endParaRPr lang="en-US" sz="1725" b="1" dirty="0">
              <a:solidFill>
                <a:srgbClr val="FF0000"/>
              </a:solidFill>
              <a:latin typeface="Courier New" pitchFamily="49" charset="0"/>
              <a:cs typeface="Courier New" pitchFamily="49" charset="0"/>
            </a:endParaRPr>
          </a:p>
          <a:p>
            <a:pPr marL="479822" lvl="1" indent="-479822">
              <a:buNone/>
            </a:pPr>
            <a:r>
              <a:rPr lang="en-US" sz="1725" b="1" dirty="0">
                <a:solidFill>
                  <a:srgbClr val="FFFF00"/>
                </a:solidFill>
                <a:latin typeface="Courier New" pitchFamily="49" charset="0"/>
                <a:cs typeface="Courier New" pitchFamily="49" charset="0"/>
              </a:rPr>
              <a:t>print(f(0))</a:t>
            </a:r>
          </a:p>
          <a:p>
            <a:pPr marL="479822" lvl="1" indent="-479822">
              <a:buNone/>
            </a:pPr>
            <a:endParaRPr lang="en-US" dirty="0">
              <a:solidFill>
                <a:srgbClr val="FFFF00"/>
              </a:solidFill>
              <a:latin typeface="Courier New" pitchFamily="49" charset="0"/>
              <a:cs typeface="Courier New" pitchFamily="49" charset="0"/>
            </a:endParaRPr>
          </a:p>
          <a:p>
            <a:pPr marL="479822" lvl="1" indent="-479822">
              <a:buNone/>
            </a:pPr>
            <a:r>
              <a:rPr lang="en-US" dirty="0" smtClean="0">
                <a:cs typeface="Courier New" pitchFamily="49" charset="0"/>
              </a:rPr>
              <a:t>Starting condition?</a:t>
            </a:r>
          </a:p>
          <a:p>
            <a:pPr marL="479822" lvl="1" indent="-479822">
              <a:buNone/>
            </a:pPr>
            <a:r>
              <a:rPr lang="en-US" dirty="0" smtClean="0">
                <a:cs typeface="Courier New" pitchFamily="49" charset="0"/>
              </a:rPr>
              <a:t>What makes the loop stop?</a:t>
            </a:r>
          </a:p>
          <a:p>
            <a:pPr marL="479822" lvl="1" indent="-479822">
              <a:buNone/>
            </a:pPr>
            <a:r>
              <a:rPr lang="en-US" dirty="0" smtClean="0">
                <a:cs typeface="Courier New" pitchFamily="49" charset="0"/>
              </a:rPr>
              <a:t>What inside the loop changes so that the loop will stop?</a:t>
            </a:r>
          </a:p>
          <a:p>
            <a:pPr>
              <a:buNone/>
            </a:pPr>
            <a:r>
              <a:rPr lang="en-US" dirty="0" smtClean="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1058165372"/>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3200" y="0"/>
            <a:ext cx="10353761" cy="1326321"/>
          </a:xfrm>
        </p:spPr>
        <p:txBody>
          <a:bodyPr>
            <a:normAutofit/>
          </a:bodyPr>
          <a:lstStyle/>
          <a:p>
            <a:r>
              <a:rPr lang="en-US" dirty="0"/>
              <a:t>While loops</a:t>
            </a:r>
          </a:p>
        </p:txBody>
      </p:sp>
      <p:sp>
        <p:nvSpPr>
          <p:cNvPr id="3" name="Content Placeholder 2"/>
          <p:cNvSpPr>
            <a:spLocks noGrp="1"/>
          </p:cNvSpPr>
          <p:nvPr>
            <p:ph idx="1"/>
          </p:nvPr>
        </p:nvSpPr>
        <p:spPr>
          <a:xfrm>
            <a:off x="913794" y="1260389"/>
            <a:ext cx="10577990" cy="5239265"/>
          </a:xfrm>
        </p:spPr>
        <p:txBody>
          <a:bodyPr>
            <a:normAutofit/>
          </a:bodyPr>
          <a:lstStyle/>
          <a:p>
            <a:pPr>
              <a:buNone/>
            </a:pPr>
            <a:r>
              <a:rPr lang="en-US" sz="1800" b="1" dirty="0" err="1">
                <a:solidFill>
                  <a:srgbClr val="FFFF00"/>
                </a:solidFill>
                <a:latin typeface="Courier New" pitchFamily="49" charset="0"/>
                <a:cs typeface="Courier New" pitchFamily="49" charset="0"/>
              </a:rPr>
              <a:t>def</a:t>
            </a:r>
            <a:r>
              <a:rPr lang="en-US" sz="1800" b="1" dirty="0">
                <a:solidFill>
                  <a:srgbClr val="FFFF00"/>
                </a:solidFill>
                <a:latin typeface="Courier New" pitchFamily="49" charset="0"/>
                <a:cs typeface="Courier New" pitchFamily="49" charset="0"/>
              </a:rPr>
              <a:t> f(total, count):</a:t>
            </a:r>
          </a:p>
          <a:p>
            <a:pPr lvl="1">
              <a:buNone/>
            </a:pPr>
            <a:r>
              <a:rPr lang="en-US" b="1" dirty="0">
                <a:solidFill>
                  <a:srgbClr val="FFFF00"/>
                </a:solidFill>
                <a:latin typeface="Courier New" pitchFamily="49" charset="0"/>
                <a:cs typeface="Courier New" pitchFamily="49" charset="0"/>
              </a:rPr>
              <a:t>while count &gt;= 1: </a:t>
            </a:r>
          </a:p>
          <a:p>
            <a:pPr lvl="1">
              <a:buNone/>
            </a:pPr>
            <a:r>
              <a:rPr lang="en-US" b="1" dirty="0">
                <a:solidFill>
                  <a:srgbClr val="FFFF00"/>
                </a:solidFill>
                <a:latin typeface="Courier New" pitchFamily="49" charset="0"/>
                <a:cs typeface="Courier New" pitchFamily="49" charset="0"/>
              </a:rPr>
              <a:t>   </a:t>
            </a:r>
            <a:r>
              <a:rPr lang="en-US" b="1" dirty="0" smtClean="0">
                <a:solidFill>
                  <a:srgbClr val="FFFF00"/>
                </a:solidFill>
                <a:latin typeface="Courier New" pitchFamily="49" charset="0"/>
                <a:cs typeface="Courier New" pitchFamily="49" charset="0"/>
              </a:rPr>
              <a:t>print(“</a:t>
            </a:r>
            <a:r>
              <a:rPr lang="en-US" b="1" dirty="0" err="1" smtClean="0">
                <a:solidFill>
                  <a:srgbClr val="FFFF00"/>
                </a:solidFill>
                <a:latin typeface="Courier New" pitchFamily="49" charset="0"/>
                <a:cs typeface="Courier New" pitchFamily="49" charset="0"/>
              </a:rPr>
              <a:t>glub</a:t>
            </a:r>
            <a:r>
              <a:rPr lang="en-US" b="1" dirty="0" smtClean="0">
                <a:solidFill>
                  <a:srgbClr val="FFFF00"/>
                </a:solidFill>
                <a:latin typeface="Courier New" pitchFamily="49" charset="0"/>
                <a:cs typeface="Courier New" pitchFamily="49" charset="0"/>
              </a:rPr>
              <a:t>”)</a:t>
            </a:r>
            <a:endParaRPr lang="en-US" b="1" dirty="0">
              <a:solidFill>
                <a:srgbClr val="FFFF00"/>
              </a:solidFill>
              <a:latin typeface="Courier New" pitchFamily="49" charset="0"/>
              <a:cs typeface="Courier New" pitchFamily="49" charset="0"/>
            </a:endParaRPr>
          </a:p>
          <a:p>
            <a:pPr lvl="1">
              <a:buNone/>
            </a:pPr>
            <a:r>
              <a:rPr lang="en-US" b="1" dirty="0">
                <a:solidFill>
                  <a:srgbClr val="FFFF00"/>
                </a:solidFill>
                <a:latin typeface="Courier New" pitchFamily="49" charset="0"/>
                <a:cs typeface="Courier New" pitchFamily="49" charset="0"/>
              </a:rPr>
              <a:t>		</a:t>
            </a:r>
            <a:r>
              <a:rPr lang="en-US" b="1" dirty="0" smtClean="0">
                <a:solidFill>
                  <a:srgbClr val="FFFF00"/>
                </a:solidFill>
                <a:latin typeface="Courier New" pitchFamily="49" charset="0"/>
                <a:cs typeface="Courier New" pitchFamily="49" charset="0"/>
              </a:rPr>
              <a:t>count </a:t>
            </a:r>
            <a:r>
              <a:rPr lang="en-US" b="1" dirty="0">
                <a:solidFill>
                  <a:srgbClr val="FFFF00"/>
                </a:solidFill>
                <a:latin typeface="Courier New" pitchFamily="49" charset="0"/>
                <a:cs typeface="Courier New" pitchFamily="49" charset="0"/>
              </a:rPr>
              <a:t>= count + 1</a:t>
            </a:r>
          </a:p>
          <a:p>
            <a:pPr lvl="1">
              <a:buNone/>
            </a:pPr>
            <a:r>
              <a:rPr lang="en-US" b="1" dirty="0">
                <a:solidFill>
                  <a:srgbClr val="FFFF00"/>
                </a:solidFill>
                <a:latin typeface="Courier New" pitchFamily="49" charset="0"/>
                <a:cs typeface="Courier New" pitchFamily="49" charset="0"/>
              </a:rPr>
              <a:t>return(total)</a:t>
            </a:r>
            <a:endParaRPr lang="en-US" b="1" dirty="0">
              <a:solidFill>
                <a:srgbClr val="FF0000"/>
              </a:solidFill>
              <a:latin typeface="Courier New" pitchFamily="49" charset="0"/>
              <a:cs typeface="Courier New" pitchFamily="49" charset="0"/>
            </a:endParaRPr>
          </a:p>
          <a:p>
            <a:pPr marL="479822" lvl="1" indent="-479822">
              <a:buNone/>
            </a:pPr>
            <a:r>
              <a:rPr lang="en-US" b="1" dirty="0">
                <a:solidFill>
                  <a:srgbClr val="FFFF00"/>
                </a:solidFill>
                <a:latin typeface="Courier New" pitchFamily="49" charset="0"/>
                <a:cs typeface="Courier New" pitchFamily="49" charset="0"/>
              </a:rPr>
              <a:t>print(f(0, 4))</a:t>
            </a:r>
          </a:p>
          <a:p>
            <a:pPr marL="479822" lvl="1" indent="-479822">
              <a:buNone/>
            </a:pPr>
            <a:endParaRPr lang="en-US" dirty="0">
              <a:solidFill>
                <a:srgbClr val="FFFF00"/>
              </a:solidFill>
              <a:latin typeface="Courier New" pitchFamily="49" charset="0"/>
              <a:cs typeface="Courier New" pitchFamily="49" charset="0"/>
            </a:endParaRPr>
          </a:p>
          <a:p>
            <a:pPr marL="479822" lvl="1" indent="-479822">
              <a:buNone/>
            </a:pPr>
            <a:r>
              <a:rPr lang="en-US" dirty="0" smtClean="0">
                <a:cs typeface="Courier New" pitchFamily="49" charset="0"/>
              </a:rPr>
              <a:t>Starting condition?</a:t>
            </a:r>
          </a:p>
          <a:p>
            <a:pPr marL="479822" lvl="1" indent="-479822">
              <a:buNone/>
            </a:pPr>
            <a:r>
              <a:rPr lang="en-US" dirty="0" smtClean="0">
                <a:cs typeface="Courier New" pitchFamily="49" charset="0"/>
              </a:rPr>
              <a:t>What makes the loop stop?</a:t>
            </a:r>
          </a:p>
          <a:p>
            <a:pPr marL="479822" lvl="1" indent="-479822">
              <a:buNone/>
            </a:pPr>
            <a:r>
              <a:rPr lang="en-US" dirty="0" smtClean="0">
                <a:cs typeface="Courier New" pitchFamily="49" charset="0"/>
              </a:rPr>
              <a:t>What inside the loop changes so that the loop will stop?</a:t>
            </a:r>
            <a:endParaRPr lang="en-US" dirty="0">
              <a:cs typeface="Courier New" pitchFamily="49" charset="0"/>
            </a:endParaRPr>
          </a:p>
          <a:p>
            <a:pPr>
              <a:buNone/>
            </a:pPr>
            <a:r>
              <a:rPr lang="en-US" dirty="0" smtClean="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7867824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While loops</a:t>
            </a:r>
          </a:p>
        </p:txBody>
      </p:sp>
      <p:sp>
        <p:nvSpPr>
          <p:cNvPr id="3" name="Content Placeholder 2"/>
          <p:cNvSpPr>
            <a:spLocks noGrp="1"/>
          </p:cNvSpPr>
          <p:nvPr>
            <p:ph idx="1"/>
          </p:nvPr>
        </p:nvSpPr>
        <p:spPr/>
        <p:txBody>
          <a:bodyPr>
            <a:normAutofit fontScale="92500" lnSpcReduction="20000"/>
          </a:bodyPr>
          <a:lstStyle/>
          <a:p>
            <a:pPr>
              <a:buNone/>
            </a:pPr>
            <a:r>
              <a:rPr lang="en-US" sz="1800" b="1" dirty="0" err="1">
                <a:solidFill>
                  <a:srgbClr val="FFFF00"/>
                </a:solidFill>
                <a:latin typeface="Courier New" pitchFamily="49" charset="0"/>
                <a:cs typeface="Courier New" pitchFamily="49" charset="0"/>
              </a:rPr>
              <a:t>def</a:t>
            </a:r>
            <a:r>
              <a:rPr lang="en-US" sz="1800" b="1" dirty="0">
                <a:solidFill>
                  <a:srgbClr val="FFFF00"/>
                </a:solidFill>
                <a:latin typeface="Courier New" pitchFamily="49" charset="0"/>
                <a:cs typeface="Courier New" pitchFamily="49" charset="0"/>
              </a:rPr>
              <a:t> f(total, count):</a:t>
            </a:r>
          </a:p>
          <a:p>
            <a:pPr lvl="1">
              <a:buNone/>
            </a:pPr>
            <a:r>
              <a:rPr lang="en-US" b="1" dirty="0">
                <a:solidFill>
                  <a:srgbClr val="FFFF00"/>
                </a:solidFill>
                <a:latin typeface="Courier New" pitchFamily="49" charset="0"/>
                <a:cs typeface="Courier New" pitchFamily="49" charset="0"/>
              </a:rPr>
              <a:t>while count </a:t>
            </a:r>
            <a:r>
              <a:rPr lang="en-US" b="1" dirty="0" smtClean="0">
                <a:solidFill>
                  <a:srgbClr val="FFFF00"/>
                </a:solidFill>
                <a:latin typeface="Courier New" pitchFamily="49" charset="0"/>
                <a:cs typeface="Courier New" pitchFamily="49" charset="0"/>
              </a:rPr>
              <a:t>!= 0: </a:t>
            </a:r>
            <a:endParaRPr lang="en-US" b="1" dirty="0">
              <a:solidFill>
                <a:srgbClr val="FFFF00"/>
              </a:solidFill>
              <a:latin typeface="Courier New" pitchFamily="49" charset="0"/>
              <a:cs typeface="Courier New" pitchFamily="49" charset="0"/>
            </a:endParaRPr>
          </a:p>
          <a:p>
            <a:pPr lvl="1">
              <a:buNone/>
            </a:pPr>
            <a:r>
              <a:rPr lang="en-US" b="1" dirty="0">
                <a:solidFill>
                  <a:srgbClr val="FFFF00"/>
                </a:solidFill>
                <a:latin typeface="Courier New" pitchFamily="49" charset="0"/>
                <a:cs typeface="Courier New" pitchFamily="49" charset="0"/>
              </a:rPr>
              <a:t>   </a:t>
            </a:r>
            <a:r>
              <a:rPr lang="en-US" b="1" dirty="0" smtClean="0">
                <a:solidFill>
                  <a:srgbClr val="FFFF00"/>
                </a:solidFill>
                <a:latin typeface="Courier New" pitchFamily="49" charset="0"/>
                <a:cs typeface="Courier New" pitchFamily="49" charset="0"/>
              </a:rPr>
              <a:t>print(“</a:t>
            </a:r>
            <a:r>
              <a:rPr lang="en-US" b="1" dirty="0" err="1" smtClean="0">
                <a:solidFill>
                  <a:srgbClr val="FFFF00"/>
                </a:solidFill>
                <a:latin typeface="Courier New" pitchFamily="49" charset="0"/>
                <a:cs typeface="Courier New" pitchFamily="49" charset="0"/>
              </a:rPr>
              <a:t>blug</a:t>
            </a:r>
            <a:r>
              <a:rPr lang="en-US" b="1" dirty="0" smtClean="0">
                <a:solidFill>
                  <a:srgbClr val="FFFF00"/>
                </a:solidFill>
                <a:latin typeface="Courier New" pitchFamily="49" charset="0"/>
                <a:cs typeface="Courier New" pitchFamily="49" charset="0"/>
              </a:rPr>
              <a:t>”)</a:t>
            </a:r>
            <a:endParaRPr lang="en-US" b="1" dirty="0">
              <a:solidFill>
                <a:srgbClr val="FFFF00"/>
              </a:solidFill>
              <a:latin typeface="Courier New" pitchFamily="49" charset="0"/>
              <a:cs typeface="Courier New" pitchFamily="49" charset="0"/>
            </a:endParaRPr>
          </a:p>
          <a:p>
            <a:pPr lvl="1">
              <a:buNone/>
            </a:pPr>
            <a:r>
              <a:rPr lang="en-US" b="1" dirty="0">
                <a:solidFill>
                  <a:srgbClr val="FFFF00"/>
                </a:solidFill>
                <a:latin typeface="Courier New" pitchFamily="49" charset="0"/>
                <a:cs typeface="Courier New" pitchFamily="49" charset="0"/>
              </a:rPr>
              <a:t>		</a:t>
            </a:r>
            <a:r>
              <a:rPr lang="en-US" b="1" dirty="0" smtClean="0">
                <a:solidFill>
                  <a:srgbClr val="FFFF00"/>
                </a:solidFill>
                <a:latin typeface="Courier New" pitchFamily="49" charset="0"/>
                <a:cs typeface="Courier New" pitchFamily="49" charset="0"/>
              </a:rPr>
              <a:t>count </a:t>
            </a:r>
            <a:r>
              <a:rPr lang="en-US" b="1" dirty="0">
                <a:solidFill>
                  <a:srgbClr val="FFFF00"/>
                </a:solidFill>
                <a:latin typeface="Courier New" pitchFamily="49" charset="0"/>
                <a:cs typeface="Courier New" pitchFamily="49" charset="0"/>
              </a:rPr>
              <a:t>= count </a:t>
            </a:r>
            <a:r>
              <a:rPr lang="en-US" b="1" dirty="0" smtClean="0">
                <a:solidFill>
                  <a:srgbClr val="FFFF00"/>
                </a:solidFill>
                <a:latin typeface="Courier New" pitchFamily="49" charset="0"/>
                <a:cs typeface="Courier New" pitchFamily="49" charset="0"/>
              </a:rPr>
              <a:t>- 2</a:t>
            </a:r>
            <a:endParaRPr lang="en-US" b="1" dirty="0">
              <a:solidFill>
                <a:srgbClr val="FFFF00"/>
              </a:solidFill>
              <a:latin typeface="Courier New" pitchFamily="49" charset="0"/>
              <a:cs typeface="Courier New" pitchFamily="49" charset="0"/>
            </a:endParaRPr>
          </a:p>
          <a:p>
            <a:pPr lvl="1">
              <a:buNone/>
            </a:pPr>
            <a:r>
              <a:rPr lang="en-US" b="1" dirty="0">
                <a:solidFill>
                  <a:srgbClr val="FFFF00"/>
                </a:solidFill>
                <a:latin typeface="Courier New" pitchFamily="49" charset="0"/>
                <a:cs typeface="Courier New" pitchFamily="49" charset="0"/>
              </a:rPr>
              <a:t>return(total)</a:t>
            </a:r>
            <a:endParaRPr lang="en-US" b="1" dirty="0">
              <a:solidFill>
                <a:srgbClr val="FF0000"/>
              </a:solidFill>
              <a:latin typeface="Courier New" pitchFamily="49" charset="0"/>
              <a:cs typeface="Courier New" pitchFamily="49" charset="0"/>
            </a:endParaRPr>
          </a:p>
          <a:p>
            <a:pPr marL="479822" lvl="1" indent="-479822">
              <a:buNone/>
            </a:pPr>
            <a:r>
              <a:rPr lang="en-US" b="1" dirty="0">
                <a:solidFill>
                  <a:srgbClr val="FFFF00"/>
                </a:solidFill>
                <a:latin typeface="Courier New" pitchFamily="49" charset="0"/>
                <a:cs typeface="Courier New" pitchFamily="49" charset="0"/>
              </a:rPr>
              <a:t>print(f(0, 4))</a:t>
            </a:r>
          </a:p>
          <a:p>
            <a:pPr marL="479822" lvl="1" indent="-479822">
              <a:buNone/>
            </a:pPr>
            <a:endParaRPr lang="en-US" dirty="0">
              <a:solidFill>
                <a:srgbClr val="FFFF00"/>
              </a:solidFill>
              <a:latin typeface="Courier New" pitchFamily="49" charset="0"/>
              <a:cs typeface="Courier New" pitchFamily="49" charset="0"/>
            </a:endParaRPr>
          </a:p>
          <a:p>
            <a:pPr marL="479822" lvl="1" indent="-479822">
              <a:buNone/>
            </a:pPr>
            <a:r>
              <a:rPr lang="en-US" dirty="0" smtClean="0">
                <a:cs typeface="Courier New" pitchFamily="49" charset="0"/>
              </a:rPr>
              <a:t>Starting condition?</a:t>
            </a:r>
          </a:p>
          <a:p>
            <a:pPr marL="479822" lvl="1" indent="-479822">
              <a:buNone/>
            </a:pPr>
            <a:r>
              <a:rPr lang="en-US" dirty="0" smtClean="0">
                <a:cs typeface="Courier New" pitchFamily="49" charset="0"/>
              </a:rPr>
              <a:t>What makes the loop stop?</a:t>
            </a:r>
          </a:p>
          <a:p>
            <a:pPr marL="479822" lvl="1" indent="-479822">
              <a:buNone/>
            </a:pPr>
            <a:r>
              <a:rPr lang="en-US" dirty="0" smtClean="0">
                <a:cs typeface="Courier New" pitchFamily="49" charset="0"/>
              </a:rPr>
              <a:t>What inside the loop changes so that the loop will stop?</a:t>
            </a:r>
            <a:endParaRPr lang="en-US" dirty="0">
              <a:cs typeface="Courier New" pitchFamily="49" charset="0"/>
            </a:endParaRPr>
          </a:p>
          <a:p>
            <a:pPr>
              <a:buNone/>
            </a:pPr>
            <a:r>
              <a:rPr lang="en-US" dirty="0" smtClean="0">
                <a:solidFill>
                  <a:srgbClr val="FF0000"/>
                </a:solidFill>
              </a:rPr>
              <a:t>      </a:t>
            </a:r>
            <a:endParaRPr lang="en-US" dirty="0">
              <a:solidFill>
                <a:srgbClr val="FF0000"/>
              </a:solidFill>
            </a:endParaRPr>
          </a:p>
        </p:txBody>
      </p:sp>
    </p:spTree>
    <p:extLst>
      <p:ext uri="{BB962C8B-B14F-4D97-AF65-F5344CB8AC3E}">
        <p14:creationId xmlns:p14="http://schemas.microsoft.com/office/powerpoint/2010/main" val="256801605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055380" cy="995082"/>
          </a:xfrm>
        </p:spPr>
        <p:txBody>
          <a:bodyPr/>
          <a:lstStyle/>
          <a:p>
            <a:r>
              <a:rPr lang="en-US" dirty="0" smtClean="0"/>
              <a:t>While loop rules:</a:t>
            </a:r>
            <a:endParaRPr lang="en-US" dirty="0"/>
          </a:p>
        </p:txBody>
      </p:sp>
      <p:sp>
        <p:nvSpPr>
          <p:cNvPr id="3" name="Content Placeholder 2"/>
          <p:cNvSpPr>
            <a:spLocks noGrp="1"/>
          </p:cNvSpPr>
          <p:nvPr>
            <p:ph idx="1"/>
          </p:nvPr>
        </p:nvSpPr>
        <p:spPr>
          <a:xfrm>
            <a:off x="2209800" y="1295401"/>
            <a:ext cx="6853554" cy="4953006"/>
          </a:xfrm>
        </p:spPr>
        <p:txBody>
          <a:bodyPr>
            <a:normAutofit lnSpcReduction="10000"/>
          </a:bodyPr>
          <a:lstStyle/>
          <a:p>
            <a:r>
              <a:rPr lang="en-US" dirty="0" smtClean="0"/>
              <a:t>We must initialize values BEFORE entering the while loop</a:t>
            </a:r>
          </a:p>
          <a:p>
            <a:pPr lvl="1"/>
            <a:r>
              <a:rPr lang="en-US" dirty="0" smtClean="0">
                <a:solidFill>
                  <a:srgbClr val="FFFF00"/>
                </a:solidFill>
              </a:rPr>
              <a:t>count = 0</a:t>
            </a:r>
          </a:p>
          <a:p>
            <a:pPr lvl="1"/>
            <a:r>
              <a:rPr lang="en-US" dirty="0" smtClean="0">
                <a:solidFill>
                  <a:srgbClr val="FFFF00"/>
                </a:solidFill>
              </a:rPr>
              <a:t>answer = “anything”</a:t>
            </a:r>
          </a:p>
          <a:p>
            <a:r>
              <a:rPr lang="en-US" dirty="0" smtClean="0"/>
              <a:t>We must make sure the while loop condition is initially true to enter the loop:</a:t>
            </a:r>
          </a:p>
          <a:p>
            <a:pPr lvl="1"/>
            <a:r>
              <a:rPr lang="en-US" dirty="0" smtClean="0">
                <a:solidFill>
                  <a:srgbClr val="FFFF00"/>
                </a:solidFill>
              </a:rPr>
              <a:t>while count &lt; 5:</a:t>
            </a:r>
          </a:p>
          <a:p>
            <a:pPr lvl="1"/>
            <a:r>
              <a:rPr lang="en-US" dirty="0" smtClean="0">
                <a:solidFill>
                  <a:srgbClr val="FFFF00"/>
                </a:solidFill>
              </a:rPr>
              <a:t>while answer != “because”</a:t>
            </a:r>
          </a:p>
          <a:p>
            <a:r>
              <a:rPr lang="en-US" dirty="0" smtClean="0"/>
              <a:t>We must make sure that something inside the loop changes so that the while loop condition will become false at some point!</a:t>
            </a:r>
          </a:p>
          <a:p>
            <a:pPr lvl="1"/>
            <a:r>
              <a:rPr lang="en-US" dirty="0" smtClean="0">
                <a:solidFill>
                  <a:srgbClr val="FFFF00"/>
                </a:solidFill>
              </a:rPr>
              <a:t>count = count + 1</a:t>
            </a:r>
          </a:p>
          <a:p>
            <a:pPr lvl="1"/>
            <a:r>
              <a:rPr lang="en-US" dirty="0" smtClean="0">
                <a:solidFill>
                  <a:srgbClr val="FFFF00"/>
                </a:solidFill>
              </a:rPr>
              <a:t>answer = input(“But why?”)</a:t>
            </a:r>
            <a:endParaRPr lang="en-US" dirty="0">
              <a:solidFill>
                <a:srgbClr val="FFFF00"/>
              </a:solidFill>
            </a:endParaRPr>
          </a:p>
        </p:txBody>
      </p:sp>
    </p:spTree>
    <p:extLst>
      <p:ext uri="{BB962C8B-B14F-4D97-AF65-F5344CB8AC3E}">
        <p14:creationId xmlns:p14="http://schemas.microsoft.com/office/powerpoint/2010/main" val="161873875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250320"/>
            <a:ext cx="6858000" cy="685800"/>
          </a:xfrm>
        </p:spPr>
        <p:txBody>
          <a:bodyPr/>
          <a:lstStyle/>
          <a:p>
            <a:r>
              <a:rPr lang="en-US" dirty="0" smtClean="0"/>
              <a:t>Differences (syntactic):</a:t>
            </a:r>
            <a:endParaRPr lang="en-US" dirty="0"/>
          </a:p>
        </p:txBody>
      </p:sp>
      <p:sp>
        <p:nvSpPr>
          <p:cNvPr id="3" name="Content Placeholder 2"/>
          <p:cNvSpPr>
            <a:spLocks noGrp="1"/>
          </p:cNvSpPr>
          <p:nvPr>
            <p:ph idx="1"/>
          </p:nvPr>
        </p:nvSpPr>
        <p:spPr>
          <a:xfrm>
            <a:off x="2209800" y="1066801"/>
            <a:ext cx="7200900" cy="1390651"/>
          </a:xfrm>
        </p:spPr>
        <p:txBody>
          <a:bodyPr>
            <a:normAutofit/>
          </a:bodyPr>
          <a:lstStyle/>
          <a:p>
            <a:r>
              <a:rPr lang="en-US" dirty="0" smtClean="0"/>
              <a:t>We can initialize variables used by the while loop inside the function (BUT BEFORE THE WHILE LOOP!)</a:t>
            </a:r>
          </a:p>
          <a:p>
            <a:pPr lvl="1"/>
            <a:endParaRPr lang="en-US" dirty="0"/>
          </a:p>
        </p:txBody>
      </p:sp>
      <p:sp>
        <p:nvSpPr>
          <p:cNvPr id="4" name="Content Placeholder 1"/>
          <p:cNvSpPr txBox="1">
            <a:spLocks/>
          </p:cNvSpPr>
          <p:nvPr/>
        </p:nvSpPr>
        <p:spPr>
          <a:xfrm>
            <a:off x="930877" y="2057400"/>
            <a:ext cx="4936524" cy="3511378"/>
          </a:xfrm>
          <a:prstGeom prst="rect">
            <a:avLst/>
          </a:prstGeom>
          <a:ln>
            <a:solidFill>
              <a:schemeClr val="accent2"/>
            </a:solidFill>
          </a:ln>
        </p:spPr>
        <p:txBody>
          <a:bodyPr vert="horz">
            <a:normAutofit/>
          </a:bodyPr>
          <a:lstStyle/>
          <a:p>
            <a:pPr marL="384572" lvl="2" indent="-339329" defTabSz="685800">
              <a:spcBef>
                <a:spcPct val="20000"/>
              </a:spcBef>
              <a:buClr>
                <a:schemeClr val="accent2"/>
              </a:buClr>
              <a:buSzPct val="70000"/>
              <a:tabLst>
                <a:tab pos="685800" algn="l"/>
              </a:tabLst>
              <a:defRPr/>
            </a:pPr>
            <a:r>
              <a:rPr lang="en-US" b="1" dirty="0" err="1">
                <a:solidFill>
                  <a:srgbClr val="FFFF00"/>
                </a:solidFill>
                <a:latin typeface="Courier New" pitchFamily="49" charset="0"/>
                <a:cs typeface="Courier New" pitchFamily="49" charset="0"/>
              </a:rPr>
              <a:t>def</a:t>
            </a:r>
            <a:r>
              <a:rPr lang="en-US" b="1" dirty="0">
                <a:solidFill>
                  <a:srgbClr val="FFFF00"/>
                </a:solidFill>
                <a:latin typeface="Courier New" pitchFamily="49" charset="0"/>
                <a:cs typeface="Courier New" pitchFamily="49" charset="0"/>
              </a:rPr>
              <a:t> f():</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x = 5</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counter = 0</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while counter &lt; x:</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print(counter)</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counter = counter + 1</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return(counter)</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print(f())</a:t>
            </a:r>
            <a:endParaRPr lang="en-US" b="1" dirty="0">
              <a:solidFill>
                <a:srgbClr val="FFFF00"/>
              </a:solidFill>
            </a:endParaRPr>
          </a:p>
        </p:txBody>
      </p:sp>
      <p:sp>
        <p:nvSpPr>
          <p:cNvPr id="5" name="Content Placeholder 1"/>
          <p:cNvSpPr txBox="1">
            <a:spLocks/>
          </p:cNvSpPr>
          <p:nvPr/>
        </p:nvSpPr>
        <p:spPr>
          <a:xfrm>
            <a:off x="6172200" y="2038518"/>
            <a:ext cx="5146589" cy="3530260"/>
          </a:xfrm>
          <a:prstGeom prst="rect">
            <a:avLst/>
          </a:prstGeom>
          <a:ln>
            <a:solidFill>
              <a:schemeClr val="accent2"/>
            </a:solidFill>
          </a:ln>
        </p:spPr>
        <p:txBody>
          <a:bodyPr vert="horz">
            <a:normAutofit/>
          </a:bodyPr>
          <a:lstStyle/>
          <a:p>
            <a:pPr marL="384572" lvl="2" indent="-339329" defTabSz="685800">
              <a:spcBef>
                <a:spcPct val="20000"/>
              </a:spcBef>
              <a:buClr>
                <a:schemeClr val="accent2"/>
              </a:buClr>
              <a:buSzPct val="70000"/>
              <a:tabLst>
                <a:tab pos="685800" algn="l"/>
              </a:tabLst>
              <a:defRPr/>
            </a:pPr>
            <a:r>
              <a:rPr lang="en-US" b="1" dirty="0" err="1">
                <a:solidFill>
                  <a:srgbClr val="FFFF00"/>
                </a:solidFill>
                <a:latin typeface="Courier New" pitchFamily="49" charset="0"/>
                <a:cs typeface="Courier New" pitchFamily="49" charset="0"/>
              </a:rPr>
              <a:t>def</a:t>
            </a:r>
            <a:r>
              <a:rPr lang="en-US" b="1" dirty="0">
                <a:solidFill>
                  <a:srgbClr val="FFFF00"/>
                </a:solidFill>
                <a:latin typeface="Courier New" pitchFamily="49" charset="0"/>
                <a:cs typeface="Courier New" pitchFamily="49" charset="0"/>
              </a:rPr>
              <a:t> f(x, counter):</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while counter &lt; x:</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print(counter)</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counter = counter + 1</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   return(counter)</a:t>
            </a:r>
          </a:p>
          <a:p>
            <a:pPr marL="384572" lvl="2" indent="-339329" defTabSz="685800">
              <a:spcBef>
                <a:spcPct val="20000"/>
              </a:spcBef>
              <a:buClr>
                <a:schemeClr val="accent2"/>
              </a:buClr>
              <a:buSzPct val="70000"/>
              <a:tabLst>
                <a:tab pos="685800" algn="l"/>
              </a:tabLst>
              <a:defRPr/>
            </a:pPr>
            <a:r>
              <a:rPr lang="en-US" b="1" dirty="0">
                <a:solidFill>
                  <a:srgbClr val="FFFF00"/>
                </a:solidFill>
                <a:latin typeface="Courier New" pitchFamily="49" charset="0"/>
                <a:cs typeface="Courier New" pitchFamily="49" charset="0"/>
              </a:rPr>
              <a:t>print(f(5, 0</a:t>
            </a:r>
            <a:r>
              <a:rPr lang="en-US" b="1" dirty="0">
                <a:solidFill>
                  <a:srgbClr val="FFFF00"/>
                </a:solidFill>
                <a:latin typeface="Courier New" pitchFamily="49" charset="0"/>
                <a:cs typeface="Courier New" pitchFamily="49" charset="0"/>
              </a:rPr>
              <a:t>))</a:t>
            </a:r>
          </a:p>
          <a:p>
            <a:pPr marL="384572" lvl="2" indent="-339329" defTabSz="685800">
              <a:spcBef>
                <a:spcPct val="20000"/>
              </a:spcBef>
              <a:buClr>
                <a:schemeClr val="accent2"/>
              </a:buClr>
              <a:buSzPct val="70000"/>
              <a:tabLst>
                <a:tab pos="685800" algn="l"/>
              </a:tabLst>
              <a:defRPr/>
            </a:pPr>
            <a:endParaRPr lang="en-US" dirty="0">
              <a:solidFill>
                <a:srgbClr val="FFFF00"/>
              </a:solidFill>
            </a:endParaRPr>
          </a:p>
        </p:txBody>
      </p:sp>
    </p:spTree>
    <p:extLst>
      <p:ext uri="{BB962C8B-B14F-4D97-AF65-F5344CB8AC3E}">
        <p14:creationId xmlns:p14="http://schemas.microsoft.com/office/powerpoint/2010/main" val="3334614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52400"/>
            <a:ext cx="8229600" cy="584664"/>
          </a:xfrm>
        </p:spPr>
        <p:txBody>
          <a:bodyPr>
            <a:normAutofit/>
          </a:bodyPr>
          <a:lstStyle/>
          <a:p>
            <a:r>
              <a:rPr lang="en-US" dirty="0" smtClean="0"/>
              <a:t>Printing inside a function</a:t>
            </a:r>
            <a:endParaRPr lang="en-US" dirty="0"/>
          </a:p>
        </p:txBody>
      </p:sp>
      <p:sp>
        <p:nvSpPr>
          <p:cNvPr id="3" name="Content Placeholder 2"/>
          <p:cNvSpPr>
            <a:spLocks noGrp="1"/>
          </p:cNvSpPr>
          <p:nvPr>
            <p:ph idx="1"/>
          </p:nvPr>
        </p:nvSpPr>
        <p:spPr>
          <a:xfrm>
            <a:off x="1752600" y="838201"/>
            <a:ext cx="8610600" cy="4648200"/>
          </a:xfrm>
        </p:spPr>
        <p:txBody>
          <a:bodyPr>
            <a:normAutofit/>
          </a:bodyPr>
          <a:lstStyle/>
          <a:p>
            <a:pPr lvl="1">
              <a:buNone/>
            </a:pPr>
            <a:r>
              <a:rPr lang="en-US" sz="2200" dirty="0" err="1">
                <a:solidFill>
                  <a:srgbClr val="FFFF00"/>
                </a:solidFill>
                <a:latin typeface="Consolas" pitchFamily="49" charset="0"/>
              </a:rPr>
              <a:t>def</a:t>
            </a:r>
            <a:r>
              <a:rPr lang="en-US" sz="2200" dirty="0">
                <a:solidFill>
                  <a:srgbClr val="FFFF00"/>
                </a:solidFill>
                <a:latin typeface="Consolas" pitchFamily="49" charset="0"/>
              </a:rPr>
              <a:t> </a:t>
            </a:r>
            <a:r>
              <a:rPr lang="en-US" sz="2200" dirty="0" err="1">
                <a:solidFill>
                  <a:srgbClr val="FFFF00"/>
                </a:solidFill>
                <a:latin typeface="Consolas" pitchFamily="49" charset="0"/>
              </a:rPr>
              <a:t>f_to_c</a:t>
            </a:r>
            <a:r>
              <a:rPr lang="en-US" sz="2200" dirty="0">
                <a:solidFill>
                  <a:srgbClr val="FFFF00"/>
                </a:solidFill>
                <a:latin typeface="Consolas" pitchFamily="49" charset="0"/>
              </a:rPr>
              <a:t>(</a:t>
            </a:r>
            <a:r>
              <a:rPr lang="en-US" sz="2200" dirty="0" err="1">
                <a:solidFill>
                  <a:srgbClr val="FFFF00"/>
                </a:solidFill>
                <a:latin typeface="Consolas" pitchFamily="49" charset="0"/>
              </a:rPr>
              <a:t>ftemp</a:t>
            </a:r>
            <a:r>
              <a:rPr lang="en-US" sz="2200" dirty="0">
                <a:solidFill>
                  <a:srgbClr val="FFFF00"/>
                </a:solidFill>
                <a:latin typeface="Consolas" pitchFamily="49" charset="0"/>
              </a:rPr>
              <a:t>):</a:t>
            </a:r>
          </a:p>
          <a:p>
            <a:pPr lvl="1">
              <a:buNone/>
            </a:pPr>
            <a:r>
              <a:rPr lang="en-US" sz="2200" dirty="0">
                <a:solidFill>
                  <a:srgbClr val="FFFF00"/>
                </a:solidFill>
                <a:latin typeface="Consolas" pitchFamily="49" charset="0"/>
              </a:rPr>
              <a:t>    print("The temp before conversion </a:t>
            </a:r>
            <a:r>
              <a:rPr lang="en-US" sz="2200" dirty="0" smtClean="0">
                <a:solidFill>
                  <a:srgbClr val="FFFF00"/>
                </a:solidFill>
                <a:latin typeface="Consolas" pitchFamily="49" charset="0"/>
              </a:rPr>
              <a:t>is”+ </a:t>
            </a:r>
            <a:r>
              <a:rPr lang="en-US" sz="2200" dirty="0" err="1">
                <a:solidFill>
                  <a:srgbClr val="FFFF00"/>
                </a:solidFill>
                <a:latin typeface="Consolas" pitchFamily="49" charset="0"/>
              </a:rPr>
              <a:t>ftemp</a:t>
            </a:r>
            <a:r>
              <a:rPr lang="en-US" sz="2200" dirty="0">
                <a:solidFill>
                  <a:srgbClr val="FFFF00"/>
                </a:solidFill>
                <a:latin typeface="Consolas" pitchFamily="49" charset="0"/>
              </a:rPr>
              <a:t>")</a:t>
            </a:r>
          </a:p>
          <a:p>
            <a:pPr lvl="1">
              <a:buNone/>
            </a:pPr>
            <a:r>
              <a:rPr lang="en-US" sz="2200" dirty="0">
                <a:solidFill>
                  <a:srgbClr val="FFFF00"/>
                </a:solidFill>
                <a:latin typeface="Consolas" pitchFamily="49" charset="0"/>
              </a:rPr>
              <a:t>    return((</a:t>
            </a:r>
            <a:r>
              <a:rPr lang="en-US" sz="2200" dirty="0" err="1">
                <a:solidFill>
                  <a:srgbClr val="FFFF00"/>
                </a:solidFill>
                <a:latin typeface="Consolas" pitchFamily="49" charset="0"/>
              </a:rPr>
              <a:t>ftemp</a:t>
            </a:r>
            <a:r>
              <a:rPr lang="en-US" sz="2200" dirty="0">
                <a:solidFill>
                  <a:srgbClr val="FFFF00"/>
                </a:solidFill>
                <a:latin typeface="Consolas" pitchFamily="49" charset="0"/>
              </a:rPr>
              <a:t> - 32 )/ 1.8)</a:t>
            </a:r>
          </a:p>
          <a:p>
            <a:pPr lvl="1">
              <a:buNone/>
            </a:pPr>
            <a:r>
              <a:rPr lang="en-US" sz="2200" dirty="0">
                <a:solidFill>
                  <a:srgbClr val="FFFF00"/>
                </a:solidFill>
                <a:latin typeface="Consolas" pitchFamily="49" charset="0"/>
              </a:rPr>
              <a:t>print (</a:t>
            </a:r>
            <a:r>
              <a:rPr lang="en-US" sz="2200" dirty="0" err="1">
                <a:solidFill>
                  <a:srgbClr val="FFFF00"/>
                </a:solidFill>
                <a:latin typeface="Consolas" pitchFamily="49" charset="0"/>
              </a:rPr>
              <a:t>f_to_c</a:t>
            </a:r>
            <a:r>
              <a:rPr lang="en-US" sz="2200" dirty="0">
                <a:solidFill>
                  <a:srgbClr val="FFFF00"/>
                </a:solidFill>
                <a:latin typeface="Consolas" pitchFamily="49" charset="0"/>
              </a:rPr>
              <a:t>(68))</a:t>
            </a:r>
          </a:p>
          <a:p>
            <a:pPr lvl="1">
              <a:buNone/>
            </a:pPr>
            <a:r>
              <a:rPr lang="en-US" sz="2200" dirty="0">
                <a:solidFill>
                  <a:srgbClr val="FFFF00"/>
                </a:solidFill>
                <a:latin typeface="Consolas" pitchFamily="49" charset="0"/>
              </a:rPr>
              <a:t>print (</a:t>
            </a:r>
            <a:r>
              <a:rPr lang="en-US" sz="2200" dirty="0" err="1">
                <a:solidFill>
                  <a:srgbClr val="FFFF00"/>
                </a:solidFill>
                <a:latin typeface="Consolas" pitchFamily="49" charset="0"/>
              </a:rPr>
              <a:t>f_to_c</a:t>
            </a:r>
            <a:r>
              <a:rPr lang="en-US" sz="2200" dirty="0">
                <a:solidFill>
                  <a:srgbClr val="FFFF00"/>
                </a:solidFill>
                <a:latin typeface="Consolas" pitchFamily="49" charset="0"/>
              </a:rPr>
              <a:t>(22))</a:t>
            </a:r>
          </a:p>
          <a:p>
            <a:pPr lvl="1">
              <a:buNone/>
            </a:pPr>
            <a:endParaRPr lang="en-US" sz="2600" dirty="0">
              <a:latin typeface="Consolas" pitchFamily="49" charset="0"/>
            </a:endParaRPr>
          </a:p>
          <a:p>
            <a:r>
              <a:rPr lang="en-US" sz="2600" dirty="0"/>
              <a:t>Is this what we wanted?</a:t>
            </a:r>
          </a:p>
          <a:p>
            <a:r>
              <a:rPr lang="en-US" sz="2600" dirty="0"/>
              <a:t>Is this what we want now?</a:t>
            </a:r>
          </a:p>
        </p:txBody>
      </p:sp>
    </p:spTree>
    <p:extLst>
      <p:ext uri="{BB962C8B-B14F-4D97-AF65-F5344CB8AC3E}">
        <p14:creationId xmlns:p14="http://schemas.microsoft.com/office/powerpoint/2010/main" val="13838036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3">
                                            <p:txEl>
                                              <p:pRg st="1" end="1"/>
                                            </p:txEl>
                                          </p:spTgt>
                                        </p:tgtEl>
                                      </p:cBhvr>
                                    </p:animEffect>
                                    <p:set>
                                      <p:cBhvr>
                                        <p:cTn id="7" dur="1" fill="hold">
                                          <p:stCondLst>
                                            <p:cond delay="499"/>
                                          </p:stCondLst>
                                        </p:cTn>
                                        <p:tgtEl>
                                          <p:spTgt spid="3">
                                            <p:txEl>
                                              <p:pRg st="1" end="1"/>
                                            </p:txEl>
                                          </p:spTgt>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3">
                                            <p:txEl>
                                              <p:pRg st="6" end="6"/>
                                            </p:txEl>
                                          </p:spTgt>
                                        </p:tgtEl>
                                      </p:cBhvr>
                                    </p:animEffect>
                                    <p:set>
                                      <p:cBhvr>
                                        <p:cTn id="10" dur="1" fill="hold">
                                          <p:stCondLst>
                                            <p:cond delay="499"/>
                                          </p:stCondLst>
                                        </p:cTn>
                                        <p:tgtEl>
                                          <p:spTgt spid="3">
                                            <p:txEl>
                                              <p:pRg st="6" end="6"/>
                                            </p:txEl>
                                          </p:spTgt>
                                        </p:tgtEl>
                                        <p:attrNameLst>
                                          <p:attrName>style.visibility</p:attrName>
                                        </p:attrNameLst>
                                      </p:cBhvr>
                                      <p:to>
                                        <p:strVal val="hidden"/>
                                      </p:to>
                                    </p:set>
                                  </p:childTnLst>
                                </p:cTn>
                              </p:par>
                              <p:par>
                                <p:cTn id="11" presetID="10" presetClass="entr" presetSubtype="0" fill="hold" nodeType="with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animEffect transition="in" filter="fade">
                                      <p:cBhvr>
                                        <p:cTn id="13"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33601" y="457200"/>
            <a:ext cx="5291535" cy="632012"/>
          </a:xfrm>
        </p:spPr>
        <p:txBody>
          <a:bodyPr>
            <a:normAutofit fontScale="90000"/>
          </a:bodyPr>
          <a:lstStyle/>
          <a:p>
            <a:r>
              <a:rPr lang="en-US" dirty="0" smtClean="0"/>
              <a:t>What does this do?</a:t>
            </a:r>
            <a:endParaRPr lang="en-US" dirty="0"/>
          </a:p>
        </p:txBody>
      </p:sp>
      <p:sp>
        <p:nvSpPr>
          <p:cNvPr id="3" name="Content Placeholder 2"/>
          <p:cNvSpPr>
            <a:spLocks noGrp="1"/>
          </p:cNvSpPr>
          <p:nvPr>
            <p:ph idx="1"/>
          </p:nvPr>
        </p:nvSpPr>
        <p:spPr>
          <a:xfrm>
            <a:off x="2362201" y="1371601"/>
            <a:ext cx="5830971" cy="3603812"/>
          </a:xfrm>
        </p:spPr>
        <p:txBody>
          <a:bodyPr/>
          <a:lstStyle/>
          <a:p>
            <a:pPr marL="0" indent="0">
              <a:spcBef>
                <a:spcPts val="225"/>
              </a:spcBef>
              <a:buNone/>
            </a:pPr>
            <a:r>
              <a:rPr lang="en-US" dirty="0" err="1">
                <a:solidFill>
                  <a:srgbClr val="FFFF00"/>
                </a:solidFill>
                <a:latin typeface="Consolas" panose="020B0609020204030204" pitchFamily="49" charset="0"/>
                <a:cs typeface="Consolas" panose="020B0609020204030204" pitchFamily="49" charset="0"/>
              </a:rPr>
              <a:t>def</a:t>
            </a:r>
            <a:r>
              <a:rPr lang="en-US" dirty="0">
                <a:solidFill>
                  <a:srgbClr val="FFFF00"/>
                </a:solidFill>
                <a:latin typeface="Consolas" panose="020B0609020204030204" pitchFamily="49" charset="0"/>
                <a:cs typeface="Consolas" panose="020B0609020204030204" pitchFamily="49" charset="0"/>
              </a:rPr>
              <a:t> w2(</a:t>
            </a:r>
            <a:r>
              <a:rPr lang="en-US" dirty="0" err="1">
                <a:solidFill>
                  <a:srgbClr val="FFFF00"/>
                </a:solidFill>
                <a:latin typeface="Consolas" panose="020B0609020204030204" pitchFamily="49" charset="0"/>
                <a:cs typeface="Consolas" panose="020B0609020204030204" pitchFamily="49" charset="0"/>
              </a:rPr>
              <a:t>x,y</a:t>
            </a:r>
            <a:r>
              <a:rPr lang="en-US" dirty="0">
                <a:solidFill>
                  <a:srgbClr val="FFFF00"/>
                </a:solidFill>
                <a:latin typeface="Consolas" panose="020B0609020204030204" pitchFamily="49" charset="0"/>
                <a:cs typeface="Consolas" panose="020B0609020204030204" pitchFamily="49" charset="0"/>
              </a:rPr>
              <a:t>):</a:t>
            </a:r>
          </a:p>
          <a:p>
            <a:pPr marL="0" indent="0">
              <a:spcBef>
                <a:spcPts val="225"/>
              </a:spcBef>
              <a:buNone/>
            </a:pPr>
            <a:r>
              <a:rPr lang="en-US" dirty="0">
                <a:solidFill>
                  <a:srgbClr val="FFFF00"/>
                </a:solidFill>
                <a:latin typeface="Consolas" panose="020B0609020204030204" pitchFamily="49" charset="0"/>
                <a:cs typeface="Consolas" panose="020B0609020204030204" pitchFamily="49" charset="0"/>
              </a:rPr>
              <a:t>    tot = 0</a:t>
            </a:r>
          </a:p>
          <a:p>
            <a:pPr marL="0" indent="0">
              <a:spcBef>
                <a:spcPts val="225"/>
              </a:spcBef>
              <a:buNone/>
            </a:pPr>
            <a:r>
              <a:rPr lang="en-US" dirty="0">
                <a:solidFill>
                  <a:srgbClr val="FFFF00"/>
                </a:solidFill>
                <a:latin typeface="Consolas" panose="020B0609020204030204" pitchFamily="49" charset="0"/>
                <a:cs typeface="Consolas" panose="020B0609020204030204" pitchFamily="49" charset="0"/>
              </a:rPr>
              <a:t>    while (y &gt; 0):</a:t>
            </a:r>
          </a:p>
          <a:p>
            <a:pPr marL="0" indent="0">
              <a:spcBef>
                <a:spcPts val="225"/>
              </a:spcBef>
              <a:buNone/>
            </a:pPr>
            <a:r>
              <a:rPr lang="en-US" dirty="0">
                <a:solidFill>
                  <a:srgbClr val="FFFF00"/>
                </a:solidFill>
                <a:latin typeface="Consolas" panose="020B0609020204030204" pitchFamily="49" charset="0"/>
                <a:cs typeface="Consolas" panose="020B0609020204030204" pitchFamily="49" charset="0"/>
              </a:rPr>
              <a:t>        tot += x</a:t>
            </a:r>
          </a:p>
          <a:p>
            <a:pPr marL="0" indent="0">
              <a:spcBef>
                <a:spcPts val="225"/>
              </a:spcBef>
              <a:buNone/>
            </a:pPr>
            <a:r>
              <a:rPr lang="en-US" dirty="0">
                <a:solidFill>
                  <a:srgbClr val="FFFF00"/>
                </a:solidFill>
                <a:latin typeface="Consolas" panose="020B0609020204030204" pitchFamily="49" charset="0"/>
                <a:cs typeface="Consolas" panose="020B0609020204030204" pitchFamily="49" charset="0"/>
              </a:rPr>
              <a:t>        y -= 1</a:t>
            </a:r>
          </a:p>
          <a:p>
            <a:pPr marL="0" indent="0">
              <a:spcBef>
                <a:spcPts val="225"/>
              </a:spcBef>
              <a:buNone/>
            </a:pPr>
            <a:r>
              <a:rPr lang="en-US" dirty="0">
                <a:solidFill>
                  <a:srgbClr val="FFFF00"/>
                </a:solidFill>
                <a:latin typeface="Consolas" panose="020B0609020204030204" pitchFamily="49" charset="0"/>
                <a:cs typeface="Consolas" panose="020B0609020204030204" pitchFamily="49" charset="0"/>
              </a:rPr>
              <a:t>    return(tot)</a:t>
            </a:r>
          </a:p>
          <a:p>
            <a:pPr marL="0" indent="0">
              <a:spcBef>
                <a:spcPts val="225"/>
              </a:spcBef>
              <a:buNone/>
            </a:pPr>
            <a:endParaRPr lang="en-US" dirty="0">
              <a:solidFill>
                <a:srgbClr val="FFFF00"/>
              </a:solidFill>
              <a:latin typeface="Consolas" panose="020B0609020204030204" pitchFamily="49" charset="0"/>
              <a:cs typeface="Consolas" panose="020B0609020204030204" pitchFamily="49" charset="0"/>
            </a:endParaRPr>
          </a:p>
          <a:p>
            <a:pPr marL="0" indent="0">
              <a:spcBef>
                <a:spcPts val="225"/>
              </a:spcBef>
              <a:buNone/>
            </a:pPr>
            <a:r>
              <a:rPr lang="en-US" dirty="0">
                <a:solidFill>
                  <a:srgbClr val="FFFF00"/>
                </a:solidFill>
                <a:latin typeface="Consolas" panose="020B0609020204030204" pitchFamily="49" charset="0"/>
                <a:cs typeface="Consolas" panose="020B0609020204030204" pitchFamily="49" charset="0"/>
              </a:rPr>
              <a:t>print(w2(3,5</a:t>
            </a:r>
            <a:r>
              <a:rPr lang="en-US" dirty="0" smtClean="0">
                <a:solidFill>
                  <a:srgbClr val="FFFF00"/>
                </a:solidFill>
                <a:latin typeface="Consolas" panose="020B0609020204030204" pitchFamily="49" charset="0"/>
                <a:cs typeface="Consolas" panose="020B0609020204030204" pitchFamily="49" charset="0"/>
              </a:rPr>
              <a:t>))</a:t>
            </a:r>
          </a:p>
          <a:p>
            <a:pPr marL="0" indent="0">
              <a:spcBef>
                <a:spcPts val="225"/>
              </a:spcBef>
              <a:buNone/>
            </a:pPr>
            <a:r>
              <a:rPr lang="en-US" dirty="0" smtClean="0">
                <a:solidFill>
                  <a:srgbClr val="FFFF00"/>
                </a:solidFill>
                <a:latin typeface="Consolas" panose="020B0609020204030204" pitchFamily="49" charset="0"/>
                <a:cs typeface="Consolas" panose="020B0609020204030204" pitchFamily="49" charset="0"/>
              </a:rPr>
              <a:t>print(w2(4,6))</a:t>
            </a:r>
            <a:endParaRPr lang="en-US" dirty="0">
              <a:solidFill>
                <a:srgbClr val="FFFF00"/>
              </a:solidFill>
              <a:latin typeface="Consolas" panose="020B0609020204030204" pitchFamily="49" charset="0"/>
              <a:cs typeface="Consolas" panose="020B0609020204030204" pitchFamily="49" charset="0"/>
            </a:endParaRPr>
          </a:p>
        </p:txBody>
      </p:sp>
    </p:spTree>
    <p:extLst>
      <p:ext uri="{BB962C8B-B14F-4D97-AF65-F5344CB8AC3E}">
        <p14:creationId xmlns:p14="http://schemas.microsoft.com/office/powerpoint/2010/main" val="418493275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about this?</a:t>
            </a:r>
            <a:endParaRPr lang="en-US" dirty="0"/>
          </a:p>
        </p:txBody>
      </p:sp>
      <p:sp>
        <p:nvSpPr>
          <p:cNvPr id="3" name="Content Placeholder 2"/>
          <p:cNvSpPr>
            <a:spLocks noGrp="1"/>
          </p:cNvSpPr>
          <p:nvPr>
            <p:ph idx="1"/>
          </p:nvPr>
        </p:nvSpPr>
        <p:spPr/>
        <p:txBody>
          <a:bodyPr/>
          <a:lstStyle/>
          <a:p>
            <a:pPr marL="0" indent="0">
              <a:spcBef>
                <a:spcPts val="500"/>
              </a:spcBef>
              <a:buNone/>
            </a:pPr>
            <a:r>
              <a:rPr lang="en-US" dirty="0" err="1">
                <a:solidFill>
                  <a:srgbClr val="FFFF00"/>
                </a:solidFill>
              </a:rPr>
              <a:t>def</a:t>
            </a:r>
            <a:r>
              <a:rPr lang="en-US" dirty="0">
                <a:solidFill>
                  <a:srgbClr val="FFFF00"/>
                </a:solidFill>
              </a:rPr>
              <a:t> f(x):</a:t>
            </a:r>
          </a:p>
          <a:p>
            <a:pPr marL="0" indent="0">
              <a:spcBef>
                <a:spcPts val="500"/>
              </a:spcBef>
              <a:buNone/>
            </a:pPr>
            <a:r>
              <a:rPr lang="en-US" dirty="0">
                <a:solidFill>
                  <a:srgbClr val="FFFF00"/>
                </a:solidFill>
              </a:rPr>
              <a:t>    </a:t>
            </a:r>
            <a:r>
              <a:rPr lang="en-US" dirty="0" smtClean="0">
                <a:solidFill>
                  <a:srgbClr val="FFFF00"/>
                </a:solidFill>
              </a:rPr>
              <a:t>while(x &lt; 100):</a:t>
            </a:r>
            <a:endParaRPr lang="en-US" dirty="0">
              <a:solidFill>
                <a:srgbClr val="FFFF00"/>
              </a:solidFill>
            </a:endParaRPr>
          </a:p>
          <a:p>
            <a:pPr marL="0" indent="0">
              <a:spcBef>
                <a:spcPts val="500"/>
              </a:spcBef>
              <a:buNone/>
            </a:pPr>
            <a:r>
              <a:rPr lang="en-US" dirty="0">
                <a:solidFill>
                  <a:srgbClr val="FFFF00"/>
                </a:solidFill>
              </a:rPr>
              <a:t>       </a:t>
            </a:r>
            <a:r>
              <a:rPr lang="en-US" dirty="0" smtClean="0">
                <a:solidFill>
                  <a:srgbClr val="FFFF00"/>
                </a:solidFill>
              </a:rPr>
              <a:t>   </a:t>
            </a:r>
            <a:r>
              <a:rPr lang="en-US" dirty="0">
                <a:solidFill>
                  <a:srgbClr val="FFFF00"/>
                </a:solidFill>
              </a:rPr>
              <a:t>if (x**2 - 3 *x - 4) == 0:</a:t>
            </a:r>
          </a:p>
          <a:p>
            <a:pPr marL="0" indent="0">
              <a:spcBef>
                <a:spcPts val="500"/>
              </a:spcBef>
              <a:buNone/>
            </a:pPr>
            <a:r>
              <a:rPr lang="en-US" dirty="0">
                <a:solidFill>
                  <a:srgbClr val="FFFF00"/>
                </a:solidFill>
              </a:rPr>
              <a:t>            	</a:t>
            </a:r>
            <a:r>
              <a:rPr lang="en-US" dirty="0" smtClean="0">
                <a:solidFill>
                  <a:srgbClr val="FFFF00"/>
                </a:solidFill>
              </a:rPr>
              <a:t>  print(</a:t>
            </a:r>
            <a:r>
              <a:rPr lang="en-US" dirty="0" err="1" smtClean="0">
                <a:solidFill>
                  <a:srgbClr val="FFFF00"/>
                </a:solidFill>
              </a:rPr>
              <a:t>str</a:t>
            </a:r>
            <a:r>
              <a:rPr lang="en-US" dirty="0" smtClean="0">
                <a:solidFill>
                  <a:srgbClr val="FFFF00"/>
                </a:solidFill>
              </a:rPr>
              <a:t>(x</a:t>
            </a:r>
            <a:r>
              <a:rPr lang="en-US" dirty="0">
                <a:solidFill>
                  <a:srgbClr val="FFFF00"/>
                </a:solidFill>
              </a:rPr>
              <a:t>) + " solves the equation ")</a:t>
            </a:r>
          </a:p>
          <a:p>
            <a:pPr marL="0" indent="0">
              <a:spcBef>
                <a:spcPts val="500"/>
              </a:spcBef>
              <a:buNone/>
            </a:pPr>
            <a:r>
              <a:rPr lang="en-US" dirty="0">
                <a:solidFill>
                  <a:srgbClr val="FFFF00"/>
                </a:solidFill>
              </a:rPr>
              <a:t>	 </a:t>
            </a:r>
            <a:r>
              <a:rPr lang="en-US" dirty="0" smtClean="0">
                <a:solidFill>
                  <a:srgbClr val="FFFF00"/>
                </a:solidFill>
              </a:rPr>
              <a:t>   x = x + 1</a:t>
            </a:r>
          </a:p>
          <a:p>
            <a:pPr marL="0" indent="0">
              <a:spcBef>
                <a:spcPts val="500"/>
              </a:spcBef>
              <a:buNone/>
            </a:pPr>
            <a:r>
              <a:rPr lang="en-US" dirty="0" smtClean="0">
                <a:solidFill>
                  <a:srgbClr val="FFFF00"/>
                </a:solidFill>
              </a:rPr>
              <a:t>    return(“done”)</a:t>
            </a:r>
            <a:endParaRPr lang="en-US" dirty="0">
              <a:solidFill>
                <a:srgbClr val="FFFF00"/>
              </a:solidFill>
            </a:endParaRPr>
          </a:p>
          <a:p>
            <a:pPr marL="0" indent="0">
              <a:spcBef>
                <a:spcPts val="500"/>
              </a:spcBef>
              <a:buNone/>
            </a:pPr>
            <a:endParaRPr lang="en-US" dirty="0">
              <a:solidFill>
                <a:srgbClr val="FFFF00"/>
              </a:solidFill>
            </a:endParaRPr>
          </a:p>
          <a:p>
            <a:pPr marL="0" indent="0">
              <a:spcBef>
                <a:spcPts val="500"/>
              </a:spcBef>
              <a:buNone/>
            </a:pPr>
            <a:r>
              <a:rPr lang="en-US" dirty="0">
                <a:solidFill>
                  <a:srgbClr val="FFFF00"/>
                </a:solidFill>
              </a:rPr>
              <a:t>print(f(-100))</a:t>
            </a:r>
          </a:p>
          <a:p>
            <a:endParaRPr lang="en-US" dirty="0"/>
          </a:p>
        </p:txBody>
      </p:sp>
    </p:spTree>
    <p:extLst>
      <p:ext uri="{BB962C8B-B14F-4D97-AF65-F5344CB8AC3E}">
        <p14:creationId xmlns:p14="http://schemas.microsoft.com/office/powerpoint/2010/main" val="670804409"/>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81000"/>
            <a:ext cx="7239000" cy="1828800"/>
          </a:xfrm>
        </p:spPr>
        <p:txBody>
          <a:bodyPr>
            <a:normAutofit fontScale="92500"/>
          </a:bodyPr>
          <a:lstStyle/>
          <a:p>
            <a:pPr>
              <a:lnSpc>
                <a:spcPct val="120000"/>
              </a:lnSpc>
            </a:pPr>
            <a:r>
              <a:rPr lang="en-US" dirty="0" smtClean="0"/>
              <a:t>Write a function that takes as an input parameter </a:t>
            </a:r>
            <a:r>
              <a:rPr lang="en-US" dirty="0"/>
              <a:t>an integer</a:t>
            </a:r>
            <a:r>
              <a:rPr lang="en-US" dirty="0" smtClean="0"/>
              <a:t> </a:t>
            </a:r>
            <a:r>
              <a:rPr lang="en-US" dirty="0"/>
              <a:t>and uses a while loop to </a:t>
            </a:r>
            <a:r>
              <a:rPr lang="en-US" dirty="0" smtClean="0"/>
              <a:t>print out "ha" that number of times.</a:t>
            </a:r>
          </a:p>
          <a:p>
            <a:pPr marL="685562" lvl="2" indent="-479822"/>
            <a:r>
              <a:rPr lang="en-US" dirty="0" smtClean="0">
                <a:cs typeface="Courier New" pitchFamily="49" charset="0"/>
              </a:rPr>
              <a:t>Starting condition?</a:t>
            </a:r>
          </a:p>
          <a:p>
            <a:pPr marL="685562" lvl="2" indent="-479822"/>
            <a:r>
              <a:rPr lang="en-US" dirty="0" smtClean="0">
                <a:cs typeface="Courier New" pitchFamily="49" charset="0"/>
              </a:rPr>
              <a:t>What makes the loop stop? (your True/False condition?)</a:t>
            </a:r>
          </a:p>
          <a:p>
            <a:pPr marL="685562" lvl="2" indent="-479822"/>
            <a:r>
              <a:rPr lang="en-US" dirty="0" smtClean="0">
                <a:cs typeface="Courier New" pitchFamily="49" charset="0"/>
              </a:rPr>
              <a:t>What inside the loop changes so that the loop will stop?</a:t>
            </a:r>
            <a:endParaRPr lang="en-US" dirty="0" smtClean="0"/>
          </a:p>
          <a:p>
            <a:endParaRPr lang="en-US" dirty="0" smtClean="0"/>
          </a:p>
          <a:p>
            <a:endParaRPr lang="en-US" dirty="0"/>
          </a:p>
        </p:txBody>
      </p:sp>
      <p:sp>
        <p:nvSpPr>
          <p:cNvPr id="4" name="Content Placeholder 2"/>
          <p:cNvSpPr txBox="1">
            <a:spLocks/>
          </p:cNvSpPr>
          <p:nvPr/>
        </p:nvSpPr>
        <p:spPr>
          <a:xfrm>
            <a:off x="1828800" y="2057401"/>
            <a:ext cx="4242706" cy="2659267"/>
          </a:xfrm>
          <a:prstGeom prst="rect">
            <a:avLst/>
          </a:prstGeom>
        </p:spPr>
        <p:txBody>
          <a:bodyPr vert="horz">
            <a:normAutofit/>
          </a:bodyPr>
          <a:lstStyle/>
          <a:p>
            <a:pPr marL="205740" indent="-205740" defTabSz="685800">
              <a:spcBef>
                <a:spcPct val="20000"/>
              </a:spcBef>
              <a:buClr>
                <a:schemeClr val="accent3"/>
              </a:buClr>
              <a:buSzPct val="95000"/>
              <a:defRPr/>
            </a:pPr>
            <a:endParaRPr lang="en-US" sz="1950" dirty="0">
              <a:solidFill>
                <a:srgbClr val="FF0000"/>
              </a:solidFill>
              <a:latin typeface="Courier New" pitchFamily="49" charset="0"/>
              <a:cs typeface="Courier New" pitchFamily="49" charset="0"/>
            </a:endParaRPr>
          </a:p>
        </p:txBody>
      </p:sp>
      <p:sp>
        <p:nvSpPr>
          <p:cNvPr id="6" name="Content Placeholder 2"/>
          <p:cNvSpPr txBox="1">
            <a:spLocks/>
          </p:cNvSpPr>
          <p:nvPr/>
        </p:nvSpPr>
        <p:spPr>
          <a:xfrm>
            <a:off x="6324600" y="2282764"/>
            <a:ext cx="4114800" cy="2517836"/>
          </a:xfrm>
          <a:prstGeom prst="rect">
            <a:avLst/>
          </a:prstGeom>
        </p:spPr>
        <p:txBody>
          <a:bodyPr vert="horz">
            <a:normAutofit/>
          </a:bodyPr>
          <a:lstStyle/>
          <a:p>
            <a:pPr marL="205740" indent="-205740" defTabSz="685800">
              <a:spcBef>
                <a:spcPct val="20000"/>
              </a:spcBef>
              <a:buClr>
                <a:schemeClr val="accent3"/>
              </a:buClr>
              <a:buSzPct val="95000"/>
              <a:buFont typeface="Wingdings 2"/>
              <a:buChar char=""/>
              <a:defRPr/>
            </a:pPr>
            <a:endParaRPr lang="en-US" sz="1950" dirty="0"/>
          </a:p>
        </p:txBody>
      </p:sp>
    </p:spTree>
    <p:extLst>
      <p:ext uri="{BB962C8B-B14F-4D97-AF65-F5344CB8AC3E}">
        <p14:creationId xmlns:p14="http://schemas.microsoft.com/office/powerpoint/2010/main" val="23908083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nodePh="1">
                                  <p:stCondLst>
                                    <p:cond delay="0"/>
                                  </p:stCondLst>
                                  <p:endCondLst>
                                    <p:cond evt="begin" delay="0">
                                      <p:tn val="5"/>
                                    </p:cond>
                                  </p:end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4" presetClass="entr" presetSubtype="16" fill="hold" grpId="0" nodeType="withEffect" nodePh="1">
                                  <p:stCondLst>
                                    <p:cond delay="0"/>
                                  </p:stCondLst>
                                  <p:endCondLst>
                                    <p:cond evt="begin" delay="0">
                                      <p:tn val="8"/>
                                    </p:cond>
                                  </p:end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1200" y="381000"/>
            <a:ext cx="7239000" cy="1828800"/>
          </a:xfrm>
        </p:spPr>
        <p:txBody>
          <a:bodyPr>
            <a:normAutofit fontScale="92500"/>
          </a:bodyPr>
          <a:lstStyle/>
          <a:p>
            <a:pPr>
              <a:lnSpc>
                <a:spcPct val="120000"/>
              </a:lnSpc>
            </a:pPr>
            <a:r>
              <a:rPr lang="en-US" dirty="0" smtClean="0"/>
              <a:t>Write a function that takes as an input parameter </a:t>
            </a:r>
            <a:r>
              <a:rPr lang="en-US" dirty="0"/>
              <a:t>an integer</a:t>
            </a:r>
            <a:r>
              <a:rPr lang="en-US" dirty="0" smtClean="0"/>
              <a:t> </a:t>
            </a:r>
            <a:r>
              <a:rPr lang="en-US" dirty="0"/>
              <a:t>and uses a while loop to </a:t>
            </a:r>
            <a:r>
              <a:rPr lang="en-US" dirty="0" smtClean="0"/>
              <a:t>print out "ha" that number of times.</a:t>
            </a:r>
          </a:p>
          <a:p>
            <a:pPr marL="685562" lvl="2" indent="-479822"/>
            <a:r>
              <a:rPr lang="en-US" dirty="0" smtClean="0">
                <a:cs typeface="Courier New" pitchFamily="49" charset="0"/>
              </a:rPr>
              <a:t>Starting condition?</a:t>
            </a:r>
          </a:p>
          <a:p>
            <a:pPr marL="685562" lvl="2" indent="-479822"/>
            <a:r>
              <a:rPr lang="en-US" dirty="0" smtClean="0">
                <a:cs typeface="Courier New" pitchFamily="49" charset="0"/>
              </a:rPr>
              <a:t>What makes the loop stop? (your True/False condition?)</a:t>
            </a:r>
          </a:p>
          <a:p>
            <a:pPr marL="685562" lvl="2" indent="-479822"/>
            <a:r>
              <a:rPr lang="en-US" dirty="0" smtClean="0">
                <a:cs typeface="Courier New" pitchFamily="49" charset="0"/>
              </a:rPr>
              <a:t>What inside the loop changes so that the loop will stop?</a:t>
            </a:r>
            <a:endParaRPr lang="en-US" dirty="0" smtClean="0"/>
          </a:p>
          <a:p>
            <a:endParaRPr lang="en-US" dirty="0" smtClean="0"/>
          </a:p>
          <a:p>
            <a:endParaRPr lang="en-US" dirty="0"/>
          </a:p>
        </p:txBody>
      </p:sp>
      <p:sp>
        <p:nvSpPr>
          <p:cNvPr id="4" name="Content Placeholder 2"/>
          <p:cNvSpPr txBox="1">
            <a:spLocks/>
          </p:cNvSpPr>
          <p:nvPr/>
        </p:nvSpPr>
        <p:spPr>
          <a:xfrm>
            <a:off x="1828800" y="2057401"/>
            <a:ext cx="4242706" cy="2659267"/>
          </a:xfrm>
          <a:prstGeom prst="rect">
            <a:avLst/>
          </a:prstGeom>
        </p:spPr>
        <p:txBody>
          <a:bodyPr vert="horz">
            <a:normAutofit/>
          </a:bodyPr>
          <a:lstStyle/>
          <a:p>
            <a:pPr marL="205740" indent="-205740" defTabSz="685800">
              <a:spcBef>
                <a:spcPct val="20000"/>
              </a:spcBef>
              <a:buClr>
                <a:schemeClr val="accent3"/>
              </a:buClr>
              <a:buSzPct val="95000"/>
              <a:defRPr/>
            </a:pPr>
            <a:endParaRPr lang="en-US" sz="1950" dirty="0">
              <a:solidFill>
                <a:srgbClr val="FF0000"/>
              </a:solidFill>
              <a:latin typeface="Courier New" pitchFamily="49" charset="0"/>
              <a:cs typeface="Courier New" pitchFamily="49" charset="0"/>
            </a:endParaRP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def </a:t>
            </a:r>
            <a:r>
              <a:rPr lang="en-US" sz="1950" dirty="0" err="1">
                <a:solidFill>
                  <a:srgbClr val="FFFF00"/>
                </a:solidFill>
                <a:latin typeface="Courier New" pitchFamily="49" charset="0"/>
                <a:cs typeface="Courier New" pitchFamily="49" charset="0"/>
              </a:rPr>
              <a:t>func</a:t>
            </a:r>
            <a:r>
              <a:rPr lang="en-US" sz="1950" dirty="0">
                <a:solidFill>
                  <a:srgbClr val="FFFF00"/>
                </a:solidFill>
                <a:latin typeface="Courier New" pitchFamily="49" charset="0"/>
                <a:cs typeface="Courier New" pitchFamily="49" charset="0"/>
              </a:rPr>
              <a:t>(x):</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while (x &gt; 0):</a:t>
            </a:r>
          </a:p>
          <a:p>
            <a:pPr marL="205740" indent="-205740">
              <a:spcBef>
                <a:spcPct val="20000"/>
              </a:spcBef>
              <a:buClr>
                <a:schemeClr val="accent3"/>
              </a:buClr>
              <a:buSzPct val="95000"/>
              <a:defRPr/>
            </a:pPr>
            <a:r>
              <a:rPr lang="en-US" sz="1950" dirty="0">
                <a:solidFill>
                  <a:srgbClr val="FFFF00"/>
                </a:solidFill>
                <a:latin typeface="Courier New" pitchFamily="49" charset="0"/>
                <a:cs typeface="Courier New" pitchFamily="49" charset="0"/>
              </a:rPr>
              <a:t>     print("ha ",end= " ")</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x -= 1</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return</a:t>
            </a:r>
          </a:p>
          <a:p>
            <a:pPr marL="205740" indent="-205740" defTabSz="685800">
              <a:spcBef>
                <a:spcPct val="20000"/>
              </a:spcBef>
              <a:buClr>
                <a:schemeClr val="accent3"/>
              </a:buClr>
              <a:buSzPct val="95000"/>
              <a:defRPr/>
            </a:pPr>
            <a:r>
              <a:rPr lang="en-US" sz="1950" dirty="0" err="1">
                <a:solidFill>
                  <a:srgbClr val="FFFF00"/>
                </a:solidFill>
                <a:latin typeface="Courier New" pitchFamily="49" charset="0"/>
                <a:cs typeface="Courier New" pitchFamily="49" charset="0"/>
              </a:rPr>
              <a:t>func</a:t>
            </a:r>
            <a:r>
              <a:rPr lang="en-US" sz="1950" dirty="0">
                <a:solidFill>
                  <a:srgbClr val="FFFF00"/>
                </a:solidFill>
                <a:latin typeface="Courier New" pitchFamily="49" charset="0"/>
                <a:cs typeface="Courier New" pitchFamily="49" charset="0"/>
              </a:rPr>
              <a:t>(5)</a:t>
            </a:r>
          </a:p>
          <a:p>
            <a:pPr marL="205740" indent="-205740" defTabSz="685800">
              <a:spcBef>
                <a:spcPct val="20000"/>
              </a:spcBef>
              <a:buClr>
                <a:schemeClr val="accent3"/>
              </a:buClr>
              <a:buSzPct val="95000"/>
              <a:buFont typeface="Wingdings 2"/>
              <a:buChar char=""/>
              <a:defRPr/>
            </a:pPr>
            <a:endParaRPr lang="en-US" sz="1950" dirty="0"/>
          </a:p>
        </p:txBody>
      </p:sp>
      <p:sp>
        <p:nvSpPr>
          <p:cNvPr id="6" name="Content Placeholder 2"/>
          <p:cNvSpPr txBox="1">
            <a:spLocks/>
          </p:cNvSpPr>
          <p:nvPr/>
        </p:nvSpPr>
        <p:spPr>
          <a:xfrm>
            <a:off x="6324600" y="2282764"/>
            <a:ext cx="4114800" cy="2517836"/>
          </a:xfrm>
          <a:prstGeom prst="rect">
            <a:avLst/>
          </a:prstGeom>
        </p:spPr>
        <p:txBody>
          <a:bodyPr vert="horz">
            <a:normAutofit lnSpcReduction="10000"/>
          </a:bodyPr>
          <a:lstStyle/>
          <a:p>
            <a:pPr marL="205740" indent="-205740" defTabSz="685800">
              <a:spcBef>
                <a:spcPct val="20000"/>
              </a:spcBef>
              <a:buClr>
                <a:schemeClr val="accent3"/>
              </a:buClr>
              <a:buSzPct val="95000"/>
              <a:defRPr/>
            </a:pPr>
            <a:r>
              <a:rPr lang="en-US" sz="1950" dirty="0" err="1">
                <a:solidFill>
                  <a:srgbClr val="FFFF00"/>
                </a:solidFill>
                <a:latin typeface="Courier New" pitchFamily="49" charset="0"/>
                <a:cs typeface="Courier New" pitchFamily="49" charset="0"/>
              </a:rPr>
              <a:t>def</a:t>
            </a:r>
            <a:r>
              <a:rPr lang="en-US" sz="1950" dirty="0">
                <a:solidFill>
                  <a:srgbClr val="FFFF00"/>
                </a:solidFill>
                <a:latin typeface="Courier New" pitchFamily="49" charset="0"/>
                <a:cs typeface="Courier New" pitchFamily="49" charset="0"/>
              </a:rPr>
              <a:t> </a:t>
            </a:r>
            <a:r>
              <a:rPr lang="en-US" sz="1950" dirty="0" err="1">
                <a:solidFill>
                  <a:srgbClr val="FFFF00"/>
                </a:solidFill>
                <a:latin typeface="Courier New" pitchFamily="49" charset="0"/>
                <a:cs typeface="Courier New" pitchFamily="49" charset="0"/>
              </a:rPr>
              <a:t>func</a:t>
            </a:r>
            <a:r>
              <a:rPr lang="en-US" sz="1950" dirty="0">
                <a:solidFill>
                  <a:srgbClr val="FFFF00"/>
                </a:solidFill>
                <a:latin typeface="Courier New" pitchFamily="49" charset="0"/>
                <a:cs typeface="Courier New" pitchFamily="49" charset="0"/>
              </a:rPr>
              <a:t>(x):</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a:t>
            </a:r>
            <a:r>
              <a:rPr lang="en-US" sz="1950" dirty="0" err="1">
                <a:solidFill>
                  <a:srgbClr val="FFFF00"/>
                </a:solidFill>
                <a:latin typeface="Courier New" pitchFamily="49" charset="0"/>
                <a:cs typeface="Courier New" pitchFamily="49" charset="0"/>
              </a:rPr>
              <a:t>stringvar</a:t>
            </a:r>
            <a:r>
              <a:rPr lang="en-US" sz="1950" dirty="0">
                <a:solidFill>
                  <a:srgbClr val="FFFF00"/>
                </a:solidFill>
                <a:latin typeface="Courier New" pitchFamily="49" charset="0"/>
                <a:cs typeface="Courier New" pitchFamily="49" charset="0"/>
              </a:rPr>
              <a:t> = ""</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while (x &gt; 0):</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a:t>
            </a:r>
            <a:r>
              <a:rPr lang="en-US" sz="1950" dirty="0" err="1">
                <a:solidFill>
                  <a:srgbClr val="FFFF00"/>
                </a:solidFill>
                <a:latin typeface="Courier New" pitchFamily="49" charset="0"/>
                <a:cs typeface="Courier New" pitchFamily="49" charset="0"/>
              </a:rPr>
              <a:t>stringvar</a:t>
            </a:r>
            <a:r>
              <a:rPr lang="en-US" sz="1950" dirty="0">
                <a:solidFill>
                  <a:srgbClr val="FFFF00"/>
                </a:solidFill>
                <a:latin typeface="Courier New" pitchFamily="49" charset="0"/>
                <a:cs typeface="Courier New" pitchFamily="49" charset="0"/>
              </a:rPr>
              <a:t> += "ha ")</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x -= 1</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  return(</a:t>
            </a:r>
            <a:r>
              <a:rPr lang="en-US" sz="1950" dirty="0" err="1">
                <a:solidFill>
                  <a:srgbClr val="FFFF00"/>
                </a:solidFill>
                <a:latin typeface="Courier New" pitchFamily="49" charset="0"/>
                <a:cs typeface="Courier New" pitchFamily="49" charset="0"/>
              </a:rPr>
              <a:t>stringvar</a:t>
            </a:r>
            <a:r>
              <a:rPr lang="en-US" sz="1950" dirty="0">
                <a:solidFill>
                  <a:srgbClr val="FFFF00"/>
                </a:solidFill>
                <a:latin typeface="Courier New" pitchFamily="49" charset="0"/>
                <a:cs typeface="Courier New" pitchFamily="49" charset="0"/>
              </a:rPr>
              <a:t>)</a:t>
            </a:r>
          </a:p>
          <a:p>
            <a:pPr marL="205740" indent="-205740" defTabSz="685800">
              <a:spcBef>
                <a:spcPct val="20000"/>
              </a:spcBef>
              <a:buClr>
                <a:schemeClr val="accent3"/>
              </a:buClr>
              <a:buSzPct val="95000"/>
              <a:defRPr/>
            </a:pPr>
            <a:r>
              <a:rPr lang="en-US" sz="1950" dirty="0">
                <a:solidFill>
                  <a:srgbClr val="FFFF00"/>
                </a:solidFill>
                <a:latin typeface="Courier New" pitchFamily="49" charset="0"/>
                <a:cs typeface="Courier New" pitchFamily="49" charset="0"/>
              </a:rPr>
              <a:t>print(</a:t>
            </a:r>
            <a:r>
              <a:rPr lang="en-US" sz="1950" dirty="0" err="1">
                <a:solidFill>
                  <a:srgbClr val="FFFF00"/>
                </a:solidFill>
                <a:latin typeface="Courier New" pitchFamily="49" charset="0"/>
                <a:cs typeface="Courier New" pitchFamily="49" charset="0"/>
              </a:rPr>
              <a:t>func</a:t>
            </a:r>
            <a:r>
              <a:rPr lang="en-US" sz="1950" dirty="0">
                <a:solidFill>
                  <a:srgbClr val="FFFF00"/>
                </a:solidFill>
                <a:latin typeface="Courier New" pitchFamily="49" charset="0"/>
                <a:cs typeface="Courier New" pitchFamily="49" charset="0"/>
              </a:rPr>
              <a:t>(5))</a:t>
            </a:r>
          </a:p>
          <a:p>
            <a:pPr marL="205740" indent="-205740" defTabSz="685800">
              <a:spcBef>
                <a:spcPct val="20000"/>
              </a:spcBef>
              <a:buClr>
                <a:schemeClr val="accent3"/>
              </a:buClr>
              <a:buSzPct val="95000"/>
              <a:buFont typeface="Wingdings 2"/>
              <a:buChar char=""/>
              <a:defRPr/>
            </a:pPr>
            <a:endParaRPr lang="en-US" sz="1950" dirty="0"/>
          </a:p>
        </p:txBody>
      </p:sp>
    </p:spTree>
    <p:extLst>
      <p:ext uri="{BB962C8B-B14F-4D97-AF65-F5344CB8AC3E}">
        <p14:creationId xmlns:p14="http://schemas.microsoft.com/office/powerpoint/2010/main" val="2962718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4" presetClass="entr" presetSubtype="16"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ox(in)">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31474"/>
            <a:ext cx="7055380" cy="614082"/>
          </a:xfrm>
        </p:spPr>
        <p:txBody>
          <a:bodyPr/>
          <a:lstStyle/>
          <a:p>
            <a:r>
              <a:rPr lang="en-US" dirty="0" smtClean="0"/>
              <a:t>Remember this?</a:t>
            </a:r>
            <a:endParaRPr lang="en-US" dirty="0"/>
          </a:p>
        </p:txBody>
      </p:sp>
      <p:sp>
        <p:nvSpPr>
          <p:cNvPr id="3" name="Content Placeholder 2"/>
          <p:cNvSpPr>
            <a:spLocks noGrp="1"/>
          </p:cNvSpPr>
          <p:nvPr>
            <p:ph idx="1"/>
          </p:nvPr>
        </p:nvSpPr>
        <p:spPr>
          <a:xfrm>
            <a:off x="770984" y="582608"/>
            <a:ext cx="3886200" cy="2743200"/>
          </a:xfrm>
          <a:solidFill>
            <a:schemeClr val="tx2">
              <a:lumMod val="25000"/>
            </a:schemeClr>
          </a:solidFill>
          <a:ln w="25400">
            <a:solidFill>
              <a:schemeClr val="accent6"/>
            </a:solidFill>
          </a:ln>
        </p:spPr>
        <p:txBody>
          <a:bodyPr>
            <a:normAutofit lnSpcReduction="10000"/>
          </a:bodyPr>
          <a:lstStyle/>
          <a:p>
            <a:pPr marL="0" indent="0">
              <a:spcBef>
                <a:spcPts val="400"/>
              </a:spcBef>
              <a:buNone/>
            </a:pPr>
            <a:r>
              <a:rPr lang="en-US" sz="1400" dirty="0">
                <a:solidFill>
                  <a:srgbClr val="FFFF00"/>
                </a:solidFill>
              </a:rPr>
              <a:t>from random import *</a:t>
            </a:r>
          </a:p>
          <a:p>
            <a:pPr marL="0" indent="0">
              <a:spcBef>
                <a:spcPts val="400"/>
              </a:spcBef>
              <a:buNone/>
            </a:pPr>
            <a:endParaRPr lang="en-US" sz="1400" dirty="0">
              <a:solidFill>
                <a:srgbClr val="FFFF00"/>
              </a:solidFill>
            </a:endParaRPr>
          </a:p>
          <a:p>
            <a:pPr marL="0" indent="0">
              <a:spcBef>
                <a:spcPts val="400"/>
              </a:spcBef>
              <a:buNone/>
            </a:pPr>
            <a:r>
              <a:rPr lang="en-US" sz="1400" dirty="0" err="1">
                <a:solidFill>
                  <a:srgbClr val="FFFF00"/>
                </a:solidFill>
              </a:rPr>
              <a:t>def</a:t>
            </a:r>
            <a:r>
              <a:rPr lang="en-US" sz="1400" dirty="0">
                <a:solidFill>
                  <a:srgbClr val="FFFF00"/>
                </a:solidFill>
              </a:rPr>
              <a:t> jackpot():</a:t>
            </a:r>
          </a:p>
          <a:p>
            <a:pPr marL="0" indent="0">
              <a:spcBef>
                <a:spcPts val="400"/>
              </a:spcBef>
              <a:buNone/>
            </a:pPr>
            <a:r>
              <a:rPr lang="en-US" sz="1400" dirty="0">
                <a:solidFill>
                  <a:srgbClr val="FFFF00"/>
                </a:solidFill>
              </a:rPr>
              <a:t>    </a:t>
            </a:r>
            <a:r>
              <a:rPr lang="en-US" sz="1400" dirty="0">
                <a:solidFill>
                  <a:srgbClr val="FFFF00"/>
                </a:solidFill>
              </a:rPr>
              <a:t>  x </a:t>
            </a:r>
            <a:r>
              <a:rPr lang="en-US" sz="1400" dirty="0">
                <a:solidFill>
                  <a:srgbClr val="FFFF00"/>
                </a:solidFill>
              </a:rPr>
              <a:t>= </a:t>
            </a:r>
            <a:r>
              <a:rPr lang="en-US" sz="1400" dirty="0" err="1">
                <a:solidFill>
                  <a:srgbClr val="FFFF00"/>
                </a:solidFill>
              </a:rPr>
              <a:t>randrange</a:t>
            </a:r>
            <a:r>
              <a:rPr lang="en-US" sz="1400" dirty="0">
                <a:solidFill>
                  <a:srgbClr val="FFFF00"/>
                </a:solidFill>
              </a:rPr>
              <a:t>(1,10)</a:t>
            </a:r>
          </a:p>
          <a:p>
            <a:pPr marL="0" indent="0">
              <a:spcBef>
                <a:spcPts val="400"/>
              </a:spcBef>
              <a:buNone/>
            </a:pPr>
            <a:r>
              <a:rPr lang="en-US" sz="1400" dirty="0">
                <a:solidFill>
                  <a:srgbClr val="FFFF00"/>
                </a:solidFill>
              </a:rPr>
              <a:t>    </a:t>
            </a:r>
            <a:r>
              <a:rPr lang="en-US" sz="1400" dirty="0">
                <a:solidFill>
                  <a:srgbClr val="FFFF00"/>
                </a:solidFill>
              </a:rPr>
              <a:t>  y </a:t>
            </a:r>
            <a:r>
              <a:rPr lang="en-US" sz="1400" dirty="0">
                <a:solidFill>
                  <a:srgbClr val="FFFF00"/>
                </a:solidFill>
              </a:rPr>
              <a:t>= </a:t>
            </a:r>
            <a:r>
              <a:rPr lang="en-US" sz="1400" dirty="0" err="1">
                <a:solidFill>
                  <a:srgbClr val="FFFF00"/>
                </a:solidFill>
              </a:rPr>
              <a:t>randrange</a:t>
            </a:r>
            <a:r>
              <a:rPr lang="en-US" sz="1400" dirty="0">
                <a:solidFill>
                  <a:srgbClr val="FFFF00"/>
                </a:solidFill>
              </a:rPr>
              <a:t>(1,10)</a:t>
            </a:r>
          </a:p>
          <a:p>
            <a:pPr marL="0" indent="0">
              <a:spcBef>
                <a:spcPts val="400"/>
              </a:spcBef>
              <a:buNone/>
            </a:pPr>
            <a:r>
              <a:rPr lang="en-US" sz="1400" dirty="0">
                <a:solidFill>
                  <a:srgbClr val="FFFF00"/>
                </a:solidFill>
              </a:rPr>
              <a:t>    </a:t>
            </a:r>
            <a:r>
              <a:rPr lang="en-US" sz="1400" dirty="0">
                <a:solidFill>
                  <a:srgbClr val="FFFF00"/>
                </a:solidFill>
              </a:rPr>
              <a:t>  print</a:t>
            </a:r>
            <a:r>
              <a:rPr lang="en-US" sz="1400" dirty="0">
                <a:solidFill>
                  <a:srgbClr val="FFFF00"/>
                </a:solidFill>
              </a:rPr>
              <a:t>("x is "+</a:t>
            </a:r>
            <a:r>
              <a:rPr lang="en-US" sz="1400" dirty="0" err="1">
                <a:solidFill>
                  <a:srgbClr val="FFFF00"/>
                </a:solidFill>
              </a:rPr>
              <a:t>str</a:t>
            </a:r>
            <a:r>
              <a:rPr lang="en-US" sz="1400" dirty="0">
                <a:solidFill>
                  <a:srgbClr val="FFFF00"/>
                </a:solidFill>
              </a:rPr>
              <a:t>(x)+", y is "+</a:t>
            </a:r>
            <a:r>
              <a:rPr lang="en-US" sz="1400" dirty="0" err="1">
                <a:solidFill>
                  <a:srgbClr val="FFFF00"/>
                </a:solidFill>
              </a:rPr>
              <a:t>str</a:t>
            </a:r>
            <a:r>
              <a:rPr lang="en-US" sz="1400" dirty="0">
                <a:solidFill>
                  <a:srgbClr val="FFFF00"/>
                </a:solidFill>
              </a:rPr>
              <a:t>(y))</a:t>
            </a:r>
          </a:p>
          <a:p>
            <a:pPr marL="0" indent="0">
              <a:spcBef>
                <a:spcPts val="400"/>
              </a:spcBef>
              <a:buNone/>
            </a:pPr>
            <a:r>
              <a:rPr lang="en-US" sz="1400" dirty="0">
                <a:solidFill>
                  <a:srgbClr val="FFFF00"/>
                </a:solidFill>
              </a:rPr>
              <a:t>    </a:t>
            </a:r>
            <a:r>
              <a:rPr lang="en-US" sz="1400" dirty="0">
                <a:solidFill>
                  <a:srgbClr val="FFFF00"/>
                </a:solidFill>
              </a:rPr>
              <a:t>  return (x</a:t>
            </a:r>
            <a:r>
              <a:rPr lang="en-US" sz="1400" dirty="0">
                <a:solidFill>
                  <a:srgbClr val="FFFF00"/>
                </a:solidFill>
              </a:rPr>
              <a:t>==y</a:t>
            </a:r>
            <a:r>
              <a:rPr lang="en-US" sz="1400" dirty="0">
                <a:solidFill>
                  <a:srgbClr val="FFFF00"/>
                </a:solidFill>
              </a:rPr>
              <a:t>)</a:t>
            </a:r>
          </a:p>
          <a:p>
            <a:pPr marL="0" indent="0">
              <a:spcBef>
                <a:spcPts val="400"/>
              </a:spcBef>
              <a:buNone/>
            </a:pPr>
            <a:endParaRPr lang="en-US" sz="1400" dirty="0">
              <a:solidFill>
                <a:srgbClr val="FFFF00"/>
              </a:solidFill>
            </a:endParaRPr>
          </a:p>
          <a:p>
            <a:pPr marL="0" indent="0">
              <a:spcBef>
                <a:spcPts val="400"/>
              </a:spcBef>
              <a:buNone/>
            </a:pPr>
            <a:r>
              <a:rPr lang="en-US" sz="1400" dirty="0">
                <a:solidFill>
                  <a:srgbClr val="FFFF00"/>
                </a:solidFill>
              </a:rPr>
              <a:t>print(jackpot</a:t>
            </a:r>
            <a:r>
              <a:rPr lang="en-US" sz="1400" dirty="0">
                <a:solidFill>
                  <a:srgbClr val="FFFF00"/>
                </a:solidFill>
              </a:rPr>
              <a:t>())</a:t>
            </a:r>
            <a:endParaRPr lang="en-US" sz="1400" dirty="0">
              <a:solidFill>
                <a:srgbClr val="FFFF00"/>
              </a:solidFill>
            </a:endParaRPr>
          </a:p>
        </p:txBody>
      </p:sp>
      <p:sp>
        <p:nvSpPr>
          <p:cNvPr id="4" name="Title 1"/>
          <p:cNvSpPr txBox="1">
            <a:spLocks/>
          </p:cNvSpPr>
          <p:nvPr/>
        </p:nvSpPr>
        <p:spPr>
          <a:xfrm>
            <a:off x="5486400" y="570580"/>
            <a:ext cx="4038600" cy="1676400"/>
          </a:xfrm>
          <a:prstGeom prst="rect">
            <a:avLst/>
          </a:prstGeom>
        </p:spPr>
        <p:txBody>
          <a:bodyPr vert="horz" lIns="91440" tIns="45720" rIns="91440" bIns="45720" rtlCol="0" anchor="t">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2000" dirty="0"/>
              <a:t>How do we modify it so that it:</a:t>
            </a:r>
          </a:p>
          <a:p>
            <a:pPr marL="457200" indent="-457200">
              <a:buFont typeface="+mj-lt"/>
              <a:buAutoNum type="alphaLcParenR"/>
            </a:pPr>
            <a:r>
              <a:rPr lang="en-US" sz="2000" dirty="0"/>
              <a:t>runs k times automatically</a:t>
            </a:r>
          </a:p>
          <a:p>
            <a:pPr marL="457200" indent="-457200">
              <a:buFont typeface="+mj-lt"/>
              <a:buAutoNum type="alphaLcParenR"/>
            </a:pPr>
            <a:r>
              <a:rPr lang="en-US" sz="2000" dirty="0"/>
              <a:t>keeps track of the number of times the numbers are equal?</a:t>
            </a:r>
            <a:endParaRPr lang="en-US" sz="2000" dirty="0"/>
          </a:p>
        </p:txBody>
      </p:sp>
      <p:sp>
        <p:nvSpPr>
          <p:cNvPr id="5" name="Content Placeholder 2"/>
          <p:cNvSpPr txBox="1">
            <a:spLocks/>
          </p:cNvSpPr>
          <p:nvPr/>
        </p:nvSpPr>
        <p:spPr>
          <a:xfrm>
            <a:off x="2570205" y="2388972"/>
            <a:ext cx="5914767" cy="2924433"/>
          </a:xfrm>
          <a:prstGeom prst="rect">
            <a:avLst/>
          </a:prstGeom>
          <a:solidFill>
            <a:schemeClr val="accent2">
              <a:lumMod val="50000"/>
            </a:schemeClr>
          </a:solidFill>
          <a:ln w="25400">
            <a:solidFill>
              <a:schemeClr val="accent6"/>
            </a:solidFill>
          </a:ln>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marL="0" indent="0">
              <a:spcBef>
                <a:spcPts val="400"/>
              </a:spcBef>
              <a:buNone/>
            </a:pPr>
            <a:r>
              <a:rPr lang="en-US" sz="1600" dirty="0">
                <a:solidFill>
                  <a:srgbClr val="FFFF00"/>
                </a:solidFill>
              </a:rPr>
              <a:t>A)</a:t>
            </a:r>
          </a:p>
          <a:p>
            <a:pPr marL="0" indent="0">
              <a:spcBef>
                <a:spcPts val="400"/>
              </a:spcBef>
              <a:buNone/>
            </a:pPr>
            <a:r>
              <a:rPr lang="en-US" sz="1400" dirty="0" err="1">
                <a:solidFill>
                  <a:srgbClr val="FFFF00"/>
                </a:solidFill>
              </a:rPr>
              <a:t>def</a:t>
            </a:r>
            <a:r>
              <a:rPr lang="en-US" sz="1400" dirty="0">
                <a:solidFill>
                  <a:srgbClr val="FFFF00"/>
                </a:solidFill>
              </a:rPr>
              <a:t> jackpot(k):</a:t>
            </a:r>
          </a:p>
          <a:p>
            <a:pPr marL="0" indent="0">
              <a:spcBef>
                <a:spcPts val="400"/>
              </a:spcBef>
              <a:buNone/>
            </a:pPr>
            <a:r>
              <a:rPr lang="en-US" sz="1400" dirty="0">
                <a:solidFill>
                  <a:srgbClr val="FFFF00"/>
                </a:solidFill>
              </a:rPr>
              <a:t>	</a:t>
            </a:r>
            <a:r>
              <a:rPr lang="en-US" sz="1400" dirty="0">
                <a:solidFill>
                  <a:srgbClr val="FFFF00"/>
                </a:solidFill>
              </a:rPr>
              <a:t>count = 0</a:t>
            </a:r>
          </a:p>
          <a:p>
            <a:pPr marL="0" indent="0">
              <a:spcBef>
                <a:spcPts val="400"/>
              </a:spcBef>
              <a:buNone/>
            </a:pPr>
            <a:r>
              <a:rPr lang="en-US" sz="1400" dirty="0">
                <a:solidFill>
                  <a:srgbClr val="FFFF00"/>
                </a:solidFill>
              </a:rPr>
              <a:t>	</a:t>
            </a:r>
            <a:r>
              <a:rPr lang="en-US" sz="1400" dirty="0">
                <a:solidFill>
                  <a:srgbClr val="FFFF00"/>
                </a:solidFill>
              </a:rPr>
              <a:t>while count &lt; k:</a:t>
            </a:r>
          </a:p>
          <a:p>
            <a:pPr marL="400050" lvl="1" indent="0">
              <a:spcBef>
                <a:spcPts val="400"/>
              </a:spcBef>
              <a:buNone/>
            </a:pPr>
            <a:r>
              <a:rPr lang="en-US" sz="1400" dirty="0">
                <a:solidFill>
                  <a:srgbClr val="FFFF00"/>
                </a:solidFill>
              </a:rPr>
              <a:t>       x = </a:t>
            </a:r>
            <a:r>
              <a:rPr lang="en-US" sz="1400" dirty="0" err="1">
                <a:solidFill>
                  <a:srgbClr val="FFFF00"/>
                </a:solidFill>
              </a:rPr>
              <a:t>randrange</a:t>
            </a:r>
            <a:r>
              <a:rPr lang="en-US" sz="1400" dirty="0">
                <a:solidFill>
                  <a:srgbClr val="FFFF00"/>
                </a:solidFill>
              </a:rPr>
              <a:t>(1,10)</a:t>
            </a:r>
          </a:p>
          <a:p>
            <a:pPr marL="400050" lvl="1" indent="0">
              <a:spcBef>
                <a:spcPts val="400"/>
              </a:spcBef>
              <a:buNone/>
            </a:pPr>
            <a:r>
              <a:rPr lang="en-US" sz="1400" dirty="0">
                <a:solidFill>
                  <a:srgbClr val="FFFF00"/>
                </a:solidFill>
              </a:rPr>
              <a:t>       y = </a:t>
            </a:r>
            <a:r>
              <a:rPr lang="en-US" sz="1400" dirty="0" err="1">
                <a:solidFill>
                  <a:srgbClr val="FFFF00"/>
                </a:solidFill>
              </a:rPr>
              <a:t>randrange</a:t>
            </a:r>
            <a:r>
              <a:rPr lang="en-US" sz="1400" dirty="0">
                <a:solidFill>
                  <a:srgbClr val="FFFF00"/>
                </a:solidFill>
              </a:rPr>
              <a:t>(1,10)</a:t>
            </a:r>
          </a:p>
          <a:p>
            <a:pPr marL="400050" lvl="1" indent="0">
              <a:spcBef>
                <a:spcPts val="400"/>
              </a:spcBef>
              <a:buNone/>
            </a:pPr>
            <a:r>
              <a:rPr lang="en-US" sz="1400" dirty="0">
                <a:solidFill>
                  <a:srgbClr val="FFFF00"/>
                </a:solidFill>
              </a:rPr>
              <a:t>       print("x is "+</a:t>
            </a:r>
            <a:r>
              <a:rPr lang="en-US" sz="1400" dirty="0" err="1">
                <a:solidFill>
                  <a:srgbClr val="FFFF00"/>
                </a:solidFill>
              </a:rPr>
              <a:t>str</a:t>
            </a:r>
            <a:r>
              <a:rPr lang="en-US" sz="1400" dirty="0">
                <a:solidFill>
                  <a:srgbClr val="FFFF00"/>
                </a:solidFill>
              </a:rPr>
              <a:t>(x)+", y is "+</a:t>
            </a:r>
            <a:r>
              <a:rPr lang="en-US" sz="1400" dirty="0" err="1">
                <a:solidFill>
                  <a:srgbClr val="FFFF00"/>
                </a:solidFill>
              </a:rPr>
              <a:t>str</a:t>
            </a:r>
            <a:r>
              <a:rPr lang="en-US" sz="1400" dirty="0">
                <a:solidFill>
                  <a:srgbClr val="FFFF00"/>
                </a:solidFill>
              </a:rPr>
              <a:t>(y))</a:t>
            </a:r>
          </a:p>
          <a:p>
            <a:pPr marL="400050" lvl="1" indent="0">
              <a:spcBef>
                <a:spcPts val="400"/>
              </a:spcBef>
              <a:buNone/>
            </a:pPr>
            <a:r>
              <a:rPr lang="en-US" sz="1400" dirty="0">
                <a:solidFill>
                  <a:srgbClr val="FFFF00"/>
                </a:solidFill>
              </a:rPr>
              <a:t>	 </a:t>
            </a:r>
            <a:r>
              <a:rPr lang="en-US" sz="1400" dirty="0">
                <a:solidFill>
                  <a:srgbClr val="FFFF00"/>
                </a:solidFill>
              </a:rPr>
              <a:t>     count += 1</a:t>
            </a:r>
          </a:p>
          <a:p>
            <a:pPr marL="0" indent="0">
              <a:spcBef>
                <a:spcPts val="400"/>
              </a:spcBef>
              <a:buNone/>
            </a:pPr>
            <a:r>
              <a:rPr lang="en-US" sz="1400" dirty="0">
                <a:solidFill>
                  <a:srgbClr val="FFFF00"/>
                </a:solidFill>
              </a:rPr>
              <a:t>      	      return (x==y)   #THIS LINE MUST CHANGE!</a:t>
            </a:r>
          </a:p>
          <a:p>
            <a:pPr marL="0" indent="0">
              <a:spcBef>
                <a:spcPts val="400"/>
              </a:spcBef>
              <a:buNone/>
            </a:pPr>
            <a:endParaRPr lang="en-US" sz="1400" dirty="0">
              <a:solidFill>
                <a:srgbClr val="FFFF00"/>
              </a:solidFill>
            </a:endParaRPr>
          </a:p>
          <a:p>
            <a:pPr marL="0" indent="0">
              <a:spcBef>
                <a:spcPts val="400"/>
              </a:spcBef>
              <a:buNone/>
            </a:pPr>
            <a:r>
              <a:rPr lang="en-US" sz="1400" dirty="0">
                <a:solidFill>
                  <a:srgbClr val="FFFF00"/>
                </a:solidFill>
              </a:rPr>
              <a:t>print(jackpot())</a:t>
            </a:r>
            <a:endParaRPr lang="en-US" sz="1400" dirty="0">
              <a:solidFill>
                <a:srgbClr val="FFFF00"/>
              </a:solidFill>
            </a:endParaRPr>
          </a:p>
        </p:txBody>
      </p:sp>
      <p:sp>
        <p:nvSpPr>
          <p:cNvPr id="6" name="Content Placeholder 2"/>
          <p:cNvSpPr txBox="1">
            <a:spLocks/>
          </p:cNvSpPr>
          <p:nvPr/>
        </p:nvSpPr>
        <p:spPr>
          <a:xfrm>
            <a:off x="7455242" y="3021226"/>
            <a:ext cx="4341341" cy="3585519"/>
          </a:xfrm>
          <a:prstGeom prst="rect">
            <a:avLst/>
          </a:prstGeom>
          <a:solidFill>
            <a:schemeClr val="accent6">
              <a:lumMod val="50000"/>
            </a:schemeClr>
          </a:solidFill>
          <a:ln w="25400">
            <a:solidFill>
              <a:schemeClr val="accent6"/>
            </a:solidFill>
          </a:ln>
        </p:spPr>
        <p:txBody>
          <a:bodyPr vert="horz" lIns="91440" tIns="45720" rIns="91440" bIns="45720" rtlCol="0">
            <a:noAutofit/>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marL="0" indent="0">
              <a:spcBef>
                <a:spcPts val="400"/>
              </a:spcBef>
              <a:buNone/>
            </a:pPr>
            <a:r>
              <a:rPr lang="en-US" sz="1600" dirty="0">
                <a:solidFill>
                  <a:srgbClr val="FFFF00"/>
                </a:solidFill>
              </a:rPr>
              <a:t>B)</a:t>
            </a:r>
          </a:p>
          <a:p>
            <a:pPr marL="0" indent="0">
              <a:spcBef>
                <a:spcPts val="300"/>
              </a:spcBef>
              <a:buNone/>
            </a:pPr>
            <a:r>
              <a:rPr lang="en-US" sz="1400" dirty="0" err="1">
                <a:solidFill>
                  <a:srgbClr val="FFFF00"/>
                </a:solidFill>
              </a:rPr>
              <a:t>def</a:t>
            </a:r>
            <a:r>
              <a:rPr lang="en-US" sz="1400" dirty="0">
                <a:solidFill>
                  <a:srgbClr val="FFFF00"/>
                </a:solidFill>
              </a:rPr>
              <a:t> jackpot(k):</a:t>
            </a:r>
          </a:p>
          <a:p>
            <a:pPr marL="0" indent="0">
              <a:spcBef>
                <a:spcPts val="300"/>
              </a:spcBef>
              <a:buNone/>
            </a:pPr>
            <a:r>
              <a:rPr lang="en-US" sz="1400" dirty="0">
                <a:solidFill>
                  <a:srgbClr val="FFFF00"/>
                </a:solidFill>
              </a:rPr>
              <a:t>	</a:t>
            </a:r>
            <a:r>
              <a:rPr lang="en-US" sz="1400" dirty="0">
                <a:solidFill>
                  <a:srgbClr val="FFFF00"/>
                </a:solidFill>
              </a:rPr>
              <a:t>count = 0</a:t>
            </a:r>
          </a:p>
          <a:p>
            <a:pPr marL="0" indent="0">
              <a:spcBef>
                <a:spcPts val="300"/>
              </a:spcBef>
              <a:buNone/>
            </a:pPr>
            <a:r>
              <a:rPr lang="en-US" sz="1400" dirty="0">
                <a:solidFill>
                  <a:srgbClr val="FFFF00"/>
                </a:solidFill>
              </a:rPr>
              <a:t>	</a:t>
            </a:r>
            <a:r>
              <a:rPr lang="en-US" sz="1400" dirty="0">
                <a:solidFill>
                  <a:srgbClr val="FFFF00"/>
                </a:solidFill>
              </a:rPr>
              <a:t>tot = 0</a:t>
            </a:r>
          </a:p>
          <a:p>
            <a:pPr marL="0" indent="0">
              <a:spcBef>
                <a:spcPts val="300"/>
              </a:spcBef>
              <a:buNone/>
            </a:pPr>
            <a:r>
              <a:rPr lang="en-US" sz="1400" dirty="0">
                <a:solidFill>
                  <a:srgbClr val="FFFF00"/>
                </a:solidFill>
              </a:rPr>
              <a:t>	</a:t>
            </a:r>
            <a:r>
              <a:rPr lang="en-US" sz="1400" dirty="0">
                <a:solidFill>
                  <a:srgbClr val="FFFF00"/>
                </a:solidFill>
              </a:rPr>
              <a:t>while count &lt; k:</a:t>
            </a:r>
          </a:p>
          <a:p>
            <a:pPr marL="400050" lvl="1" indent="0">
              <a:spcBef>
                <a:spcPts val="300"/>
              </a:spcBef>
              <a:buNone/>
            </a:pPr>
            <a:r>
              <a:rPr lang="en-US" sz="1400" dirty="0">
                <a:solidFill>
                  <a:srgbClr val="FFFF00"/>
                </a:solidFill>
              </a:rPr>
              <a:t>       x = </a:t>
            </a:r>
            <a:r>
              <a:rPr lang="en-US" sz="1400" dirty="0" err="1">
                <a:solidFill>
                  <a:srgbClr val="FFFF00"/>
                </a:solidFill>
              </a:rPr>
              <a:t>randrange</a:t>
            </a:r>
            <a:r>
              <a:rPr lang="en-US" sz="1400" dirty="0">
                <a:solidFill>
                  <a:srgbClr val="FFFF00"/>
                </a:solidFill>
              </a:rPr>
              <a:t>(1,10)</a:t>
            </a:r>
          </a:p>
          <a:p>
            <a:pPr marL="400050" lvl="1" indent="0">
              <a:spcBef>
                <a:spcPts val="300"/>
              </a:spcBef>
              <a:buNone/>
            </a:pPr>
            <a:r>
              <a:rPr lang="en-US" sz="1400" dirty="0">
                <a:solidFill>
                  <a:srgbClr val="FFFF00"/>
                </a:solidFill>
              </a:rPr>
              <a:t>       y = </a:t>
            </a:r>
            <a:r>
              <a:rPr lang="en-US" sz="1400" dirty="0" err="1">
                <a:solidFill>
                  <a:srgbClr val="FFFF00"/>
                </a:solidFill>
              </a:rPr>
              <a:t>randrange</a:t>
            </a:r>
            <a:r>
              <a:rPr lang="en-US" sz="1400" dirty="0">
                <a:solidFill>
                  <a:srgbClr val="FFFF00"/>
                </a:solidFill>
              </a:rPr>
              <a:t>(1,10)</a:t>
            </a:r>
          </a:p>
          <a:p>
            <a:pPr marL="400050" lvl="1" indent="0">
              <a:spcBef>
                <a:spcPts val="300"/>
              </a:spcBef>
              <a:buNone/>
            </a:pPr>
            <a:r>
              <a:rPr lang="en-US" sz="1400" dirty="0">
                <a:solidFill>
                  <a:srgbClr val="FFFF00"/>
                </a:solidFill>
              </a:rPr>
              <a:t>       print("x is "+</a:t>
            </a:r>
            <a:r>
              <a:rPr lang="en-US" sz="1400" dirty="0" err="1">
                <a:solidFill>
                  <a:srgbClr val="FFFF00"/>
                </a:solidFill>
              </a:rPr>
              <a:t>str</a:t>
            </a:r>
            <a:r>
              <a:rPr lang="en-US" sz="1400" dirty="0">
                <a:solidFill>
                  <a:srgbClr val="FFFF00"/>
                </a:solidFill>
              </a:rPr>
              <a:t>(x)+", y is "+</a:t>
            </a:r>
            <a:r>
              <a:rPr lang="en-US" sz="1400" dirty="0" err="1">
                <a:solidFill>
                  <a:srgbClr val="FFFF00"/>
                </a:solidFill>
              </a:rPr>
              <a:t>str</a:t>
            </a:r>
            <a:r>
              <a:rPr lang="en-US" sz="1400" dirty="0">
                <a:solidFill>
                  <a:srgbClr val="FFFF00"/>
                </a:solidFill>
              </a:rPr>
              <a:t>(y))</a:t>
            </a:r>
          </a:p>
          <a:p>
            <a:pPr marL="400050" lvl="1" indent="0">
              <a:spcBef>
                <a:spcPts val="300"/>
              </a:spcBef>
              <a:buNone/>
            </a:pPr>
            <a:r>
              <a:rPr lang="en-US" sz="1400" dirty="0">
                <a:solidFill>
                  <a:srgbClr val="FFFF00"/>
                </a:solidFill>
              </a:rPr>
              <a:t>	 </a:t>
            </a:r>
            <a:r>
              <a:rPr lang="en-US" sz="1400" dirty="0">
                <a:solidFill>
                  <a:srgbClr val="FFFF00"/>
                </a:solidFill>
              </a:rPr>
              <a:t>     count += 1</a:t>
            </a:r>
          </a:p>
          <a:p>
            <a:pPr marL="400050" lvl="1" indent="0">
              <a:spcBef>
                <a:spcPts val="300"/>
              </a:spcBef>
              <a:buNone/>
            </a:pPr>
            <a:r>
              <a:rPr lang="en-US" sz="1400" dirty="0">
                <a:solidFill>
                  <a:srgbClr val="FFFF00"/>
                </a:solidFill>
              </a:rPr>
              <a:t>	 </a:t>
            </a:r>
            <a:r>
              <a:rPr lang="en-US" sz="1400" dirty="0">
                <a:solidFill>
                  <a:srgbClr val="FFFF00"/>
                </a:solidFill>
              </a:rPr>
              <a:t>     if (x==y):</a:t>
            </a:r>
          </a:p>
          <a:p>
            <a:pPr marL="0" indent="0">
              <a:spcBef>
                <a:spcPts val="300"/>
              </a:spcBef>
              <a:buNone/>
            </a:pPr>
            <a:r>
              <a:rPr lang="en-US" sz="1400" dirty="0">
                <a:solidFill>
                  <a:srgbClr val="FFFF00"/>
                </a:solidFill>
              </a:rPr>
              <a:t>      			tot += 1</a:t>
            </a:r>
          </a:p>
          <a:p>
            <a:pPr marL="0" indent="0">
              <a:spcBef>
                <a:spcPts val="300"/>
              </a:spcBef>
              <a:buNone/>
            </a:pPr>
            <a:r>
              <a:rPr lang="en-US" sz="1400" dirty="0">
                <a:solidFill>
                  <a:srgbClr val="FFFF00"/>
                </a:solidFill>
              </a:rPr>
              <a:t>	</a:t>
            </a:r>
            <a:r>
              <a:rPr lang="en-US" sz="1400" dirty="0">
                <a:solidFill>
                  <a:srgbClr val="FFFF00"/>
                </a:solidFill>
              </a:rPr>
              <a:t>return tot</a:t>
            </a:r>
          </a:p>
          <a:p>
            <a:pPr marL="0" indent="0">
              <a:spcBef>
                <a:spcPts val="300"/>
              </a:spcBef>
              <a:buNone/>
            </a:pPr>
            <a:r>
              <a:rPr lang="en-US" sz="1400" dirty="0">
                <a:solidFill>
                  <a:srgbClr val="FFFF00"/>
                </a:solidFill>
              </a:rPr>
              <a:t>print(jackpot())</a:t>
            </a:r>
            <a:endParaRPr lang="en-US" sz="1400" dirty="0">
              <a:solidFill>
                <a:srgbClr val="FFFF00"/>
              </a:solidFill>
            </a:endParaRPr>
          </a:p>
        </p:txBody>
      </p:sp>
    </p:spTree>
    <p:extLst>
      <p:ext uri="{BB962C8B-B14F-4D97-AF65-F5344CB8AC3E}">
        <p14:creationId xmlns:p14="http://schemas.microsoft.com/office/powerpoint/2010/main" val="1786738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8710" y="452718"/>
            <a:ext cx="7055380" cy="918882"/>
          </a:xfrm>
        </p:spPr>
        <p:txBody>
          <a:bodyPr/>
          <a:lstStyle/>
          <a:p>
            <a:r>
              <a:rPr lang="en-US" dirty="0" smtClean="0"/>
              <a:t>What does this give you?</a:t>
            </a:r>
            <a:endParaRPr lang="en-US" dirty="0"/>
          </a:p>
        </p:txBody>
      </p:sp>
      <p:sp>
        <p:nvSpPr>
          <p:cNvPr id="3" name="Content Placeholder 2"/>
          <p:cNvSpPr>
            <a:spLocks noGrp="1"/>
          </p:cNvSpPr>
          <p:nvPr>
            <p:ph idx="1"/>
          </p:nvPr>
        </p:nvSpPr>
        <p:spPr>
          <a:xfrm>
            <a:off x="2008710" y="1371601"/>
            <a:ext cx="7054644" cy="4876806"/>
          </a:xfrm>
        </p:spPr>
        <p:txBody>
          <a:bodyPr>
            <a:normAutofit fontScale="77500" lnSpcReduction="20000"/>
          </a:bodyPr>
          <a:lstStyle/>
          <a:p>
            <a:pPr marL="0" indent="0">
              <a:buNone/>
            </a:pPr>
            <a:r>
              <a:rPr lang="en-US" b="1" dirty="0" err="1" smtClean="0">
                <a:solidFill>
                  <a:srgbClr val="FFFF00"/>
                </a:solidFill>
              </a:rPr>
              <a:t>def</a:t>
            </a:r>
            <a:r>
              <a:rPr lang="en-US" b="1" dirty="0" smtClean="0">
                <a:solidFill>
                  <a:srgbClr val="FFFF00"/>
                </a:solidFill>
              </a:rPr>
              <a:t> </a:t>
            </a:r>
            <a:r>
              <a:rPr lang="en-US" b="1" dirty="0" err="1">
                <a:solidFill>
                  <a:srgbClr val="FFFF00"/>
                </a:solidFill>
              </a:rPr>
              <a:t>func</a:t>
            </a:r>
            <a:r>
              <a:rPr lang="en-US" b="1" dirty="0">
                <a:solidFill>
                  <a:srgbClr val="FFFF00"/>
                </a:solidFill>
              </a:rPr>
              <a:t>(k):</a:t>
            </a:r>
          </a:p>
          <a:p>
            <a:pPr marL="0" indent="0">
              <a:buNone/>
            </a:pPr>
            <a:r>
              <a:rPr lang="en-US" b="1" dirty="0">
                <a:solidFill>
                  <a:srgbClr val="FFFF00"/>
                </a:solidFill>
              </a:rPr>
              <a:t>    old = 0</a:t>
            </a:r>
          </a:p>
          <a:p>
            <a:pPr marL="0" indent="0">
              <a:buNone/>
            </a:pPr>
            <a:r>
              <a:rPr lang="en-US" b="1" dirty="0">
                <a:solidFill>
                  <a:srgbClr val="FFFF00"/>
                </a:solidFill>
              </a:rPr>
              <a:t>    new = 1</a:t>
            </a:r>
          </a:p>
          <a:p>
            <a:pPr marL="0" indent="0">
              <a:buNone/>
            </a:pPr>
            <a:r>
              <a:rPr lang="en-US" b="1" dirty="0">
                <a:solidFill>
                  <a:srgbClr val="FFFF00"/>
                </a:solidFill>
              </a:rPr>
              <a:t>    print(</a:t>
            </a:r>
            <a:r>
              <a:rPr lang="en-US" b="1" dirty="0" err="1">
                <a:solidFill>
                  <a:srgbClr val="FFFF00"/>
                </a:solidFill>
              </a:rPr>
              <a:t>old,end</a:t>
            </a:r>
            <a:r>
              <a:rPr lang="en-US" b="1" dirty="0">
                <a:solidFill>
                  <a:srgbClr val="FFFF00"/>
                </a:solidFill>
              </a:rPr>
              <a:t>= ", ")</a:t>
            </a:r>
          </a:p>
          <a:p>
            <a:pPr marL="0" indent="0">
              <a:buNone/>
            </a:pPr>
            <a:r>
              <a:rPr lang="en-US" b="1" dirty="0">
                <a:solidFill>
                  <a:srgbClr val="FFFF00"/>
                </a:solidFill>
              </a:rPr>
              <a:t>    print(new, end = ", ")</a:t>
            </a:r>
          </a:p>
          <a:p>
            <a:pPr marL="0" indent="0">
              <a:buNone/>
            </a:pPr>
            <a:r>
              <a:rPr lang="en-US" b="1" dirty="0">
                <a:solidFill>
                  <a:srgbClr val="FFFF00"/>
                </a:solidFill>
              </a:rPr>
              <a:t>    while old &lt; k:</a:t>
            </a:r>
          </a:p>
          <a:p>
            <a:pPr marL="0" indent="0">
              <a:buNone/>
            </a:pPr>
            <a:r>
              <a:rPr lang="en-US" b="1" dirty="0">
                <a:solidFill>
                  <a:srgbClr val="FFFF00"/>
                </a:solidFill>
              </a:rPr>
              <a:t>        </a:t>
            </a:r>
            <a:r>
              <a:rPr lang="en-US" b="1" dirty="0" smtClean="0">
                <a:solidFill>
                  <a:srgbClr val="FFFF00"/>
                </a:solidFill>
              </a:rPr>
              <a:t>  current </a:t>
            </a:r>
            <a:r>
              <a:rPr lang="en-US" b="1" dirty="0">
                <a:solidFill>
                  <a:srgbClr val="FFFF00"/>
                </a:solidFill>
              </a:rPr>
              <a:t>= old + new</a:t>
            </a:r>
          </a:p>
          <a:p>
            <a:pPr marL="0" indent="0">
              <a:buNone/>
            </a:pPr>
            <a:r>
              <a:rPr lang="en-US" b="1" dirty="0">
                <a:solidFill>
                  <a:srgbClr val="FFFF00"/>
                </a:solidFill>
              </a:rPr>
              <a:t>        </a:t>
            </a:r>
            <a:r>
              <a:rPr lang="en-US" b="1" dirty="0" smtClean="0">
                <a:solidFill>
                  <a:srgbClr val="FFFF00"/>
                </a:solidFill>
              </a:rPr>
              <a:t>  print(current</a:t>
            </a:r>
            <a:r>
              <a:rPr lang="en-US" b="1" dirty="0">
                <a:solidFill>
                  <a:srgbClr val="FFFF00"/>
                </a:solidFill>
              </a:rPr>
              <a:t>, end = ", ")</a:t>
            </a:r>
          </a:p>
          <a:p>
            <a:pPr marL="0" indent="0">
              <a:buNone/>
            </a:pPr>
            <a:r>
              <a:rPr lang="en-US" b="1" dirty="0">
                <a:solidFill>
                  <a:srgbClr val="FFFF00"/>
                </a:solidFill>
              </a:rPr>
              <a:t>        </a:t>
            </a:r>
            <a:r>
              <a:rPr lang="en-US" b="1" dirty="0" smtClean="0">
                <a:solidFill>
                  <a:srgbClr val="FFFF00"/>
                </a:solidFill>
              </a:rPr>
              <a:t>  old </a:t>
            </a:r>
            <a:r>
              <a:rPr lang="en-US" b="1" dirty="0">
                <a:solidFill>
                  <a:srgbClr val="FFFF00"/>
                </a:solidFill>
              </a:rPr>
              <a:t>= new</a:t>
            </a:r>
          </a:p>
          <a:p>
            <a:pPr marL="0" indent="0">
              <a:buNone/>
            </a:pPr>
            <a:r>
              <a:rPr lang="en-US" b="1" dirty="0">
                <a:solidFill>
                  <a:srgbClr val="FFFF00"/>
                </a:solidFill>
              </a:rPr>
              <a:t>        </a:t>
            </a:r>
            <a:r>
              <a:rPr lang="en-US" b="1" dirty="0" smtClean="0">
                <a:solidFill>
                  <a:srgbClr val="FFFF00"/>
                </a:solidFill>
              </a:rPr>
              <a:t>  new </a:t>
            </a:r>
            <a:r>
              <a:rPr lang="en-US" b="1" dirty="0">
                <a:solidFill>
                  <a:srgbClr val="FFFF00"/>
                </a:solidFill>
              </a:rPr>
              <a:t>=current</a:t>
            </a:r>
          </a:p>
          <a:p>
            <a:pPr marL="0" indent="0">
              <a:buNone/>
            </a:pPr>
            <a:r>
              <a:rPr lang="en-US" b="1" dirty="0">
                <a:solidFill>
                  <a:srgbClr val="FFFF00"/>
                </a:solidFill>
              </a:rPr>
              <a:t>    return </a:t>
            </a:r>
            <a:endParaRPr lang="en-US" b="1" dirty="0" smtClean="0">
              <a:solidFill>
                <a:srgbClr val="FFFF00"/>
              </a:solidFill>
            </a:endParaRPr>
          </a:p>
          <a:p>
            <a:pPr marL="0" indent="0">
              <a:buNone/>
            </a:pPr>
            <a:endParaRPr lang="en-US" b="1" dirty="0">
              <a:solidFill>
                <a:srgbClr val="FFFF00"/>
              </a:solidFill>
            </a:endParaRPr>
          </a:p>
          <a:p>
            <a:pPr marL="0" indent="0">
              <a:buNone/>
            </a:pPr>
            <a:r>
              <a:rPr lang="en-US" b="1" dirty="0">
                <a:solidFill>
                  <a:srgbClr val="FFFF00"/>
                </a:solidFill>
              </a:rPr>
              <a:t>print(</a:t>
            </a:r>
            <a:r>
              <a:rPr lang="en-US" b="1" dirty="0" err="1">
                <a:solidFill>
                  <a:srgbClr val="FFFF00"/>
                </a:solidFill>
              </a:rPr>
              <a:t>func</a:t>
            </a:r>
            <a:r>
              <a:rPr lang="en-US" b="1" dirty="0">
                <a:solidFill>
                  <a:srgbClr val="FFFF00"/>
                </a:solidFill>
              </a:rPr>
              <a:t>(100))</a:t>
            </a:r>
          </a:p>
        </p:txBody>
      </p:sp>
    </p:spTree>
    <p:extLst>
      <p:ext uri="{BB962C8B-B14F-4D97-AF65-F5344CB8AC3E}">
        <p14:creationId xmlns:p14="http://schemas.microsoft.com/office/powerpoint/2010/main" val="116945802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98171" y="152400"/>
            <a:ext cx="7055380" cy="1219200"/>
          </a:xfrm>
        </p:spPr>
        <p:txBody>
          <a:bodyPr/>
          <a:lstStyle/>
          <a:p>
            <a:r>
              <a:rPr lang="en-US" sz="4000" dirty="0"/>
              <a:t>Let’s try</a:t>
            </a:r>
            <a:r>
              <a:rPr lang="en-US" dirty="0" smtClean="0"/>
              <a:t>:</a:t>
            </a:r>
            <a:endParaRPr lang="en-US" dirty="0"/>
          </a:p>
        </p:txBody>
      </p:sp>
      <p:sp>
        <p:nvSpPr>
          <p:cNvPr id="3" name="Content Placeholder 2"/>
          <p:cNvSpPr>
            <a:spLocks noGrp="1"/>
          </p:cNvSpPr>
          <p:nvPr>
            <p:ph idx="1"/>
          </p:nvPr>
        </p:nvSpPr>
        <p:spPr>
          <a:xfrm>
            <a:off x="1698171" y="990600"/>
            <a:ext cx="8893628" cy="3429000"/>
          </a:xfrm>
        </p:spPr>
        <p:txBody>
          <a:bodyPr>
            <a:normAutofit/>
          </a:bodyPr>
          <a:lstStyle/>
          <a:p>
            <a:pPr marL="457200" indent="-457200">
              <a:spcBef>
                <a:spcPts val="500"/>
              </a:spcBef>
              <a:buFont typeface="+mj-lt"/>
              <a:buAutoNum type="arabicPeriod"/>
            </a:pPr>
            <a:r>
              <a:rPr lang="en-US" sz="2400" dirty="0"/>
              <a:t>Write a function with a while loop that prints every other number starting at 1 and ending at 10</a:t>
            </a:r>
          </a:p>
          <a:p>
            <a:pPr marL="457200" indent="-457200">
              <a:spcBef>
                <a:spcPts val="500"/>
              </a:spcBef>
              <a:buFont typeface="+mj-lt"/>
              <a:buAutoNum type="arabicPeriod"/>
            </a:pPr>
            <a:endParaRPr lang="en-US" sz="2400" dirty="0"/>
          </a:p>
          <a:p>
            <a:pPr marL="457200" indent="-457200">
              <a:spcBef>
                <a:spcPts val="500"/>
              </a:spcBef>
              <a:buFont typeface="+mj-lt"/>
              <a:buAutoNum type="arabicPeriod"/>
            </a:pPr>
            <a:r>
              <a:rPr lang="en-US" sz="2400" dirty="0"/>
              <a:t>Write a function with a while loop that </a:t>
            </a:r>
            <a:r>
              <a:rPr lang="en-US" sz="2400" dirty="0"/>
              <a:t>creates a string of  </a:t>
            </a:r>
            <a:r>
              <a:rPr lang="en-US" sz="2400" dirty="0"/>
              <a:t>every other </a:t>
            </a:r>
            <a:r>
              <a:rPr lang="en-US" sz="2400" dirty="0"/>
              <a:t>number, with the loop starting </a:t>
            </a:r>
            <a:r>
              <a:rPr lang="en-US" sz="2400" dirty="0"/>
              <a:t>at 1 and ending at </a:t>
            </a:r>
            <a:r>
              <a:rPr lang="en-US" sz="2400" dirty="0"/>
              <a:t>10, and returns that string</a:t>
            </a:r>
          </a:p>
          <a:p>
            <a:pPr marL="457200" indent="-457200">
              <a:spcBef>
                <a:spcPts val="500"/>
              </a:spcBef>
              <a:buFont typeface="+mj-lt"/>
              <a:buAutoNum type="arabicPeriod"/>
            </a:pPr>
            <a:endParaRPr lang="en-US" sz="2400" dirty="0"/>
          </a:p>
          <a:p>
            <a:pPr marL="457200" indent="-457200">
              <a:spcBef>
                <a:spcPts val="500"/>
              </a:spcBef>
              <a:buFont typeface="+mj-lt"/>
              <a:buAutoNum type="arabicPeriod"/>
            </a:pPr>
            <a:endParaRPr lang="en-US" dirty="0" smtClean="0"/>
          </a:p>
          <a:p>
            <a:pPr marL="457200" indent="-457200">
              <a:spcBef>
                <a:spcPts val="500"/>
              </a:spcBef>
              <a:buFont typeface="+mj-lt"/>
              <a:buAutoNum type="arabicPeriod"/>
            </a:pPr>
            <a:endParaRPr lang="en-US" dirty="0" smtClean="0"/>
          </a:p>
          <a:p>
            <a:endParaRPr lang="en-US" dirty="0" smtClean="0"/>
          </a:p>
        </p:txBody>
      </p:sp>
    </p:spTree>
    <p:extLst>
      <p:ext uri="{BB962C8B-B14F-4D97-AF65-F5344CB8AC3E}">
        <p14:creationId xmlns:p14="http://schemas.microsoft.com/office/powerpoint/2010/main" val="35607760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53536"/>
            <a:ext cx="8686800" cy="889464"/>
          </a:xfrm>
        </p:spPr>
        <p:txBody>
          <a:bodyPr/>
          <a:lstStyle/>
          <a:p>
            <a:r>
              <a:rPr lang="en-US" dirty="0" smtClean="0"/>
              <a:t>Solution</a:t>
            </a:r>
            <a:endParaRPr lang="en-US" dirty="0"/>
          </a:p>
        </p:txBody>
      </p:sp>
      <p:sp>
        <p:nvSpPr>
          <p:cNvPr id="3" name="Content Placeholder 2"/>
          <p:cNvSpPr>
            <a:spLocks noGrp="1"/>
          </p:cNvSpPr>
          <p:nvPr>
            <p:ph idx="1"/>
          </p:nvPr>
        </p:nvSpPr>
        <p:spPr>
          <a:xfrm>
            <a:off x="1752600" y="990600"/>
            <a:ext cx="8686800" cy="5410200"/>
          </a:xfrm>
        </p:spPr>
        <p:txBody>
          <a:bodyPr>
            <a:normAutofit fontScale="92500" lnSpcReduction="10000"/>
          </a:bodyPr>
          <a:lstStyle/>
          <a:p>
            <a:pPr marL="400050" lvl="1" indent="-287338">
              <a:spcBef>
                <a:spcPts val="0"/>
              </a:spcBef>
              <a:buNone/>
            </a:pPr>
            <a:r>
              <a:rPr lang="en-US" sz="2100" dirty="0">
                <a:solidFill>
                  <a:srgbClr val="FFFF00"/>
                </a:solidFill>
                <a:latin typeface="Consolas" pitchFamily="49" charset="0"/>
              </a:rPr>
              <a:t>def </a:t>
            </a:r>
            <a:r>
              <a:rPr lang="en-US" sz="2100" dirty="0" err="1">
                <a:solidFill>
                  <a:srgbClr val="FFFF00"/>
                </a:solidFill>
                <a:latin typeface="Consolas" pitchFamily="49" charset="0"/>
              </a:rPr>
              <a:t>f_to_c</a:t>
            </a:r>
            <a:r>
              <a:rPr lang="en-US" sz="2100" dirty="0">
                <a:solidFill>
                  <a:srgbClr val="FFFF00"/>
                </a:solidFill>
                <a:latin typeface="Consolas" pitchFamily="49" charset="0"/>
              </a:rPr>
              <a:t>(</a:t>
            </a:r>
            <a:r>
              <a:rPr lang="en-US" sz="2100" dirty="0" err="1">
                <a:solidFill>
                  <a:srgbClr val="FFFF00"/>
                </a:solidFill>
                <a:latin typeface="Consolas" pitchFamily="49" charset="0"/>
              </a:rPr>
              <a:t>ftemp</a:t>
            </a:r>
            <a:r>
              <a:rPr lang="en-US" sz="2100" dirty="0">
                <a:solidFill>
                  <a:srgbClr val="FFFF00"/>
                </a:solidFill>
                <a:latin typeface="Consolas" pitchFamily="49" charset="0"/>
              </a:rPr>
              <a:t>):</a:t>
            </a:r>
          </a:p>
          <a:p>
            <a:pPr marL="400050" lvl="1" indent="-287338">
              <a:spcBef>
                <a:spcPts val="0"/>
              </a:spcBef>
              <a:buNone/>
            </a:pPr>
            <a:r>
              <a:rPr lang="en-US" sz="2100" dirty="0">
                <a:solidFill>
                  <a:srgbClr val="FFFF00"/>
                </a:solidFill>
                <a:latin typeface="Consolas" pitchFamily="49" charset="0"/>
              </a:rPr>
              <a:t>    print("The temp before conversion is” +  </a:t>
            </a:r>
            <a:r>
              <a:rPr lang="en-US" sz="2100" dirty="0" err="1">
                <a:solidFill>
                  <a:srgbClr val="FFFF00"/>
                </a:solidFill>
                <a:latin typeface="Consolas" pitchFamily="49" charset="0"/>
              </a:rPr>
              <a:t>str</a:t>
            </a:r>
            <a:r>
              <a:rPr lang="en-US" sz="2100" dirty="0">
                <a:solidFill>
                  <a:srgbClr val="FFFF00"/>
                </a:solidFill>
                <a:latin typeface="Consolas" pitchFamily="49" charset="0"/>
              </a:rPr>
              <a:t>(</a:t>
            </a:r>
            <a:r>
              <a:rPr lang="en-US" sz="2100" dirty="0" err="1">
                <a:solidFill>
                  <a:srgbClr val="FFFF00"/>
                </a:solidFill>
                <a:latin typeface="Consolas" pitchFamily="49" charset="0"/>
              </a:rPr>
              <a:t>ftemp</a:t>
            </a:r>
            <a:r>
              <a:rPr lang="en-US" sz="2100" dirty="0">
                <a:solidFill>
                  <a:srgbClr val="FFFF00"/>
                </a:solidFill>
                <a:latin typeface="Consolas" pitchFamily="49" charset="0"/>
              </a:rPr>
              <a:t>))</a:t>
            </a:r>
          </a:p>
          <a:p>
            <a:pPr marL="400050" lvl="1" indent="-287338">
              <a:spcBef>
                <a:spcPts val="0"/>
              </a:spcBef>
              <a:buNone/>
              <a:tabLst>
                <a:tab pos="627063" algn="l"/>
              </a:tabLst>
            </a:pPr>
            <a:r>
              <a:rPr lang="en-US" sz="2100" dirty="0">
                <a:solidFill>
                  <a:srgbClr val="FFFF00"/>
                </a:solidFill>
                <a:latin typeface="Consolas" pitchFamily="49" charset="0"/>
              </a:rPr>
              <a:t>    return((</a:t>
            </a:r>
            <a:r>
              <a:rPr lang="en-US" sz="2100" dirty="0" err="1">
                <a:solidFill>
                  <a:srgbClr val="FFFF00"/>
                </a:solidFill>
                <a:latin typeface="Consolas" pitchFamily="49" charset="0"/>
              </a:rPr>
              <a:t>ftemp</a:t>
            </a:r>
            <a:r>
              <a:rPr lang="en-US" sz="2100" dirty="0">
                <a:solidFill>
                  <a:srgbClr val="FFFF00"/>
                </a:solidFill>
                <a:latin typeface="Consolas" pitchFamily="49" charset="0"/>
              </a:rPr>
              <a:t> - 32 )/ 1.8)</a:t>
            </a:r>
          </a:p>
          <a:p>
            <a:pPr marL="400050" lvl="1" indent="-287338">
              <a:spcBef>
                <a:spcPts val="0"/>
              </a:spcBef>
              <a:buNone/>
            </a:pPr>
            <a:r>
              <a:rPr lang="en-US" sz="2100" dirty="0">
                <a:solidFill>
                  <a:srgbClr val="FFFF00"/>
                </a:solidFill>
                <a:latin typeface="Consolas" pitchFamily="49" charset="0"/>
              </a:rPr>
              <a:t>print (“The temp after conversion is” + </a:t>
            </a:r>
            <a:r>
              <a:rPr lang="en-US" sz="2100" dirty="0" err="1">
                <a:solidFill>
                  <a:srgbClr val="FFFF00"/>
                </a:solidFill>
                <a:latin typeface="Consolas" pitchFamily="49" charset="0"/>
              </a:rPr>
              <a:t>str</a:t>
            </a:r>
            <a:r>
              <a:rPr lang="en-US" sz="2100" dirty="0">
                <a:solidFill>
                  <a:srgbClr val="FFFF00"/>
                </a:solidFill>
                <a:latin typeface="Consolas" pitchFamily="49" charset="0"/>
              </a:rPr>
              <a:t>(</a:t>
            </a:r>
            <a:r>
              <a:rPr lang="en-US" sz="2100" dirty="0" err="1">
                <a:solidFill>
                  <a:srgbClr val="FFFF00"/>
                </a:solidFill>
                <a:latin typeface="Consolas" pitchFamily="49" charset="0"/>
              </a:rPr>
              <a:t>f_to_c</a:t>
            </a:r>
            <a:r>
              <a:rPr lang="en-US" sz="2100" dirty="0">
                <a:solidFill>
                  <a:srgbClr val="FFFF00"/>
                </a:solidFill>
                <a:latin typeface="Consolas" pitchFamily="49" charset="0"/>
              </a:rPr>
              <a:t>(68)))</a:t>
            </a:r>
          </a:p>
          <a:p>
            <a:pPr marL="400050" lvl="1" indent="-287338">
              <a:spcBef>
                <a:spcPts val="0"/>
              </a:spcBef>
              <a:buNone/>
            </a:pPr>
            <a:r>
              <a:rPr lang="en-US" sz="2100" dirty="0">
                <a:solidFill>
                  <a:srgbClr val="FFFF00"/>
                </a:solidFill>
                <a:latin typeface="Consolas" pitchFamily="49" charset="0"/>
              </a:rPr>
              <a:t>print (</a:t>
            </a:r>
            <a:r>
              <a:rPr lang="en-US" sz="2100" dirty="0" err="1">
                <a:solidFill>
                  <a:srgbClr val="FFFF00"/>
                </a:solidFill>
                <a:latin typeface="Consolas" pitchFamily="49" charset="0"/>
              </a:rPr>
              <a:t>f_to_c</a:t>
            </a:r>
            <a:r>
              <a:rPr lang="en-US" sz="2100" dirty="0">
                <a:solidFill>
                  <a:srgbClr val="FFFF00"/>
                </a:solidFill>
                <a:latin typeface="Consolas" pitchFamily="49" charset="0"/>
              </a:rPr>
              <a:t>(22))</a:t>
            </a:r>
          </a:p>
          <a:p>
            <a:pPr marL="400050" lvl="1" indent="-287338">
              <a:buNone/>
            </a:pPr>
            <a:endParaRPr lang="en-US" sz="2100" dirty="0">
              <a:solidFill>
                <a:srgbClr val="FFFF00"/>
              </a:solidFill>
              <a:latin typeface="Consolas" pitchFamily="49" charset="0"/>
            </a:endParaRPr>
          </a:p>
          <a:p>
            <a:pPr marL="52070" indent="-287338"/>
            <a:r>
              <a:rPr lang="en-US" sz="2700" dirty="0"/>
              <a:t>Note:</a:t>
            </a:r>
          </a:p>
          <a:p>
            <a:pPr marL="400050" lvl="1" indent="-287338"/>
            <a:r>
              <a:rPr lang="en-US" sz="2100" dirty="0" err="1"/>
              <a:t>ftemp</a:t>
            </a:r>
            <a:r>
              <a:rPr lang="en-US" sz="2100" dirty="0"/>
              <a:t> is not in quotes.  </a:t>
            </a:r>
          </a:p>
          <a:p>
            <a:pPr marL="582930" lvl="2" indent="-287338"/>
            <a:r>
              <a:rPr lang="en-US" sz="1800" dirty="0"/>
              <a:t>When it is not in quotes, we’re talking about what’s inside of </a:t>
            </a:r>
            <a:r>
              <a:rPr lang="en-US" sz="1800" dirty="0" err="1"/>
              <a:t>ftemp</a:t>
            </a:r>
            <a:r>
              <a:rPr lang="en-US" sz="1800" dirty="0"/>
              <a:t> and not the word </a:t>
            </a:r>
            <a:r>
              <a:rPr lang="en-US" sz="1800" dirty="0" err="1"/>
              <a:t>ftemp</a:t>
            </a:r>
            <a:endParaRPr lang="en-US" sz="1800" dirty="0"/>
          </a:p>
          <a:p>
            <a:pPr marL="400050" lvl="1" indent="-287338"/>
            <a:r>
              <a:rPr lang="en-US" sz="2100" dirty="0"/>
              <a:t>what is inside of </a:t>
            </a:r>
            <a:r>
              <a:rPr lang="en-US" sz="2100" dirty="0" err="1"/>
              <a:t>ftemp</a:t>
            </a:r>
            <a:r>
              <a:rPr lang="en-US" sz="2100" dirty="0"/>
              <a:t> is an integer.  </a:t>
            </a:r>
          </a:p>
          <a:p>
            <a:pPr marL="582930" lvl="2" indent="-287338"/>
            <a:r>
              <a:rPr lang="en-US" sz="1800" dirty="0"/>
              <a:t>We can’t add integers to strings</a:t>
            </a:r>
          </a:p>
          <a:p>
            <a:pPr marL="400050" lvl="1" indent="-287338"/>
            <a:r>
              <a:rPr lang="en-US" sz="2100" dirty="0" err="1"/>
              <a:t>str</a:t>
            </a:r>
            <a:r>
              <a:rPr lang="en-US" sz="2100" dirty="0"/>
              <a:t>(</a:t>
            </a:r>
            <a:r>
              <a:rPr lang="en-US" sz="2100" dirty="0" err="1"/>
              <a:t>ftemp</a:t>
            </a:r>
            <a:r>
              <a:rPr lang="en-US" sz="2100" dirty="0"/>
              <a:t>) </a:t>
            </a:r>
          </a:p>
          <a:p>
            <a:pPr marL="582930" lvl="2" indent="-287338"/>
            <a:r>
              <a:rPr lang="en-US" sz="1800" dirty="0"/>
              <a:t>takes the number inside of the parameter </a:t>
            </a:r>
            <a:r>
              <a:rPr lang="en-US" sz="1800" dirty="0" err="1"/>
              <a:t>ftemp</a:t>
            </a:r>
            <a:r>
              <a:rPr lang="en-US" sz="1800" dirty="0"/>
              <a:t> and converts it to a string</a:t>
            </a:r>
          </a:p>
          <a:p>
            <a:pPr marL="400050" lvl="1" indent="-287338">
              <a:buNone/>
            </a:pPr>
            <a:endParaRPr lang="en-US" sz="2100" dirty="0">
              <a:solidFill>
                <a:srgbClr val="FFFF00"/>
              </a:solidFill>
              <a:latin typeface="Consolas" pitchFamily="49" charset="0"/>
            </a:endParaRPr>
          </a:p>
          <a:p>
            <a:pPr marL="400050" lvl="1" indent="-287338">
              <a:buNone/>
            </a:pPr>
            <a:endParaRPr lang="en-US" dirty="0"/>
          </a:p>
        </p:txBody>
      </p:sp>
      <p:cxnSp>
        <p:nvCxnSpPr>
          <p:cNvPr id="5" name="Straight Arrow Connector 4"/>
          <p:cNvCxnSpPr/>
          <p:nvPr/>
        </p:nvCxnSpPr>
        <p:spPr>
          <a:xfrm flipV="1">
            <a:off x="2971800" y="1752600"/>
            <a:ext cx="6400800" cy="1752600"/>
          </a:xfrm>
          <a:prstGeom prst="straightConnector1">
            <a:avLst/>
          </a:prstGeom>
          <a:ln>
            <a:solidFill>
              <a:srgbClr val="FF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0862219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57200"/>
            <a:ext cx="5638800" cy="685800"/>
          </a:xfrm>
        </p:spPr>
        <p:txBody>
          <a:bodyPr>
            <a:normAutofit fontScale="90000"/>
          </a:bodyPr>
          <a:lstStyle/>
          <a:p>
            <a:r>
              <a:rPr lang="en-US" dirty="0" smtClean="0"/>
              <a:t>What is printed out?</a:t>
            </a:r>
            <a:endParaRPr lang="en-US" dirty="0"/>
          </a:p>
        </p:txBody>
      </p:sp>
      <p:sp>
        <p:nvSpPr>
          <p:cNvPr id="3" name="Content Placeholder 2"/>
          <p:cNvSpPr>
            <a:spLocks noGrp="1"/>
          </p:cNvSpPr>
          <p:nvPr>
            <p:ph idx="1"/>
          </p:nvPr>
        </p:nvSpPr>
        <p:spPr>
          <a:xfrm>
            <a:off x="2133600" y="1528012"/>
            <a:ext cx="2525100" cy="4644189"/>
          </a:xfrm>
        </p:spPr>
        <p:txBody>
          <a:bodyPr>
            <a:normAutofit fontScale="92500" lnSpcReduction="20000"/>
          </a:bodyPr>
          <a:lstStyle/>
          <a:p>
            <a:pPr marL="0" indent="0">
              <a:buNone/>
            </a:pPr>
            <a:r>
              <a:rPr lang="en-US" dirty="0" err="1">
                <a:solidFill>
                  <a:srgbClr val="FFFF00"/>
                </a:solidFill>
              </a:rPr>
              <a:t>def</a:t>
            </a:r>
            <a:r>
              <a:rPr lang="en-US" dirty="0">
                <a:solidFill>
                  <a:srgbClr val="FFFF00"/>
                </a:solidFill>
              </a:rPr>
              <a:t> f(x):</a:t>
            </a:r>
          </a:p>
          <a:p>
            <a:pPr marL="0" indent="0">
              <a:buNone/>
            </a:pPr>
            <a:r>
              <a:rPr lang="en-US" dirty="0">
                <a:solidFill>
                  <a:srgbClr val="FFFF00"/>
                </a:solidFill>
              </a:rPr>
              <a:t>    print(x+3)</a:t>
            </a:r>
          </a:p>
          <a:p>
            <a:pPr marL="0" indent="0">
              <a:buNone/>
            </a:pPr>
            <a:r>
              <a:rPr lang="en-US" dirty="0">
                <a:solidFill>
                  <a:srgbClr val="FFFF00"/>
                </a:solidFill>
              </a:rPr>
              <a:t>    return(x + 7)</a:t>
            </a:r>
          </a:p>
          <a:p>
            <a:pPr marL="0" indent="0">
              <a:buNone/>
            </a:pPr>
            <a:endParaRPr lang="en-US" dirty="0">
              <a:solidFill>
                <a:srgbClr val="FFFF00"/>
              </a:solidFill>
            </a:endParaRPr>
          </a:p>
          <a:p>
            <a:pPr marL="0" indent="0">
              <a:buNone/>
            </a:pPr>
            <a:r>
              <a:rPr lang="en-US" dirty="0" err="1">
                <a:solidFill>
                  <a:srgbClr val="FFFF00"/>
                </a:solidFill>
              </a:rPr>
              <a:t>def</a:t>
            </a:r>
            <a:r>
              <a:rPr lang="en-US" dirty="0">
                <a:solidFill>
                  <a:srgbClr val="FFFF00"/>
                </a:solidFill>
              </a:rPr>
              <a:t> g(k):</a:t>
            </a:r>
          </a:p>
          <a:p>
            <a:pPr marL="0" indent="0">
              <a:buNone/>
            </a:pPr>
            <a:r>
              <a:rPr lang="en-US" dirty="0">
                <a:solidFill>
                  <a:srgbClr val="FFFF00"/>
                </a:solidFill>
              </a:rPr>
              <a:t>    return(f(k) + 2)</a:t>
            </a:r>
          </a:p>
          <a:p>
            <a:pPr marL="0" indent="0">
              <a:buNone/>
            </a:pPr>
            <a:endParaRPr lang="en-US" dirty="0">
              <a:solidFill>
                <a:srgbClr val="FFFF00"/>
              </a:solidFill>
            </a:endParaRPr>
          </a:p>
          <a:p>
            <a:pPr marL="0" indent="0">
              <a:buNone/>
            </a:pPr>
            <a:r>
              <a:rPr lang="en-US" dirty="0">
                <a:solidFill>
                  <a:srgbClr val="FFFF00"/>
                </a:solidFill>
              </a:rPr>
              <a:t>print(g(1</a:t>
            </a:r>
            <a:r>
              <a:rPr lang="en-US" dirty="0" smtClean="0">
                <a:solidFill>
                  <a:srgbClr val="FFFF00"/>
                </a:solidFill>
              </a:rPr>
              <a:t>))</a:t>
            </a:r>
          </a:p>
          <a:p>
            <a:pPr marL="0" indent="0">
              <a:buNone/>
            </a:pPr>
            <a:endParaRPr lang="en-US" dirty="0">
              <a:solidFill>
                <a:srgbClr val="FFFF00"/>
              </a:solidFill>
            </a:endParaRPr>
          </a:p>
          <a:p>
            <a:pPr marL="0" indent="0">
              <a:buNone/>
            </a:pPr>
            <a:r>
              <a:rPr lang="en-US" dirty="0" smtClean="0">
                <a:solidFill>
                  <a:srgbClr val="FFC000"/>
                </a:solidFill>
              </a:rPr>
              <a:t>4</a:t>
            </a:r>
          </a:p>
          <a:p>
            <a:pPr marL="0" indent="0">
              <a:buNone/>
            </a:pPr>
            <a:r>
              <a:rPr lang="en-US" dirty="0" smtClean="0">
                <a:solidFill>
                  <a:srgbClr val="FFC000"/>
                </a:solidFill>
              </a:rPr>
              <a:t>10</a:t>
            </a:r>
            <a:endParaRPr lang="en-US" dirty="0">
              <a:solidFill>
                <a:srgbClr val="FFC000"/>
              </a:solidFill>
            </a:endParaRPr>
          </a:p>
        </p:txBody>
      </p:sp>
      <p:sp>
        <p:nvSpPr>
          <p:cNvPr id="4" name="Content Placeholder 2"/>
          <p:cNvSpPr txBox="1">
            <a:spLocks/>
          </p:cNvSpPr>
          <p:nvPr/>
        </p:nvSpPr>
        <p:spPr>
          <a:xfrm>
            <a:off x="5867400" y="1524001"/>
            <a:ext cx="2525100" cy="4195481"/>
          </a:xfrm>
          <a:prstGeom prst="rect">
            <a:avLst/>
          </a:prstGeom>
        </p:spPr>
        <p:txBody>
          <a:bodyPr vert="horz" lIns="91440" tIns="45720" rIns="91440" bIns="45720" rtlCol="0">
            <a:normAutofit lnSpcReduction="10000"/>
          </a:bodyPr>
          <a:lstStyle>
            <a:lvl1pPr marL="342900" indent="-3429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5pPr>
            <a:lvl6pPr marL="25146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accent1">
                  <a:lumMod val="60000"/>
                  <a:lumOff val="40000"/>
                </a:schemeClr>
              </a:buClr>
              <a:buSzPct val="80000"/>
              <a:buFont typeface="Wingdings 3" charset="2"/>
              <a:buChar char=""/>
              <a:defRPr sz="1400" b="0" i="0" kern="1200">
                <a:solidFill>
                  <a:schemeClr val="tx1"/>
                </a:solidFill>
                <a:latin typeface="+mj-lt"/>
                <a:ea typeface="+mj-ea"/>
                <a:cs typeface="+mj-cs"/>
              </a:defRPr>
            </a:lvl9pPr>
          </a:lstStyle>
          <a:p>
            <a:pPr marL="0" indent="0">
              <a:buNone/>
            </a:pPr>
            <a:r>
              <a:rPr lang="en-US" dirty="0" err="1">
                <a:solidFill>
                  <a:srgbClr val="FFFF00"/>
                </a:solidFill>
              </a:rPr>
              <a:t>def</a:t>
            </a:r>
            <a:r>
              <a:rPr lang="en-US" dirty="0">
                <a:solidFill>
                  <a:srgbClr val="FFFF00"/>
                </a:solidFill>
              </a:rPr>
              <a:t> f2(x):</a:t>
            </a:r>
          </a:p>
          <a:p>
            <a:pPr marL="0" indent="0">
              <a:buNone/>
            </a:pPr>
            <a:r>
              <a:rPr lang="en-US" dirty="0">
                <a:solidFill>
                  <a:srgbClr val="FFFF00"/>
                </a:solidFill>
              </a:rPr>
              <a:t>	return(x + 7)</a:t>
            </a:r>
          </a:p>
          <a:p>
            <a:pPr marL="0" indent="0">
              <a:buNone/>
            </a:pPr>
            <a:r>
              <a:rPr lang="en-US" dirty="0">
                <a:solidFill>
                  <a:srgbClr val="FFFF00"/>
                </a:solidFill>
              </a:rPr>
              <a:t>	print(x+3)</a:t>
            </a:r>
          </a:p>
          <a:p>
            <a:pPr marL="0" indent="0">
              <a:buNone/>
            </a:pPr>
            <a:endParaRPr lang="en-US" dirty="0">
              <a:solidFill>
                <a:srgbClr val="FFFF00"/>
              </a:solidFill>
            </a:endParaRPr>
          </a:p>
          <a:p>
            <a:pPr marL="0" indent="0">
              <a:buNone/>
            </a:pPr>
            <a:r>
              <a:rPr lang="en-US" dirty="0" err="1">
                <a:solidFill>
                  <a:srgbClr val="FFFF00"/>
                </a:solidFill>
              </a:rPr>
              <a:t>def</a:t>
            </a:r>
            <a:r>
              <a:rPr lang="en-US" dirty="0">
                <a:solidFill>
                  <a:srgbClr val="FFFF00"/>
                </a:solidFill>
              </a:rPr>
              <a:t> g2(k):</a:t>
            </a:r>
          </a:p>
          <a:p>
            <a:pPr marL="0" indent="0">
              <a:buNone/>
            </a:pPr>
            <a:r>
              <a:rPr lang="en-US" dirty="0">
                <a:solidFill>
                  <a:srgbClr val="FFFF00"/>
                </a:solidFill>
              </a:rPr>
              <a:t>    return(f2(k) + 2)</a:t>
            </a:r>
          </a:p>
          <a:p>
            <a:pPr marL="0" indent="0">
              <a:buNone/>
            </a:pPr>
            <a:endParaRPr lang="en-US" dirty="0">
              <a:solidFill>
                <a:srgbClr val="FFFF00"/>
              </a:solidFill>
            </a:endParaRPr>
          </a:p>
          <a:p>
            <a:pPr marL="0" indent="0">
              <a:buNone/>
            </a:pPr>
            <a:r>
              <a:rPr lang="en-US" dirty="0">
                <a:solidFill>
                  <a:srgbClr val="FFFF00"/>
                </a:solidFill>
              </a:rPr>
              <a:t>print(g2(1))</a:t>
            </a:r>
          </a:p>
          <a:p>
            <a:pPr marL="0" indent="0">
              <a:buNone/>
            </a:pPr>
            <a:endParaRPr lang="en-US" dirty="0">
              <a:solidFill>
                <a:srgbClr val="FFFF00"/>
              </a:solidFill>
            </a:endParaRPr>
          </a:p>
          <a:p>
            <a:pPr marL="0" indent="0">
              <a:buNone/>
            </a:pPr>
            <a:r>
              <a:rPr lang="en-US" dirty="0">
                <a:solidFill>
                  <a:srgbClr val="FFC000"/>
                </a:solidFill>
              </a:rPr>
              <a:t>10</a:t>
            </a:r>
            <a:endParaRPr lang="en-US" dirty="0">
              <a:solidFill>
                <a:srgbClr val="FFC000"/>
              </a:solidFill>
            </a:endParaRPr>
          </a:p>
        </p:txBody>
      </p:sp>
    </p:spTree>
    <p:extLst>
      <p:ext uri="{BB962C8B-B14F-4D97-AF65-F5344CB8AC3E}">
        <p14:creationId xmlns:p14="http://schemas.microsoft.com/office/powerpoint/2010/main" val="895348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animEffect transition="in" filter="fade">
                                      <p:cBhvr>
                                        <p:cTn id="7" dur="2000"/>
                                        <p:tgtEl>
                                          <p:spTgt spid="3">
                                            <p:txEl>
                                              <p:pRg st="9" end="9"/>
                                            </p:txEl>
                                          </p:spTgt>
                                        </p:tgtEl>
                                      </p:cBhvr>
                                    </p:animEffect>
                                    <p:anim calcmode="lin" valueType="num">
                                      <p:cBhvr>
                                        <p:cTn id="8" dur="2000" fill="hold"/>
                                        <p:tgtEl>
                                          <p:spTgt spid="3">
                                            <p:txEl>
                                              <p:pRg st="9" end="9"/>
                                            </p:txEl>
                                          </p:spTgt>
                                        </p:tgtEl>
                                        <p:attrNameLst>
                                          <p:attrName>ppt_w</p:attrName>
                                        </p:attrNameLst>
                                      </p:cBhvr>
                                      <p:tavLst>
                                        <p:tav tm="0" fmla="#ppt_w*sin(2.5*pi*$)">
                                          <p:val>
                                            <p:fltVal val="0"/>
                                          </p:val>
                                        </p:tav>
                                        <p:tav tm="100000">
                                          <p:val>
                                            <p:fltVal val="1"/>
                                          </p:val>
                                        </p:tav>
                                      </p:tavLst>
                                    </p:anim>
                                    <p:anim calcmode="lin" valueType="num">
                                      <p:cBhvr>
                                        <p:cTn id="9" dur="2000" fill="hold"/>
                                        <p:tgtEl>
                                          <p:spTgt spid="3">
                                            <p:txEl>
                                              <p:pRg st="9" end="9"/>
                                            </p:txEl>
                                          </p:spTgt>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3">
                                            <p:txEl>
                                              <p:pRg st="10" end="10"/>
                                            </p:txEl>
                                          </p:spTgt>
                                        </p:tgtEl>
                                        <p:attrNameLst>
                                          <p:attrName>style.visibility</p:attrName>
                                        </p:attrNameLst>
                                      </p:cBhvr>
                                      <p:to>
                                        <p:strVal val="visible"/>
                                      </p:to>
                                    </p:set>
                                    <p:animEffect transition="in" filter="fade">
                                      <p:cBhvr>
                                        <p:cTn id="12" dur="2000"/>
                                        <p:tgtEl>
                                          <p:spTgt spid="3">
                                            <p:txEl>
                                              <p:pRg st="10" end="10"/>
                                            </p:txEl>
                                          </p:spTgt>
                                        </p:tgtEl>
                                      </p:cBhvr>
                                    </p:animEffect>
                                    <p:anim calcmode="lin" valueType="num">
                                      <p:cBhvr>
                                        <p:cTn id="13" dur="2000" fill="hold"/>
                                        <p:tgtEl>
                                          <p:spTgt spid="3">
                                            <p:txEl>
                                              <p:pRg st="10" end="10"/>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0" end="10"/>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500"/>
                                        <p:tgtEl>
                                          <p:spTgt spid="4"/>
                                        </p:tgtEl>
                                      </p:cBhvr>
                                    </p:animEffect>
                                  </p:childTnLst>
                                </p:cTn>
                              </p:par>
                            </p:childTnLst>
                          </p:cTn>
                        </p:par>
                      </p:childTnLst>
                    </p:cTn>
                  </p:par>
                  <p:par>
                    <p:cTn id="20" fill="hold">
                      <p:stCondLst>
                        <p:cond delay="indefinite"/>
                      </p:stCondLst>
                      <p:childTnLst>
                        <p:par>
                          <p:cTn id="21" fill="hold">
                            <p:stCondLst>
                              <p:cond delay="0"/>
                            </p:stCondLst>
                            <p:childTnLst>
                              <p:par>
                                <p:cTn id="22" presetID="21" presetClass="entr" presetSubtype="1" fill="hold" nodeType="clickEffect">
                                  <p:stCondLst>
                                    <p:cond delay="0"/>
                                  </p:stCondLst>
                                  <p:childTnLst>
                                    <p:set>
                                      <p:cBhvr>
                                        <p:cTn id="23" dur="1" fill="hold">
                                          <p:stCondLst>
                                            <p:cond delay="0"/>
                                          </p:stCondLst>
                                        </p:cTn>
                                        <p:tgtEl>
                                          <p:spTgt spid="4">
                                            <p:txEl>
                                              <p:pRg st="9" end="9"/>
                                            </p:txEl>
                                          </p:spTgt>
                                        </p:tgtEl>
                                        <p:attrNameLst>
                                          <p:attrName>style.visibility</p:attrName>
                                        </p:attrNameLst>
                                      </p:cBhvr>
                                      <p:to>
                                        <p:strVal val="visible"/>
                                      </p:to>
                                    </p:set>
                                    <p:animEffect transition="in" filter="wheel(1)">
                                      <p:cBhvr>
                                        <p:cTn id="24" dur="2000"/>
                                        <p:tgtEl>
                                          <p:spTgt spid="4">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84707" y="0"/>
            <a:ext cx="10353761" cy="1326321"/>
          </a:xfrm>
        </p:spPr>
        <p:txBody>
          <a:bodyPr/>
          <a:lstStyle/>
          <a:p>
            <a:r>
              <a:rPr lang="en-US" dirty="0" smtClean="0"/>
              <a:t>New Function</a:t>
            </a:r>
            <a:endParaRPr lang="en-US" dirty="0"/>
          </a:p>
        </p:txBody>
      </p:sp>
      <p:sp>
        <p:nvSpPr>
          <p:cNvPr id="3" name="Content Placeholder 2"/>
          <p:cNvSpPr>
            <a:spLocks noGrp="1"/>
          </p:cNvSpPr>
          <p:nvPr>
            <p:ph idx="1"/>
          </p:nvPr>
        </p:nvSpPr>
        <p:spPr>
          <a:xfrm>
            <a:off x="2057400" y="1181287"/>
            <a:ext cx="6711654" cy="4195481"/>
          </a:xfrm>
        </p:spPr>
        <p:txBody>
          <a:bodyPr>
            <a:normAutofit lnSpcReduction="10000"/>
          </a:bodyPr>
          <a:lstStyle/>
          <a:p>
            <a:r>
              <a:rPr lang="en-US" b="1" dirty="0" smtClean="0">
                <a:solidFill>
                  <a:srgbClr val="92D050"/>
                </a:solidFill>
              </a:rPr>
              <a:t>input </a:t>
            </a:r>
            <a:r>
              <a:rPr lang="en-US" dirty="0" smtClean="0">
                <a:solidFill>
                  <a:srgbClr val="92D050"/>
                </a:solidFill>
              </a:rPr>
              <a:t>: </a:t>
            </a:r>
            <a:r>
              <a:rPr lang="en-US" dirty="0" smtClean="0"/>
              <a:t>3 integers - x, y and z</a:t>
            </a:r>
          </a:p>
          <a:p>
            <a:r>
              <a:rPr lang="en-US" b="1" dirty="0" smtClean="0">
                <a:solidFill>
                  <a:srgbClr val="92D050"/>
                </a:solidFill>
              </a:rPr>
              <a:t>Output: </a:t>
            </a:r>
            <a:r>
              <a:rPr lang="en-US" dirty="0" smtClean="0"/>
              <a:t>a string </a:t>
            </a:r>
          </a:p>
          <a:p>
            <a:pPr lvl="1"/>
            <a:r>
              <a:rPr lang="en-US" dirty="0" smtClean="0"/>
              <a:t>“Yes x is divisible by both y and z” or</a:t>
            </a:r>
          </a:p>
          <a:p>
            <a:pPr lvl="1"/>
            <a:r>
              <a:rPr lang="en-US" dirty="0" smtClean="0"/>
              <a:t>“No, x is not evenly divisible by y and z”</a:t>
            </a:r>
          </a:p>
          <a:p>
            <a:pPr lvl="1"/>
            <a:r>
              <a:rPr lang="en-US" dirty="0" smtClean="0"/>
              <a:t>“x is not in range”</a:t>
            </a:r>
          </a:p>
          <a:p>
            <a:r>
              <a:rPr lang="en-US" b="1" dirty="0" smtClean="0">
                <a:solidFill>
                  <a:srgbClr val="92D050"/>
                </a:solidFill>
              </a:rPr>
              <a:t>Function name: </a:t>
            </a:r>
            <a:r>
              <a:rPr lang="en-US" dirty="0" err="1" smtClean="0"/>
              <a:t>isDivisible</a:t>
            </a:r>
            <a:endParaRPr lang="en-US" dirty="0" smtClean="0"/>
          </a:p>
          <a:p>
            <a:r>
              <a:rPr lang="en-US" b="1" dirty="0" smtClean="0">
                <a:solidFill>
                  <a:srgbClr val="92D050"/>
                </a:solidFill>
              </a:rPr>
              <a:t>Calculations: </a:t>
            </a:r>
          </a:p>
          <a:p>
            <a:pPr lvl="1"/>
            <a:r>
              <a:rPr lang="en-US" dirty="0" smtClean="0"/>
              <a:t>Two parts: </a:t>
            </a:r>
          </a:p>
          <a:p>
            <a:pPr lvl="2"/>
            <a:r>
              <a:rPr lang="en-US" dirty="0" smtClean="0"/>
              <a:t>check if x is between 0 and 100</a:t>
            </a:r>
          </a:p>
          <a:p>
            <a:pPr lvl="2"/>
            <a:r>
              <a:rPr lang="en-US" dirty="0" smtClean="0"/>
              <a:t>Check if x is evenly divisible by both y and z</a:t>
            </a:r>
          </a:p>
          <a:p>
            <a:pPr lvl="1"/>
            <a:endParaRPr lang="en-US" dirty="0" smtClean="0"/>
          </a:p>
          <a:p>
            <a:endParaRPr lang="en-US" dirty="0"/>
          </a:p>
        </p:txBody>
      </p:sp>
    </p:spTree>
    <p:extLst>
      <p:ext uri="{BB962C8B-B14F-4D97-AF65-F5344CB8AC3E}">
        <p14:creationId xmlns:p14="http://schemas.microsoft.com/office/powerpoint/2010/main" val="132557670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66900" y="152401"/>
            <a:ext cx="8763000" cy="5867717"/>
          </a:xfrm>
        </p:spPr>
        <p:txBody>
          <a:bodyPr>
            <a:normAutofit fontScale="85000" lnSpcReduction="20000"/>
          </a:bodyPr>
          <a:lstStyle/>
          <a:p>
            <a:pPr>
              <a:spcBef>
                <a:spcPts val="400"/>
              </a:spcBef>
              <a:buNone/>
            </a:pPr>
            <a:r>
              <a:rPr lang="en-US" sz="1800" dirty="0">
                <a:solidFill>
                  <a:srgbClr val="FF6600"/>
                </a:solidFill>
              </a:rPr>
              <a:t>#</a:t>
            </a:r>
            <a:r>
              <a:rPr lang="en-US" sz="1800" b="1" dirty="0">
                <a:solidFill>
                  <a:srgbClr val="FF6600"/>
                </a:solidFill>
              </a:rPr>
              <a:t>input : </a:t>
            </a:r>
            <a:r>
              <a:rPr lang="en-US" sz="1800" dirty="0">
                <a:solidFill>
                  <a:srgbClr val="FF6600"/>
                </a:solidFill>
              </a:rPr>
              <a:t>3 integers, x, y and z</a:t>
            </a:r>
          </a:p>
          <a:p>
            <a:pPr>
              <a:spcBef>
                <a:spcPts val="400"/>
              </a:spcBef>
              <a:buNone/>
            </a:pPr>
            <a:r>
              <a:rPr lang="en-US" sz="1800" dirty="0">
                <a:solidFill>
                  <a:srgbClr val="FF6600"/>
                </a:solidFill>
              </a:rPr>
              <a:t>#</a:t>
            </a:r>
            <a:r>
              <a:rPr lang="en-US" sz="1800" b="1" dirty="0">
                <a:solidFill>
                  <a:srgbClr val="FF6600"/>
                </a:solidFill>
              </a:rPr>
              <a:t>Output: </a:t>
            </a:r>
            <a:r>
              <a:rPr lang="en-US" sz="1800" dirty="0">
                <a:solidFill>
                  <a:srgbClr val="FF6600"/>
                </a:solidFill>
              </a:rPr>
              <a:t>a string </a:t>
            </a:r>
          </a:p>
          <a:p>
            <a:pPr>
              <a:spcBef>
                <a:spcPts val="400"/>
              </a:spcBef>
              <a:buNone/>
            </a:pPr>
            <a:r>
              <a:rPr lang="en-US" sz="1800" dirty="0">
                <a:solidFill>
                  <a:srgbClr val="FF6600"/>
                </a:solidFill>
              </a:rPr>
              <a:t>#   “Yes x is divisible by both y and z” or</a:t>
            </a:r>
          </a:p>
          <a:p>
            <a:pPr>
              <a:spcBef>
                <a:spcPts val="400"/>
              </a:spcBef>
              <a:buNone/>
            </a:pPr>
            <a:r>
              <a:rPr lang="en-US" sz="1800" dirty="0">
                <a:solidFill>
                  <a:srgbClr val="FF6600"/>
                </a:solidFill>
              </a:rPr>
              <a:t>#   “No, x is not evenly divisible by y and z”</a:t>
            </a:r>
          </a:p>
          <a:p>
            <a:pPr>
              <a:spcBef>
                <a:spcPts val="400"/>
              </a:spcBef>
              <a:buNone/>
            </a:pPr>
            <a:r>
              <a:rPr lang="en-US" sz="1800" dirty="0">
                <a:solidFill>
                  <a:srgbClr val="FF6600"/>
                </a:solidFill>
              </a:rPr>
              <a:t>#   “x is not in range”</a:t>
            </a:r>
          </a:p>
          <a:p>
            <a:pPr>
              <a:spcBef>
                <a:spcPts val="400"/>
              </a:spcBef>
              <a:buNone/>
            </a:pPr>
            <a:r>
              <a:rPr lang="en-US" sz="1800" dirty="0">
                <a:solidFill>
                  <a:srgbClr val="FF6600"/>
                </a:solidFill>
              </a:rPr>
              <a:t>#</a:t>
            </a:r>
            <a:r>
              <a:rPr lang="en-US" sz="1800" b="1" dirty="0">
                <a:solidFill>
                  <a:srgbClr val="FF6600"/>
                </a:solidFill>
              </a:rPr>
              <a:t>Function name: </a:t>
            </a:r>
            <a:r>
              <a:rPr lang="en-US" sz="1800" dirty="0" err="1">
                <a:solidFill>
                  <a:srgbClr val="FF6600"/>
                </a:solidFill>
              </a:rPr>
              <a:t>isDivisible</a:t>
            </a:r>
            <a:endParaRPr lang="en-US" sz="1800" dirty="0">
              <a:solidFill>
                <a:srgbClr val="FF6600"/>
              </a:solidFill>
            </a:endParaRPr>
          </a:p>
          <a:p>
            <a:pPr>
              <a:spcBef>
                <a:spcPts val="400"/>
              </a:spcBef>
              <a:buNone/>
            </a:pPr>
            <a:r>
              <a:rPr lang="en-US" sz="1800" dirty="0">
                <a:solidFill>
                  <a:srgbClr val="FF6600"/>
                </a:solidFill>
              </a:rPr>
              <a:t>#</a:t>
            </a:r>
            <a:r>
              <a:rPr lang="en-US" sz="1800" b="1" dirty="0">
                <a:solidFill>
                  <a:srgbClr val="FF6600"/>
                </a:solidFill>
              </a:rPr>
              <a:t>Calculations: </a:t>
            </a:r>
            <a:r>
              <a:rPr lang="en-US" sz="1800" dirty="0">
                <a:solidFill>
                  <a:srgbClr val="FF6600"/>
                </a:solidFill>
              </a:rPr>
              <a:t>check if x is greater than 0 and less than 100 and is evenly</a:t>
            </a:r>
          </a:p>
          <a:p>
            <a:pPr>
              <a:spcBef>
                <a:spcPts val="400"/>
              </a:spcBef>
              <a:buNone/>
            </a:pPr>
            <a:r>
              <a:rPr lang="en-US" sz="1800" dirty="0">
                <a:solidFill>
                  <a:srgbClr val="FF6600"/>
                </a:solidFill>
              </a:rPr>
              <a:t>#divisible by both y and z</a:t>
            </a:r>
          </a:p>
          <a:p>
            <a:pPr>
              <a:buNone/>
            </a:pPr>
            <a:endParaRPr lang="en-US" sz="1800" dirty="0"/>
          </a:p>
          <a:p>
            <a:pPr>
              <a:buNone/>
            </a:pPr>
            <a:r>
              <a:rPr lang="en-US" sz="1800" dirty="0">
                <a:solidFill>
                  <a:srgbClr val="FFFF00"/>
                </a:solidFill>
              </a:rPr>
              <a:t>def </a:t>
            </a:r>
            <a:r>
              <a:rPr lang="en-US" sz="1800" dirty="0" err="1">
                <a:solidFill>
                  <a:srgbClr val="FFFF00"/>
                </a:solidFill>
              </a:rPr>
              <a:t>isDivisible</a:t>
            </a:r>
            <a:r>
              <a:rPr lang="en-US" sz="1800" dirty="0">
                <a:solidFill>
                  <a:srgbClr val="FFFF00"/>
                </a:solidFill>
              </a:rPr>
              <a:t>(x, </a:t>
            </a:r>
            <a:r>
              <a:rPr lang="en-US" sz="1800" dirty="0" err="1">
                <a:solidFill>
                  <a:srgbClr val="FFFF00"/>
                </a:solidFill>
              </a:rPr>
              <a:t>y,z</a:t>
            </a:r>
            <a:r>
              <a:rPr lang="en-US" sz="1800" dirty="0">
                <a:solidFill>
                  <a:srgbClr val="FFFF00"/>
                </a:solidFill>
              </a:rPr>
              <a:t>):</a:t>
            </a:r>
          </a:p>
          <a:p>
            <a:pPr lvl="1">
              <a:buNone/>
            </a:pPr>
            <a:r>
              <a:rPr lang="en-US" dirty="0">
                <a:solidFill>
                  <a:srgbClr val="FFFF00"/>
                </a:solidFill>
              </a:rPr>
              <a:t>if ((x &gt; 0)and (x &lt; 100)) and ((</a:t>
            </a:r>
            <a:r>
              <a:rPr lang="en-US" dirty="0" err="1">
                <a:solidFill>
                  <a:srgbClr val="FFFF00"/>
                </a:solidFill>
              </a:rPr>
              <a:t>x%y</a:t>
            </a:r>
            <a:r>
              <a:rPr lang="en-US" dirty="0">
                <a:solidFill>
                  <a:srgbClr val="FFFF00"/>
                </a:solidFill>
              </a:rPr>
              <a:t>) == 0) and (x % z) == 0):</a:t>
            </a:r>
          </a:p>
          <a:p>
            <a:pPr lvl="1">
              <a:buNone/>
            </a:pPr>
            <a:r>
              <a:rPr lang="en-US" dirty="0">
                <a:solidFill>
                  <a:srgbClr val="FFFF00"/>
                </a:solidFill>
              </a:rPr>
              <a:t>	   #ugh!  Long and hard to read</a:t>
            </a:r>
          </a:p>
          <a:p>
            <a:pPr lvl="1">
              <a:buNone/>
            </a:pPr>
            <a:r>
              <a:rPr lang="en-US" dirty="0">
                <a:solidFill>
                  <a:srgbClr val="FFFF00"/>
                </a:solidFill>
              </a:rPr>
              <a:t>	</a:t>
            </a:r>
            <a:r>
              <a:rPr lang="en-US" dirty="0" smtClean="0">
                <a:solidFill>
                  <a:srgbClr val="FFFF00"/>
                </a:solidFill>
              </a:rPr>
              <a:t>    </a:t>
            </a:r>
            <a:r>
              <a:rPr lang="en-US" dirty="0">
                <a:solidFill>
                  <a:srgbClr val="FFFF00"/>
                </a:solidFill>
              </a:rPr>
              <a:t>return (“Yes  “+</a:t>
            </a:r>
            <a:r>
              <a:rPr lang="en-US" dirty="0" err="1">
                <a:solidFill>
                  <a:srgbClr val="FFFF00"/>
                </a:solidFill>
              </a:rPr>
              <a:t>str</a:t>
            </a:r>
            <a:r>
              <a:rPr lang="en-US" dirty="0">
                <a:solidFill>
                  <a:srgbClr val="FFFF00"/>
                </a:solidFill>
              </a:rPr>
              <a:t>(x)+” is divisible by both “+</a:t>
            </a:r>
            <a:r>
              <a:rPr lang="en-US" dirty="0" err="1">
                <a:solidFill>
                  <a:srgbClr val="FFFF00"/>
                </a:solidFill>
              </a:rPr>
              <a:t>str</a:t>
            </a:r>
            <a:r>
              <a:rPr lang="en-US" dirty="0">
                <a:solidFill>
                  <a:srgbClr val="FFFF00"/>
                </a:solidFill>
              </a:rPr>
              <a:t>(y)+” and “+</a:t>
            </a:r>
            <a:r>
              <a:rPr lang="en-US" dirty="0" err="1">
                <a:solidFill>
                  <a:srgbClr val="FFFF00"/>
                </a:solidFill>
              </a:rPr>
              <a:t>str</a:t>
            </a:r>
            <a:r>
              <a:rPr lang="en-US" dirty="0">
                <a:solidFill>
                  <a:srgbClr val="FFFF00"/>
                </a:solidFill>
              </a:rPr>
              <a:t>(z))</a:t>
            </a:r>
          </a:p>
          <a:p>
            <a:pPr lvl="1">
              <a:buNone/>
            </a:pPr>
            <a:r>
              <a:rPr lang="en-US" dirty="0">
                <a:solidFill>
                  <a:srgbClr val="FFFF00"/>
                </a:solidFill>
              </a:rPr>
              <a:t>else:</a:t>
            </a:r>
          </a:p>
          <a:p>
            <a:pPr lvl="2">
              <a:buNone/>
            </a:pPr>
            <a:r>
              <a:rPr lang="en-US" sz="1800" dirty="0">
                <a:solidFill>
                  <a:srgbClr val="FFFF00"/>
                </a:solidFill>
              </a:rPr>
              <a:t> </a:t>
            </a:r>
            <a:r>
              <a:rPr lang="en-US" sz="1800" dirty="0">
                <a:solidFill>
                  <a:srgbClr val="FFFF00"/>
                </a:solidFill>
              </a:rPr>
              <a:t>return (“No, “+</a:t>
            </a:r>
            <a:r>
              <a:rPr lang="en-US" sz="1800" dirty="0" err="1">
                <a:solidFill>
                  <a:srgbClr val="FFFF00"/>
                </a:solidFill>
              </a:rPr>
              <a:t>str</a:t>
            </a:r>
            <a:r>
              <a:rPr lang="en-US" sz="1800" dirty="0">
                <a:solidFill>
                  <a:srgbClr val="FFFF00"/>
                </a:solidFill>
              </a:rPr>
              <a:t>(x)+” is not evenly divisible by “+</a:t>
            </a:r>
            <a:r>
              <a:rPr lang="en-US" sz="1800" dirty="0" err="1">
                <a:solidFill>
                  <a:srgbClr val="FFFF00"/>
                </a:solidFill>
              </a:rPr>
              <a:t>str</a:t>
            </a:r>
            <a:r>
              <a:rPr lang="en-US" sz="1800" dirty="0">
                <a:solidFill>
                  <a:srgbClr val="FFFF00"/>
                </a:solidFill>
              </a:rPr>
              <a:t>(y)+” and  “+</a:t>
            </a:r>
            <a:r>
              <a:rPr lang="en-US" sz="1800" dirty="0" err="1">
                <a:solidFill>
                  <a:srgbClr val="FFFF00"/>
                </a:solidFill>
              </a:rPr>
              <a:t>str</a:t>
            </a:r>
            <a:r>
              <a:rPr lang="en-US" sz="1800" dirty="0">
                <a:solidFill>
                  <a:srgbClr val="FFFF00"/>
                </a:solidFill>
              </a:rPr>
              <a:t>(z))</a:t>
            </a:r>
          </a:p>
          <a:p>
            <a:pPr marL="822325" lvl="2" indent="-822325">
              <a:buNone/>
            </a:pPr>
            <a:r>
              <a:rPr lang="en-US" sz="1800" dirty="0">
                <a:solidFill>
                  <a:srgbClr val="FFFF00"/>
                </a:solidFill>
              </a:rPr>
              <a:t>print(</a:t>
            </a:r>
            <a:r>
              <a:rPr lang="en-US" sz="1800" dirty="0" err="1">
                <a:solidFill>
                  <a:srgbClr val="FFFF00"/>
                </a:solidFill>
              </a:rPr>
              <a:t>isDivisible</a:t>
            </a:r>
            <a:r>
              <a:rPr lang="en-US" sz="1800" dirty="0">
                <a:solidFill>
                  <a:srgbClr val="FFFF00"/>
                </a:solidFill>
              </a:rPr>
              <a:t>(15,5,3))</a:t>
            </a:r>
          </a:p>
          <a:p>
            <a:pPr marL="822325" lvl="2" indent="-822325">
              <a:buNone/>
            </a:pPr>
            <a:r>
              <a:rPr lang="en-US" sz="1800" dirty="0">
                <a:solidFill>
                  <a:srgbClr val="FFFF00"/>
                </a:solidFill>
              </a:rPr>
              <a:t>print(</a:t>
            </a:r>
            <a:r>
              <a:rPr lang="en-US" sz="1800" dirty="0" err="1">
                <a:solidFill>
                  <a:srgbClr val="FFFF00"/>
                </a:solidFill>
              </a:rPr>
              <a:t>isDivisible</a:t>
            </a:r>
            <a:r>
              <a:rPr lang="en-US" sz="1800" dirty="0">
                <a:solidFill>
                  <a:srgbClr val="FFFF00"/>
                </a:solidFill>
              </a:rPr>
              <a:t>(150,5,3))</a:t>
            </a:r>
          </a:p>
          <a:p>
            <a:pPr marL="822325" lvl="2" indent="-822325">
              <a:buNone/>
            </a:pPr>
            <a:endParaRPr lang="en-US" sz="1800" dirty="0">
              <a:solidFill>
                <a:srgbClr val="FFFF00"/>
              </a:solidFill>
            </a:endParaRPr>
          </a:p>
          <a:p>
            <a:pPr marL="822325" lvl="2" indent="-822325">
              <a:buNone/>
            </a:pPr>
            <a:r>
              <a:rPr lang="en-US" sz="2200" dirty="0"/>
              <a:t>Is this what we want ? Will it always work?</a:t>
            </a:r>
          </a:p>
          <a:p>
            <a:pPr lvl="2">
              <a:buNone/>
            </a:pPr>
            <a:endParaRPr lang="en-US" sz="1800" dirty="0">
              <a:solidFill>
                <a:srgbClr val="FFFF00"/>
              </a:solidFill>
            </a:endParaRPr>
          </a:p>
        </p:txBody>
      </p:sp>
    </p:spTree>
    <p:extLst>
      <p:ext uri="{BB962C8B-B14F-4D97-AF65-F5344CB8AC3E}">
        <p14:creationId xmlns:p14="http://schemas.microsoft.com/office/powerpoint/2010/main" val="283565284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Damask</Template>
  <TotalTime>16</TotalTime>
  <Words>2746</Words>
  <Application>Microsoft Office PowerPoint</Application>
  <PresentationFormat>Widescreen</PresentationFormat>
  <Paragraphs>736</Paragraphs>
  <Slides>56</Slides>
  <Notes>12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56</vt:i4>
      </vt:variant>
    </vt:vector>
  </HeadingPairs>
  <TitlesOfParts>
    <vt:vector size="65" baseType="lpstr">
      <vt:lpstr>Arial</vt:lpstr>
      <vt:lpstr>Bookman Old Style</vt:lpstr>
      <vt:lpstr>Calibri</vt:lpstr>
      <vt:lpstr>Consolas</vt:lpstr>
      <vt:lpstr>Courier New</vt:lpstr>
      <vt:lpstr>Rockwell</vt:lpstr>
      <vt:lpstr>Wingdings 2</vt:lpstr>
      <vt:lpstr>Wingdings 3</vt:lpstr>
      <vt:lpstr>Damask</vt:lpstr>
      <vt:lpstr>Strings</vt:lpstr>
      <vt:lpstr>Operator overloading:</vt:lpstr>
      <vt:lpstr>Adding Strings:</vt:lpstr>
      <vt:lpstr>Printing inside my function:</vt:lpstr>
      <vt:lpstr>Printing inside a function</vt:lpstr>
      <vt:lpstr>Solution</vt:lpstr>
      <vt:lpstr>What is printed out?</vt:lpstr>
      <vt:lpstr>New Function</vt:lpstr>
      <vt:lpstr>PowerPoint Presentation</vt:lpstr>
      <vt:lpstr>PowerPoint Presentation</vt:lpstr>
      <vt:lpstr>PowerPoint Presentation</vt:lpstr>
      <vt:lpstr>Same?</vt:lpstr>
      <vt:lpstr>Quick function:</vt:lpstr>
      <vt:lpstr>Boolean Values</vt:lpstr>
      <vt:lpstr>George Boole (1815-1864)</vt:lpstr>
      <vt:lpstr>PowerPoint Presentation</vt:lpstr>
      <vt:lpstr>Returning to Boolean Values:</vt:lpstr>
      <vt:lpstr>Function to represent this:</vt:lpstr>
      <vt:lpstr>Random Numbers</vt:lpstr>
      <vt:lpstr>Example:</vt:lpstr>
      <vt:lpstr>What’s wrong with this function?  (hint: none printed out when I ran it)</vt:lpstr>
      <vt:lpstr>Variables: (assignment)</vt:lpstr>
      <vt:lpstr>Variables:</vt:lpstr>
      <vt:lpstr>More examples:</vt:lpstr>
      <vt:lpstr>Remember this?</vt:lpstr>
      <vt:lpstr>Variables:</vt:lpstr>
      <vt:lpstr>Variables:</vt:lpstr>
      <vt:lpstr>Variables</vt:lpstr>
      <vt:lpstr>Variables</vt:lpstr>
      <vt:lpstr>Shortcuts</vt:lpstr>
      <vt:lpstr>Example:</vt:lpstr>
      <vt:lpstr>Input from user:</vt:lpstr>
      <vt:lpstr>Input</vt:lpstr>
      <vt:lpstr>Why should I use a variable here?:</vt:lpstr>
      <vt:lpstr>PowerPoint Presentation</vt:lpstr>
      <vt:lpstr>While Loop</vt:lpstr>
      <vt:lpstr>Generic While Loops:</vt:lpstr>
      <vt:lpstr>What does this print?</vt:lpstr>
      <vt:lpstr>What does this print?</vt:lpstr>
      <vt:lpstr>What does this print?</vt:lpstr>
      <vt:lpstr>What does this print?</vt:lpstr>
      <vt:lpstr>What does this do?</vt:lpstr>
      <vt:lpstr>What does this print?</vt:lpstr>
      <vt:lpstr>While Loops:</vt:lpstr>
      <vt:lpstr>While loops</vt:lpstr>
      <vt:lpstr>While loops</vt:lpstr>
      <vt:lpstr>While loops</vt:lpstr>
      <vt:lpstr>While loop rules:</vt:lpstr>
      <vt:lpstr>Differences (syntactic):</vt:lpstr>
      <vt:lpstr>What does this do?</vt:lpstr>
      <vt:lpstr>How about this?</vt:lpstr>
      <vt:lpstr>PowerPoint Presentation</vt:lpstr>
      <vt:lpstr>PowerPoint Presentation</vt:lpstr>
      <vt:lpstr>Remember this?</vt:lpstr>
      <vt:lpstr>What does this give you?</vt:lpstr>
      <vt:lpstr>Let’s try:</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Strings</dc:title>
  <dc:creator>Debra Yarrington</dc:creator>
  <cp:lastModifiedBy>Debra Yarrington</cp:lastModifiedBy>
  <cp:revision>2</cp:revision>
  <dcterms:created xsi:type="dcterms:W3CDTF">2020-03-02T17:29:51Z</dcterms:created>
  <dcterms:modified xsi:type="dcterms:W3CDTF">2020-03-02T17:46:13Z</dcterms:modified>
</cp:coreProperties>
</file>