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5" r:id="rId3"/>
    <p:sldId id="516" r:id="rId4"/>
    <p:sldId id="49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35" d="100"/>
          <a:sy n="35" d="100"/>
        </p:scale>
        <p:origin x="26" y="1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BDE1D-9C09-4F7F-A231-0A854AFDC7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Nested While Loops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016A03-D02B-4BCB-8029-9E16D43E20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9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40" y="443813"/>
            <a:ext cx="5181600" cy="667512"/>
          </a:xfrm>
        </p:spPr>
        <p:txBody>
          <a:bodyPr>
            <a:normAutofit fontScale="90000"/>
          </a:bodyPr>
          <a:lstStyle/>
          <a:p>
            <a:r>
              <a:rPr lang="en-US" dirty="0"/>
              <a:t>Nested Loops: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489" y="1220626"/>
            <a:ext cx="5117351" cy="4800600"/>
          </a:xfrm>
        </p:spPr>
        <p:txBody>
          <a:bodyPr>
            <a:normAutofit/>
          </a:bodyPr>
          <a:lstStyle/>
          <a:p>
            <a:pPr>
              <a:spcBef>
                <a:spcPts val="400"/>
              </a:spcBef>
              <a:buNone/>
            </a:pPr>
            <a:endParaRPr lang="en-US" sz="1900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def h(x):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ct = 1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while (ct &lt;= x):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ct2 = </a:t>
            </a:r>
            <a:r>
              <a:rPr lang="en-US" sz="1900" dirty="0" err="1">
                <a:solidFill>
                  <a:srgbClr val="FFFF00"/>
                </a:solidFill>
                <a:latin typeface="Consolas" pitchFamily="49" charset="0"/>
              </a:rPr>
              <a:t>ct</a:t>
            </a:r>
            <a:endParaRPr lang="en-US" sz="1900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while (ct2&lt;=x):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    print(ct2, end=" ")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    ct2 += 1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ct += 1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print("\n")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print("\n")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	  return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h(5)</a:t>
            </a:r>
          </a:p>
          <a:p>
            <a:pPr>
              <a:spcBef>
                <a:spcPts val="400"/>
              </a:spcBef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0C343FD-76BE-459D-9681-939D6E3461D2}"/>
              </a:ext>
            </a:extLst>
          </p:cNvPr>
          <p:cNvSpPr txBox="1">
            <a:spLocks/>
          </p:cNvSpPr>
          <p:nvPr/>
        </p:nvSpPr>
        <p:spPr>
          <a:xfrm>
            <a:off x="8359414" y="3848373"/>
            <a:ext cx="1771348" cy="2562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Wingdings 3" charset="2"/>
              <a:buNone/>
            </a:pPr>
            <a:r>
              <a:rPr lang="en-US" sz="1900" dirty="0">
                <a:latin typeface="Consolas" pitchFamily="49" charset="0"/>
              </a:rPr>
              <a:t>Output:</a:t>
            </a:r>
            <a:endParaRPr lang="en-US" sz="1900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spcBef>
                <a:spcPts val="400"/>
              </a:spcBef>
              <a:buFont typeface="Wingdings 3" charset="2"/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1 2 3 4 5 </a:t>
            </a:r>
          </a:p>
          <a:p>
            <a:pPr>
              <a:spcBef>
                <a:spcPts val="400"/>
              </a:spcBef>
              <a:buFont typeface="Wingdings 3" charset="2"/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2 3 4 5 </a:t>
            </a:r>
          </a:p>
          <a:p>
            <a:pPr>
              <a:spcBef>
                <a:spcPts val="400"/>
              </a:spcBef>
              <a:buFont typeface="Wingdings 3" charset="2"/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3 4 5 </a:t>
            </a:r>
          </a:p>
          <a:p>
            <a:pPr>
              <a:spcBef>
                <a:spcPts val="400"/>
              </a:spcBef>
              <a:buFont typeface="Wingdings 3" charset="2"/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4 5 </a:t>
            </a:r>
          </a:p>
          <a:p>
            <a:pPr>
              <a:spcBef>
                <a:spcPts val="400"/>
              </a:spcBef>
              <a:buFont typeface="Wingdings 3" charset="2"/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5 </a:t>
            </a:r>
          </a:p>
          <a:p>
            <a:pPr>
              <a:spcBef>
                <a:spcPts val="400"/>
              </a:spcBef>
              <a:buFont typeface="Wingdings 3" charset="2"/>
              <a:buNone/>
            </a:pPr>
            <a:endParaRPr lang="en-US" sz="1900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spcBef>
                <a:spcPts val="400"/>
              </a:spcBef>
            </a:pP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E98FCD2F-D4D5-4047-933C-D9ECBB5396BD}"/>
              </a:ext>
            </a:extLst>
          </p:cNvPr>
          <p:cNvGraphicFramePr>
            <a:graphicFrameLocks noGrp="1"/>
          </p:cNvGraphicFramePr>
          <p:nvPr/>
        </p:nvGraphicFramePr>
        <p:xfrm>
          <a:off x="5341675" y="523057"/>
          <a:ext cx="2295868" cy="593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46">
                  <a:extLst>
                    <a:ext uri="{9D8B030D-6E8A-4147-A177-3AD203B41FA5}">
                      <a16:colId xmlns:a16="http://schemas.microsoft.com/office/drawing/2014/main" val="4133582095"/>
                    </a:ext>
                  </a:extLst>
                </a:gridCol>
                <a:gridCol w="741511">
                  <a:extLst>
                    <a:ext uri="{9D8B030D-6E8A-4147-A177-3AD203B41FA5}">
                      <a16:colId xmlns:a16="http://schemas.microsoft.com/office/drawing/2014/main" val="1188654005"/>
                    </a:ext>
                  </a:extLst>
                </a:gridCol>
                <a:gridCol w="741511">
                  <a:extLst>
                    <a:ext uri="{9D8B030D-6E8A-4147-A177-3AD203B41FA5}">
                      <a16:colId xmlns:a16="http://schemas.microsoft.com/office/drawing/2014/main" val="16932283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ct2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741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709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309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40761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986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114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856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627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317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927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759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4846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390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329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704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827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185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6460" y="541020"/>
            <a:ext cx="5181600" cy="667512"/>
          </a:xfrm>
        </p:spPr>
        <p:txBody>
          <a:bodyPr>
            <a:normAutofit fontScale="90000"/>
          </a:bodyPr>
          <a:lstStyle/>
          <a:p>
            <a:r>
              <a:rPr lang="en-US" dirty="0"/>
              <a:t>Can you reverse 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6460" y="1325880"/>
            <a:ext cx="3962400" cy="4800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1900" dirty="0">
                <a:latin typeface="Consolas" pitchFamily="49" charset="0"/>
              </a:rPr>
              <a:t>Output:</a:t>
            </a:r>
            <a:endParaRPr lang="en-US" sz="1900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1 2 3 4 5 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2 3 4 5 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3 4 5 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4 5 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5 </a:t>
            </a:r>
          </a:p>
          <a:p>
            <a:pPr>
              <a:spcBef>
                <a:spcPts val="400"/>
              </a:spcBef>
              <a:buNone/>
            </a:pPr>
            <a:endParaRPr lang="en-US" sz="1900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def h(x):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ct = 1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while (ct &lt;= x):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ct2 = </a:t>
            </a:r>
            <a:r>
              <a:rPr lang="en-US" sz="1900" dirty="0" err="1">
                <a:solidFill>
                  <a:srgbClr val="FFFF00"/>
                </a:solidFill>
                <a:latin typeface="Consolas" pitchFamily="49" charset="0"/>
              </a:rPr>
              <a:t>ct</a:t>
            </a:r>
            <a:endParaRPr lang="en-US" sz="1900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while (ct2&lt;=x):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    print(ct2, end=" ")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    ct2 += 1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ct += 1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    print("\n")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    print("\n")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	  return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h(5)</a:t>
            </a:r>
          </a:p>
          <a:p>
            <a:pPr>
              <a:spcBef>
                <a:spcPts val="400"/>
              </a:spcBef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522720" y="2590800"/>
            <a:ext cx="4130040" cy="408432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def h(x):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ct = 1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while (ct &lt;= x):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ct2 </a:t>
            </a:r>
            <a:r>
              <a:rPr lang="en-US">
                <a:solidFill>
                  <a:srgbClr val="FFFF00"/>
                </a:solidFill>
                <a:latin typeface="Consolas" pitchFamily="49" charset="0"/>
              </a:rPr>
              <a:t>= 1</a:t>
            </a:r>
            <a:endParaRPr lang="en-US" dirty="0">
              <a:solidFill>
                <a:srgbClr val="FFFF00"/>
              </a:solidFill>
              <a:latin typeface="Consolas" pitchFamily="49" charset="0"/>
            </a:endParaRP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while (ct2&lt;=ct):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    print(ct2, end=" ")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    ct2 += 1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ct += 1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    print("\n")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    print("\n")</a:t>
            </a:r>
          </a:p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</a:pPr>
            <a:r>
              <a:rPr lang="en-US" dirty="0">
                <a:solidFill>
                  <a:srgbClr val="FFFF00"/>
                </a:solidFill>
                <a:latin typeface="Consolas" pitchFamily="49" charset="0"/>
              </a:rPr>
              <a:t>h(5)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522720" y="1019556"/>
            <a:ext cx="1600200" cy="157124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Wingdings 3" charset="2"/>
              <a:buNone/>
            </a:pPr>
            <a:r>
              <a:rPr lang="en-US" sz="1900" dirty="0">
                <a:latin typeface="Consolas" pitchFamily="49" charset="0"/>
              </a:rPr>
              <a:t>Output: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1 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1 2 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1 2 3 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1 2 3 4 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1 2 3 4 5 </a:t>
            </a:r>
          </a:p>
          <a:p>
            <a:pPr>
              <a:spcBef>
                <a:spcPts val="400"/>
              </a:spcBef>
            </a:pP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46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0301" y="383017"/>
            <a:ext cx="10302240" cy="609196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f14(x):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k =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n = -1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v = x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while k &lt;= (x*2):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m = 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while (m &lt; v):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print(v, end = "")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m +=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if (v == 0):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n =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else: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print()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v += 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k+=1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print()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f14(3)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BDB1A82-3C0B-4064-A7F9-908D7323EB37}"/>
              </a:ext>
            </a:extLst>
          </p:cNvPr>
          <p:cNvSpPr txBox="1">
            <a:spLocks/>
          </p:cNvSpPr>
          <p:nvPr/>
        </p:nvSpPr>
        <p:spPr>
          <a:xfrm>
            <a:off x="10085034" y="1318280"/>
            <a:ext cx="1835014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Wingdings 3" charset="2"/>
              <a:buNone/>
            </a:pPr>
            <a:r>
              <a:rPr lang="en-US" sz="1900" dirty="0">
                <a:latin typeface="Consolas" pitchFamily="49" charset="0"/>
              </a:rPr>
              <a:t>Output:</a:t>
            </a:r>
            <a:endParaRPr lang="en-US" sz="1900" dirty="0">
              <a:solidFill>
                <a:srgbClr val="FFFF00"/>
              </a:solidFill>
              <a:latin typeface="Consolas" pitchFamily="49" charset="0"/>
            </a:endParaRP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333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22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1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1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22</a:t>
            </a:r>
          </a:p>
          <a:p>
            <a:pPr>
              <a:spcBef>
                <a:spcPts val="400"/>
              </a:spcBef>
              <a:buNone/>
            </a:pPr>
            <a:r>
              <a:rPr lang="en-US" sz="1900" dirty="0">
                <a:solidFill>
                  <a:srgbClr val="FFFF00"/>
                </a:solidFill>
                <a:latin typeface="Consolas" pitchFamily="49" charset="0"/>
              </a:rPr>
              <a:t>333</a:t>
            </a:r>
          </a:p>
          <a:p>
            <a:pPr>
              <a:spcBef>
                <a:spcPts val="400"/>
              </a:spcBef>
            </a:pPr>
            <a:endParaRPr lang="en-US" dirty="0">
              <a:solidFill>
                <a:srgbClr val="FFFF00"/>
              </a:solidFill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B9382431-B619-42EF-AC0E-12934B9560E0}"/>
              </a:ext>
            </a:extLst>
          </p:cNvPr>
          <p:cNvGraphicFramePr>
            <a:graphicFrameLocks noGrp="1"/>
          </p:cNvGraphicFramePr>
          <p:nvPr/>
        </p:nvGraphicFramePr>
        <p:xfrm>
          <a:off x="5513033" y="133740"/>
          <a:ext cx="4306557" cy="64881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493">
                  <a:extLst>
                    <a:ext uri="{9D8B030D-6E8A-4147-A177-3AD203B41FA5}">
                      <a16:colId xmlns:a16="http://schemas.microsoft.com/office/drawing/2014/main" val="1131029990"/>
                    </a:ext>
                  </a:extLst>
                </a:gridCol>
                <a:gridCol w="875516">
                  <a:extLst>
                    <a:ext uri="{9D8B030D-6E8A-4147-A177-3AD203B41FA5}">
                      <a16:colId xmlns:a16="http://schemas.microsoft.com/office/drawing/2014/main" val="2239238025"/>
                    </a:ext>
                  </a:extLst>
                </a:gridCol>
                <a:gridCol w="875516">
                  <a:extLst>
                    <a:ext uri="{9D8B030D-6E8A-4147-A177-3AD203B41FA5}">
                      <a16:colId xmlns:a16="http://schemas.microsoft.com/office/drawing/2014/main" val="3230641691"/>
                    </a:ext>
                  </a:extLst>
                </a:gridCol>
                <a:gridCol w="875516">
                  <a:extLst>
                    <a:ext uri="{9D8B030D-6E8A-4147-A177-3AD203B41FA5}">
                      <a16:colId xmlns:a16="http://schemas.microsoft.com/office/drawing/2014/main" val="2628525992"/>
                    </a:ext>
                  </a:extLst>
                </a:gridCol>
                <a:gridCol w="875516">
                  <a:extLst>
                    <a:ext uri="{9D8B030D-6E8A-4147-A177-3AD203B41FA5}">
                      <a16:colId xmlns:a16="http://schemas.microsoft.com/office/drawing/2014/main" val="1345029754"/>
                    </a:ext>
                  </a:extLst>
                </a:gridCol>
              </a:tblGrid>
              <a:tr h="322231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335309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3356473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094273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115852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29172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869194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2804583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260934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757122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483850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38931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05863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364806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710875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9500743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383554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271053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6618029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058251"/>
                  </a:ext>
                </a:extLst>
              </a:tr>
              <a:tr h="32223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002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978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1131</TotalTime>
  <Words>390</Words>
  <Application>Microsoft Office PowerPoint</Application>
  <PresentationFormat>Widescreen</PresentationFormat>
  <Paragraphs>145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Consolas</vt:lpstr>
      <vt:lpstr>Wingdings 3</vt:lpstr>
      <vt:lpstr>Ion</vt:lpstr>
      <vt:lpstr>Nested While Loops</vt:lpstr>
      <vt:lpstr>Nested Loops:</vt:lpstr>
      <vt:lpstr>Can you reverse it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Nested While Loops</dc:title>
  <dc:creator>Yarrington, Debra</dc:creator>
  <cp:lastModifiedBy>Yarrington, Debra</cp:lastModifiedBy>
  <cp:revision>3</cp:revision>
  <dcterms:created xsi:type="dcterms:W3CDTF">2020-04-07T01:22:15Z</dcterms:created>
  <dcterms:modified xsi:type="dcterms:W3CDTF">2020-04-07T20:13:21Z</dcterms:modified>
</cp:coreProperties>
</file>