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317" r:id="rId3"/>
    <p:sldId id="318" r:id="rId4"/>
    <p:sldId id="310" r:id="rId5"/>
    <p:sldId id="315" r:id="rId6"/>
    <p:sldId id="311" r:id="rId7"/>
    <p:sldId id="312" r:id="rId8"/>
    <p:sldId id="313" r:id="rId9"/>
    <p:sldId id="31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52" d="100"/>
          <a:sy n="52" d="100"/>
        </p:scale>
        <p:origin x="36" y="10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80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650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014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156588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62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818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86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186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35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63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4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98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46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041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25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54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72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32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2000"/>
                <a:hueMod val="96000"/>
                <a:satMod val="128000"/>
                <a:lumMod val="114000"/>
              </a:schemeClr>
            </a:gs>
            <a:gs pos="100000">
              <a:schemeClr val="bg2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9E35DF-CFFE-408A-967B-CA5E21BB5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458419" cy="861420"/>
          </a:xfrm>
        </p:spPr>
        <p:txBody>
          <a:bodyPr>
            <a:normAutofit/>
          </a:bodyPr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5ED1CF-1E73-47FD-B99B-B14CCA310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458419" cy="3329581"/>
          </a:xfrm>
        </p:spPr>
        <p:txBody>
          <a:bodyPr>
            <a:normAutofit/>
          </a:bodyPr>
          <a:lstStyle/>
          <a:p>
            <a:r>
              <a:rPr lang="en-US" dirty="0"/>
              <a:t>Nested For/Matrix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200272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C692F-1C29-47ED-9A58-CC71FC00A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For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D6598-C54A-4130-821A-7956B6AC6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2" y="1457498"/>
            <a:ext cx="9404722" cy="47909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Do the inner loop to completion, then return to the outer loop, and repeat.</a:t>
            </a:r>
          </a:p>
          <a:p>
            <a:r>
              <a:rPr lang="en-US" dirty="0"/>
              <a:t>Like while loops!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def </a:t>
            </a:r>
            <a:r>
              <a:rPr lang="en-US" dirty="0" err="1">
                <a:solidFill>
                  <a:srgbClr val="FFFF00"/>
                </a:solidFill>
              </a:rPr>
              <a:t>nestedfor</a:t>
            </a:r>
            <a:r>
              <a:rPr lang="en-US" dirty="0">
                <a:solidFill>
                  <a:srgbClr val="FFFF00"/>
                </a:solidFill>
              </a:rPr>
              <a:t>(a):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for x in range(1,a+1):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for y in range(1,x+1):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    print("*"+str(y), end = "")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print()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nestedfor</a:t>
            </a:r>
            <a:r>
              <a:rPr lang="en-US" dirty="0">
                <a:solidFill>
                  <a:srgbClr val="FFFF00"/>
                </a:solidFill>
              </a:rPr>
              <a:t>(4)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D7922D-21E6-43FF-A433-6323BCEFEC07}"/>
              </a:ext>
            </a:extLst>
          </p:cNvPr>
          <p:cNvGraphicFramePr>
            <a:graphicFrameLocks noGrp="1"/>
          </p:cNvGraphicFramePr>
          <p:nvPr/>
        </p:nvGraphicFramePr>
        <p:xfrm>
          <a:off x="8671891" y="2106696"/>
          <a:ext cx="2954130" cy="4487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4710">
                  <a:extLst>
                    <a:ext uri="{9D8B030D-6E8A-4147-A177-3AD203B41FA5}">
                      <a16:colId xmlns:a16="http://schemas.microsoft.com/office/drawing/2014/main" val="848919559"/>
                    </a:ext>
                  </a:extLst>
                </a:gridCol>
                <a:gridCol w="984710">
                  <a:extLst>
                    <a:ext uri="{9D8B030D-6E8A-4147-A177-3AD203B41FA5}">
                      <a16:colId xmlns:a16="http://schemas.microsoft.com/office/drawing/2014/main" val="3314897138"/>
                    </a:ext>
                  </a:extLst>
                </a:gridCol>
                <a:gridCol w="984710">
                  <a:extLst>
                    <a:ext uri="{9D8B030D-6E8A-4147-A177-3AD203B41FA5}">
                      <a16:colId xmlns:a16="http://schemas.microsoft.com/office/drawing/2014/main" val="2858245307"/>
                    </a:ext>
                  </a:extLst>
                </a:gridCol>
              </a:tblGrid>
              <a:tr h="407992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488912"/>
                  </a:ext>
                </a:extLst>
              </a:tr>
              <a:tr h="407992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648414"/>
                  </a:ext>
                </a:extLst>
              </a:tr>
              <a:tr h="4079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974556"/>
                  </a:ext>
                </a:extLst>
              </a:tr>
              <a:tr h="4079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280019"/>
                  </a:ext>
                </a:extLst>
              </a:tr>
              <a:tr h="4079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94601"/>
                  </a:ext>
                </a:extLst>
              </a:tr>
              <a:tr h="4079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43212"/>
                  </a:ext>
                </a:extLst>
              </a:tr>
              <a:tr h="4079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650160"/>
                  </a:ext>
                </a:extLst>
              </a:tr>
              <a:tr h="4079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0282738"/>
                  </a:ext>
                </a:extLst>
              </a:tr>
              <a:tr h="4079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395448"/>
                  </a:ext>
                </a:extLst>
              </a:tr>
              <a:tr h="4079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807757"/>
                  </a:ext>
                </a:extLst>
              </a:tr>
              <a:tr h="4079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238794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BA7C0C-D6DB-45EA-ABC3-2C1467397D1C}"/>
              </a:ext>
            </a:extLst>
          </p:cNvPr>
          <p:cNvSpPr txBox="1">
            <a:spLocks/>
          </p:cNvSpPr>
          <p:nvPr/>
        </p:nvSpPr>
        <p:spPr>
          <a:xfrm>
            <a:off x="5600690" y="3642452"/>
            <a:ext cx="2240978" cy="2698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Output: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*1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*1*2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*1*2*3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*1*2*3*4</a:t>
            </a:r>
          </a:p>
        </p:txBody>
      </p:sp>
    </p:spTree>
    <p:extLst>
      <p:ext uri="{BB962C8B-B14F-4D97-AF65-F5344CB8AC3E}">
        <p14:creationId xmlns:p14="http://schemas.microsoft.com/office/powerpoint/2010/main" val="4102522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D40FD-8D87-4543-A1E2-73FE7E174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11" y="0"/>
            <a:ext cx="9404723" cy="1400530"/>
          </a:xfrm>
        </p:spPr>
        <p:txBody>
          <a:bodyPr/>
          <a:lstStyle/>
          <a:p>
            <a:r>
              <a:rPr lang="en-US" dirty="0"/>
              <a:t>Same!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0D695-B283-402E-820D-BDE9A4A63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401" y="915319"/>
            <a:ext cx="4968000" cy="4081482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def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listofstrings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(ls):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    for </a:t>
            </a:r>
            <a:r>
              <a:rPr lang="en-US" b="1" dirty="0" err="1">
                <a:solidFill>
                  <a:srgbClr val="FFFF00"/>
                </a:solidFill>
              </a:rPr>
              <a:t>i</a:t>
            </a:r>
            <a:r>
              <a:rPr lang="en-US" b="1" dirty="0">
                <a:solidFill>
                  <a:srgbClr val="FFFF00"/>
                </a:solidFill>
              </a:rPr>
              <a:t> in range(</a:t>
            </a:r>
            <a:r>
              <a:rPr lang="en-US" b="1" dirty="0" err="1">
                <a:solidFill>
                  <a:srgbClr val="FFFF00"/>
                </a:solidFill>
              </a:rPr>
              <a:t>len</a:t>
            </a:r>
            <a:r>
              <a:rPr lang="en-US" b="1" dirty="0">
                <a:solidFill>
                  <a:srgbClr val="FFFF00"/>
                </a:solidFill>
              </a:rPr>
              <a:t>(ls)):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        str = ls[</a:t>
            </a:r>
            <a:r>
              <a:rPr lang="en-US" b="1" dirty="0" err="1">
                <a:solidFill>
                  <a:srgbClr val="FFFF00"/>
                </a:solidFill>
              </a:rPr>
              <a:t>i</a:t>
            </a:r>
            <a:r>
              <a:rPr lang="en-US" b="1" dirty="0">
                <a:solidFill>
                  <a:srgbClr val="FFFF00"/>
                </a:solidFill>
              </a:rPr>
              <a:t>]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        for j in range(</a:t>
            </a:r>
            <a:r>
              <a:rPr lang="en-US" b="1" dirty="0" err="1">
                <a:solidFill>
                  <a:srgbClr val="FFFF00"/>
                </a:solidFill>
              </a:rPr>
              <a:t>len</a:t>
            </a:r>
            <a:r>
              <a:rPr lang="en-US" b="1" dirty="0">
                <a:solidFill>
                  <a:srgbClr val="FFFF00"/>
                </a:solidFill>
              </a:rPr>
              <a:t>(ls[</a:t>
            </a:r>
            <a:r>
              <a:rPr lang="en-US" b="1" dirty="0" err="1">
                <a:solidFill>
                  <a:srgbClr val="FFFF00"/>
                </a:solidFill>
              </a:rPr>
              <a:t>i</a:t>
            </a:r>
            <a:r>
              <a:rPr lang="en-US" b="1" dirty="0">
                <a:solidFill>
                  <a:srgbClr val="FFFF00"/>
                </a:solidFill>
              </a:rPr>
              <a:t>])):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            print(str[j],end = ",")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        print()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return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strlist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= ["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cat","bunny","puppy","bear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"]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listofstrings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strlist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976187E-E01B-4E44-BB2A-25F12E957D9A}"/>
              </a:ext>
            </a:extLst>
          </p:cNvPr>
          <p:cNvSpPr txBox="1">
            <a:spLocks/>
          </p:cNvSpPr>
          <p:nvPr/>
        </p:nvSpPr>
        <p:spPr>
          <a:xfrm>
            <a:off x="6096000" y="915320"/>
            <a:ext cx="4968000" cy="408148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def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listofstrings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(ls):</a:t>
            </a:r>
          </a:p>
          <a:p>
            <a:pPr marL="0" indent="0">
              <a:buFont typeface="Wingdings 3" charset="2"/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</a:t>
            </a:r>
            <a:r>
              <a:rPr lang="en-US" b="1" dirty="0">
                <a:solidFill>
                  <a:srgbClr val="FFFF00"/>
                </a:solidFill>
              </a:rPr>
              <a:t>for </a:t>
            </a:r>
            <a:r>
              <a:rPr lang="en-US" b="1" dirty="0" err="1">
                <a:solidFill>
                  <a:srgbClr val="FFFF00"/>
                </a:solidFill>
              </a:rPr>
              <a:t>i</a:t>
            </a:r>
            <a:r>
              <a:rPr lang="en-US" b="1" dirty="0">
                <a:solidFill>
                  <a:srgbClr val="FFFF00"/>
                </a:solidFill>
              </a:rPr>
              <a:t> in range(</a:t>
            </a:r>
            <a:r>
              <a:rPr lang="en-US" b="1" dirty="0" err="1">
                <a:solidFill>
                  <a:srgbClr val="FFFF00"/>
                </a:solidFill>
              </a:rPr>
              <a:t>len</a:t>
            </a:r>
            <a:r>
              <a:rPr lang="en-US" b="1" dirty="0">
                <a:solidFill>
                  <a:srgbClr val="FFFF00"/>
                </a:solidFill>
              </a:rPr>
              <a:t>(ls)):</a:t>
            </a:r>
          </a:p>
          <a:p>
            <a:pPr marL="0" indent="0">
              <a:buFont typeface="Wingdings 3" charset="2"/>
              <a:buNone/>
            </a:pPr>
            <a:r>
              <a:rPr lang="en-US" b="1" dirty="0">
                <a:solidFill>
                  <a:srgbClr val="FFFF00"/>
                </a:solidFill>
              </a:rPr>
              <a:t>	for j in range(</a:t>
            </a:r>
            <a:r>
              <a:rPr lang="en-US" b="1" dirty="0" err="1">
                <a:solidFill>
                  <a:srgbClr val="FFFF00"/>
                </a:solidFill>
              </a:rPr>
              <a:t>len</a:t>
            </a:r>
            <a:r>
              <a:rPr lang="en-US" b="1" dirty="0">
                <a:solidFill>
                  <a:srgbClr val="FFFF00"/>
                </a:solidFill>
              </a:rPr>
              <a:t>(ls[</a:t>
            </a:r>
            <a:r>
              <a:rPr lang="en-US" b="1" dirty="0" err="1">
                <a:solidFill>
                  <a:srgbClr val="FFFF00"/>
                </a:solidFill>
              </a:rPr>
              <a:t>i</a:t>
            </a:r>
            <a:r>
              <a:rPr lang="en-US" b="1" dirty="0">
                <a:solidFill>
                  <a:srgbClr val="FFFF00"/>
                </a:solidFill>
              </a:rPr>
              <a:t>])):</a:t>
            </a:r>
          </a:p>
          <a:p>
            <a:pPr marL="0" indent="0">
              <a:buFont typeface="Wingdings 3" charset="2"/>
              <a:buNone/>
            </a:pPr>
            <a:r>
              <a:rPr lang="en-US" b="1" dirty="0">
                <a:solidFill>
                  <a:srgbClr val="FFFF00"/>
                </a:solidFill>
              </a:rPr>
              <a:t>            print(ls[</a:t>
            </a:r>
            <a:r>
              <a:rPr lang="en-US" b="1" dirty="0" err="1">
                <a:solidFill>
                  <a:srgbClr val="FFFF00"/>
                </a:solidFill>
              </a:rPr>
              <a:t>i</a:t>
            </a:r>
            <a:r>
              <a:rPr lang="en-US" b="1" dirty="0">
                <a:solidFill>
                  <a:srgbClr val="FFFF00"/>
                </a:solidFill>
              </a:rPr>
              <a:t>][j],end = ",")</a:t>
            </a:r>
          </a:p>
          <a:p>
            <a:pPr marL="0" indent="0">
              <a:buFont typeface="Wingdings 3" charset="2"/>
              <a:buNone/>
            </a:pPr>
            <a:r>
              <a:rPr lang="en-US" b="1" dirty="0">
                <a:solidFill>
                  <a:srgbClr val="FFFF00"/>
                </a:solidFill>
              </a:rPr>
              <a:t>        print()</a:t>
            </a:r>
          </a:p>
          <a:p>
            <a:pPr marL="0" indent="0">
              <a:buFont typeface="Wingdings 3" charset="2"/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return</a:t>
            </a:r>
          </a:p>
          <a:p>
            <a:pPr marL="0" indent="0">
              <a:buFont typeface="Wingdings 3" charset="2"/>
              <a:buNone/>
            </a:pP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strlist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= ["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cat","bunny","puppy","bear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"]</a:t>
            </a:r>
          </a:p>
          <a:p>
            <a:pPr marL="0" indent="0">
              <a:buFont typeface="Wingdings 3" charset="2"/>
              <a:buNone/>
            </a:pP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listofstrings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strlist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9C86F6A-EA0C-4B2B-AAC3-A1A00135AE92}"/>
              </a:ext>
            </a:extLst>
          </p:cNvPr>
          <p:cNvSpPr txBox="1">
            <a:spLocks/>
          </p:cNvSpPr>
          <p:nvPr/>
        </p:nvSpPr>
        <p:spPr>
          <a:xfrm>
            <a:off x="302400" y="5119200"/>
            <a:ext cx="10915199" cy="1584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n-US" b="1" dirty="0"/>
              <a:t>OUTPUT:</a:t>
            </a:r>
            <a:r>
              <a:rPr lang="en-US" dirty="0"/>
              <a:t>	</a:t>
            </a:r>
            <a:r>
              <a:rPr lang="en-US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c,a,t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,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			</a:t>
            </a:r>
            <a:r>
              <a:rPr lang="en-US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b,u,n,n,y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,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			</a:t>
            </a:r>
            <a:r>
              <a:rPr lang="en-US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p,u,p,p,y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,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			</a:t>
            </a:r>
            <a:r>
              <a:rPr lang="en-US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b,e,a,r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722545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473" y="548640"/>
            <a:ext cx="5662927" cy="5628323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Lists of lists: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def fun4(m):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z = ""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for s in range(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(m)):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for y in range(1,len(m[s]),2):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    z += m[s][y]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return(z)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ls = [['</a:t>
            </a:r>
            <a:r>
              <a:rPr lang="en-US" dirty="0" err="1">
                <a:solidFill>
                  <a:srgbClr val="FFFF00"/>
                </a:solidFill>
              </a:rPr>
              <a:t>d','a','r','c','y</a:t>
            </a:r>
            <a:r>
              <a:rPr lang="en-US" dirty="0">
                <a:solidFill>
                  <a:srgbClr val="FFFF00"/>
                </a:solidFill>
              </a:rPr>
              <a:t>'],['</a:t>
            </a:r>
            <a:r>
              <a:rPr lang="en-US" dirty="0" err="1">
                <a:solidFill>
                  <a:srgbClr val="FFFF00"/>
                </a:solidFill>
              </a:rPr>
              <a:t>d','o','o','r</a:t>
            </a:r>
            <a:r>
              <a:rPr lang="en-US" dirty="0">
                <a:solidFill>
                  <a:srgbClr val="FFFF00"/>
                </a:solidFill>
              </a:rPr>
              <a:t>'],['</a:t>
            </a:r>
            <a:r>
              <a:rPr lang="en-US" dirty="0" err="1">
                <a:solidFill>
                  <a:srgbClr val="FFFF00"/>
                </a:solidFill>
              </a:rPr>
              <a:t>a','n','d</a:t>
            </a:r>
            <a:r>
              <a:rPr lang="en-US" dirty="0">
                <a:solidFill>
                  <a:srgbClr val="FFFF00"/>
                </a:solidFill>
              </a:rPr>
              <a:t>']]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print(fun4(ls))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0BDCCF-5E7A-4B37-A8A7-7BB936629163}"/>
              </a:ext>
            </a:extLst>
          </p:cNvPr>
          <p:cNvSpPr txBox="1">
            <a:spLocks/>
          </p:cNvSpPr>
          <p:nvPr/>
        </p:nvSpPr>
        <p:spPr>
          <a:xfrm>
            <a:off x="6458401" y="531277"/>
            <a:ext cx="5414400" cy="562832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b="1" i="1" dirty="0"/>
              <a:t>Explained:</a:t>
            </a:r>
          </a:p>
          <a:p>
            <a:pPr marL="0" indent="0">
              <a:buFont typeface="Wingdings 3" charset="2"/>
              <a:buNone/>
            </a:pPr>
            <a:r>
              <a:rPr lang="en-US" dirty="0"/>
              <a:t>S is 0</a:t>
            </a:r>
          </a:p>
          <a:p>
            <a:pPr marL="0" indent="0">
              <a:buNone/>
            </a:pPr>
            <a:r>
              <a:rPr lang="en-US" dirty="0"/>
              <a:t>M[0] is ['</a:t>
            </a:r>
            <a:r>
              <a:rPr lang="en-US" dirty="0" err="1"/>
              <a:t>d','a','r','c','y</a:t>
            </a:r>
            <a:r>
              <a:rPr lang="en-US" dirty="0"/>
              <a:t>’]</a:t>
            </a:r>
          </a:p>
          <a:p>
            <a:pPr marL="0" indent="0">
              <a:buNone/>
            </a:pPr>
            <a:r>
              <a:rPr lang="en-US" dirty="0"/>
              <a:t>Y loops from 1 to 5 by 2 (aka 1,3)</a:t>
            </a:r>
          </a:p>
          <a:p>
            <a:pPr marL="0" indent="0">
              <a:buNone/>
            </a:pPr>
            <a:r>
              <a:rPr lang="en-US" dirty="0"/>
              <a:t>	z+=‘a’</a:t>
            </a:r>
          </a:p>
          <a:p>
            <a:pPr marL="0" indent="0">
              <a:buNone/>
            </a:pPr>
            <a:r>
              <a:rPr lang="en-US" dirty="0"/>
              <a:t>	z+=‘c’</a:t>
            </a:r>
          </a:p>
          <a:p>
            <a:pPr marL="0" indent="0">
              <a:buNone/>
            </a:pPr>
            <a:r>
              <a:rPr lang="en-US" dirty="0"/>
              <a:t>s is 1</a:t>
            </a:r>
          </a:p>
          <a:p>
            <a:pPr marL="0" indent="0">
              <a:buNone/>
            </a:pPr>
            <a:r>
              <a:rPr lang="en-US" dirty="0"/>
              <a:t>M[1] is ['</a:t>
            </a:r>
            <a:r>
              <a:rPr lang="en-US" dirty="0" err="1"/>
              <a:t>d','o','o',’r</a:t>
            </a:r>
            <a:r>
              <a:rPr lang="en-US" dirty="0"/>
              <a:t>’]</a:t>
            </a:r>
          </a:p>
          <a:p>
            <a:pPr marL="0" indent="0">
              <a:buNone/>
            </a:pPr>
            <a:r>
              <a:rPr lang="en-US" dirty="0"/>
              <a:t>Y loops from 1 to 4 by 2 (aka 1,3)</a:t>
            </a:r>
          </a:p>
          <a:p>
            <a:pPr marL="0" indent="0">
              <a:buNone/>
            </a:pPr>
            <a:r>
              <a:rPr lang="en-US" dirty="0"/>
              <a:t>	z+=‘o’</a:t>
            </a:r>
          </a:p>
          <a:p>
            <a:pPr marL="0" indent="0">
              <a:buNone/>
            </a:pPr>
            <a:r>
              <a:rPr lang="en-US" dirty="0"/>
              <a:t>	z+=‘r’</a:t>
            </a:r>
          </a:p>
          <a:p>
            <a:pPr marL="0" indent="0">
              <a:buNone/>
            </a:pPr>
            <a:r>
              <a:rPr lang="en-US" dirty="0"/>
              <a:t>S is 2</a:t>
            </a:r>
          </a:p>
          <a:p>
            <a:pPr marL="0" indent="0">
              <a:buNone/>
            </a:pPr>
            <a:r>
              <a:rPr lang="en-US" dirty="0"/>
              <a:t>M[2] is [‘</a:t>
            </a:r>
            <a:r>
              <a:rPr lang="en-US" dirty="0" err="1"/>
              <a:t>a’,’n’,’d</a:t>
            </a:r>
            <a:r>
              <a:rPr lang="en-US" dirty="0"/>
              <a:t>’]</a:t>
            </a:r>
          </a:p>
          <a:p>
            <a:pPr marL="0" indent="0">
              <a:buNone/>
            </a:pPr>
            <a:r>
              <a:rPr lang="en-US" dirty="0"/>
              <a:t>Y loops from 1 to 3 by 1 (aka 1)</a:t>
            </a:r>
          </a:p>
          <a:p>
            <a:pPr marL="0" indent="0">
              <a:buNone/>
            </a:pPr>
            <a:r>
              <a:rPr lang="en-US" dirty="0"/>
              <a:t>	z += n</a:t>
            </a:r>
          </a:p>
          <a:p>
            <a:pPr marL="0" indent="0">
              <a:buNone/>
            </a:pPr>
            <a:r>
              <a:rPr lang="en-US" dirty="0"/>
              <a:t>Returns “acorn” 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253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Matrix uses: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600"/>
              <a:t>used in every computer-generated image with reflections or distortions like light going through rippling water</a:t>
            </a:r>
          </a:p>
          <a:p>
            <a:pPr>
              <a:lnSpc>
                <a:spcPct val="90000"/>
              </a:lnSpc>
            </a:pPr>
            <a:r>
              <a:rPr lang="en-US" sz="1600"/>
              <a:t>Helps calculate electrical properties of a circuit, with voltage, amperage, resistance, etc.</a:t>
            </a:r>
          </a:p>
          <a:p>
            <a:pPr>
              <a:lnSpc>
                <a:spcPct val="90000"/>
              </a:lnSpc>
            </a:pPr>
            <a:r>
              <a:rPr lang="en-US" sz="1600"/>
              <a:t>Used in graph theory (indicates path and path costs)</a:t>
            </a:r>
          </a:p>
          <a:p>
            <a:pPr>
              <a:lnSpc>
                <a:spcPct val="90000"/>
              </a:lnSpc>
            </a:pPr>
            <a:r>
              <a:rPr lang="en-US" sz="1600"/>
              <a:t>Probability and statistics – probability vector lists probabilities of different outcomes, and a stochastic matrix is a matrix whose rows are different probability vectors.  - used to model </a:t>
            </a:r>
            <a:r>
              <a:rPr lang="en-US" sz="1600" err="1"/>
              <a:t>evengs</a:t>
            </a:r>
            <a:r>
              <a:rPr lang="en-US" sz="1600"/>
              <a:t> (gambling, weather forecasting, disease traversal, quantum mechanics</a:t>
            </a:r>
          </a:p>
          <a:p>
            <a:pPr>
              <a:lnSpc>
                <a:spcPct val="90000"/>
              </a:lnSpc>
            </a:pPr>
            <a:r>
              <a:rPr lang="en-US" sz="1600"/>
              <a:t>Simplifies linear algebra</a:t>
            </a:r>
          </a:p>
          <a:p>
            <a:pPr>
              <a:lnSpc>
                <a:spcPct val="90000"/>
              </a:lnSpc>
            </a:pPr>
            <a:r>
              <a:rPr lang="en-US" sz="1600"/>
              <a:t>Etc.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b="1" i="1"/>
              <a:t>I’m teaching you this for a reason!</a:t>
            </a:r>
          </a:p>
          <a:p>
            <a:pPr>
              <a:lnSpc>
                <a:spcPct val="90000"/>
              </a:lnSpc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588892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7" y="188251"/>
            <a:ext cx="4433448" cy="1400865"/>
          </a:xfrm>
        </p:spPr>
        <p:txBody>
          <a:bodyPr/>
          <a:lstStyle/>
          <a:p>
            <a:r>
              <a:rPr lang="en-US" dirty="0"/>
              <a:t>Lists of Lists:</a:t>
            </a:r>
            <a:br>
              <a:rPr lang="en-US" dirty="0"/>
            </a:br>
            <a:r>
              <a:rPr lang="en-US" dirty="0"/>
              <a:t>Matrices: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7" y="1668087"/>
            <a:ext cx="4674740" cy="48740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def </a:t>
            </a:r>
            <a:r>
              <a:rPr lang="en-US" dirty="0" err="1">
                <a:solidFill>
                  <a:srgbClr val="FFFF00"/>
                </a:solidFill>
              </a:rPr>
              <a:t>matfunc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m,n</a:t>
            </a:r>
            <a:r>
              <a:rPr lang="en-US" dirty="0">
                <a:solidFill>
                  <a:srgbClr val="FFFF00"/>
                </a:solidFill>
              </a:rPr>
              <a:t>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v = []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for x in range(m):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</a:t>
            </a:r>
            <a:r>
              <a:rPr lang="en-US" dirty="0" err="1">
                <a:solidFill>
                  <a:srgbClr val="FFFF00"/>
                </a:solidFill>
              </a:rPr>
              <a:t>ls</a:t>
            </a:r>
            <a:r>
              <a:rPr lang="en-US" dirty="0">
                <a:solidFill>
                  <a:srgbClr val="FFFF00"/>
                </a:solidFill>
              </a:rPr>
              <a:t> = []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for y in range(n):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    </a:t>
            </a:r>
            <a:r>
              <a:rPr lang="en-US" dirty="0" err="1">
                <a:solidFill>
                  <a:srgbClr val="FFFF00"/>
                </a:solidFill>
              </a:rPr>
              <a:t>ls.append</a:t>
            </a:r>
            <a:r>
              <a:rPr lang="en-US" dirty="0">
                <a:solidFill>
                  <a:srgbClr val="FFFF00"/>
                </a:solidFill>
              </a:rPr>
              <a:t>(0)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</a:t>
            </a:r>
            <a:r>
              <a:rPr lang="en-US" dirty="0" err="1">
                <a:solidFill>
                  <a:srgbClr val="FFFF00"/>
                </a:solidFill>
              </a:rPr>
              <a:t>v.append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ls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return(v)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mat = </a:t>
            </a:r>
            <a:r>
              <a:rPr lang="en-US" dirty="0" err="1">
                <a:solidFill>
                  <a:srgbClr val="FFFF00"/>
                </a:solidFill>
              </a:rPr>
              <a:t>matfunc</a:t>
            </a:r>
            <a:r>
              <a:rPr lang="en-US" dirty="0">
                <a:solidFill>
                  <a:srgbClr val="FFFF00"/>
                </a:solidFill>
              </a:rPr>
              <a:t>(4,3) 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#what is this?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for x in range(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(mat):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print(mat[x])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893DC87-17B1-48A2-B5C0-A93E81EE4FCB}"/>
              </a:ext>
            </a:extLst>
          </p:cNvPr>
          <p:cNvSpPr txBox="1">
            <a:spLocks/>
          </p:cNvSpPr>
          <p:nvPr/>
        </p:nvSpPr>
        <p:spPr>
          <a:xfrm>
            <a:off x="5563985" y="288174"/>
            <a:ext cx="6428510" cy="642850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sz="2700" b="1" i="1" dirty="0">
                <a:solidFill>
                  <a:srgbClr val="FFFF00"/>
                </a:solidFill>
              </a:rPr>
              <a:t>Explained: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V is an empty list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X will be 0,1,2,3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	make a blank list ls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	y will be 0,1,2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		append 0 to ls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		append 0 to ls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		append 0 to ls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		#just made a list ls[0,0,0]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	append the list ls to v (so now v is [[0,0,0]]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	repeat everything for x is 1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		now v is [[0,0,0],[0,0,0]]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Font typeface="Wingdings 3" charset="2"/>
              <a:buNone/>
            </a:pPr>
            <a:r>
              <a:rPr lang="en-US" dirty="0"/>
              <a:t>	repeat everything for x is 2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dirty="0"/>
              <a:t>		now v is [[0,0,0],[0,0,0],[0,0,0]]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dirty="0"/>
              <a:t>	one last time, repeat…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dirty="0"/>
              <a:t>		v is now [[0,0,0],[0,0,0],[0,0,0],[0,0,0]]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dirty="0"/>
              <a:t>Written differently, v is: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dirty="0"/>
              <a:t>	[[0,0,0]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dirty="0"/>
              <a:t>	 [0,0,0]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dirty="0"/>
              <a:t>	 [0,0,0]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dirty="0"/>
              <a:t>	 [0,0,0]]</a:t>
            </a:r>
          </a:p>
        </p:txBody>
      </p:sp>
    </p:spTree>
    <p:extLst>
      <p:ext uri="{BB962C8B-B14F-4D97-AF65-F5344CB8AC3E}">
        <p14:creationId xmlns:p14="http://schemas.microsoft.com/office/powerpoint/2010/main" val="802921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a 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214438"/>
            <a:ext cx="9403742" cy="5033961"/>
          </a:xfrm>
        </p:spPr>
        <p:txBody>
          <a:bodyPr/>
          <a:lstStyle/>
          <a:p>
            <a:r>
              <a:rPr lang="en-US" dirty="0"/>
              <a:t>First, access which list, and then which value in that list:</a:t>
            </a:r>
          </a:p>
          <a:p>
            <a:r>
              <a:rPr lang="en-US" dirty="0"/>
              <a:t>E.g.,</a:t>
            </a:r>
          </a:p>
          <a:p>
            <a:pPr marL="0" indent="0">
              <a:buNone/>
            </a:pPr>
            <a:r>
              <a:rPr lang="fi-FI" dirty="0">
                <a:solidFill>
                  <a:srgbClr val="FFFF00"/>
                </a:solidFill>
              </a:rPr>
              <a:t>def makemat():</a:t>
            </a:r>
          </a:p>
          <a:p>
            <a:pPr marL="0" indent="0">
              <a:buNone/>
            </a:pPr>
            <a:r>
              <a:rPr lang="fi-FI" dirty="0">
                <a:solidFill>
                  <a:srgbClr val="FFFF00"/>
                </a:solidFill>
              </a:rPr>
              <a:t>    mat = [[3,5,1,4],[1,4,2,3],[3,3,3,3]]</a:t>
            </a:r>
          </a:p>
          <a:p>
            <a:pPr marL="0" indent="0">
              <a:buNone/>
            </a:pPr>
            <a:r>
              <a:rPr lang="fi-FI" dirty="0">
                <a:solidFill>
                  <a:srgbClr val="FFFF00"/>
                </a:solidFill>
              </a:rPr>
              <a:t>    print(mat[1][2])   #prints  2</a:t>
            </a:r>
          </a:p>
          <a:p>
            <a:pPr marL="0" indent="0">
              <a:buNone/>
            </a:pPr>
            <a:r>
              <a:rPr lang="fi-FI" dirty="0">
                <a:solidFill>
                  <a:srgbClr val="FFFF00"/>
                </a:solidFill>
              </a:rPr>
              <a:t>makemat()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83983" y="3934354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584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18" y="95530"/>
            <a:ext cx="11433970" cy="1400530"/>
          </a:xfrm>
        </p:spPr>
        <p:txBody>
          <a:bodyPr/>
          <a:lstStyle/>
          <a:p>
            <a:r>
              <a:rPr lang="en-US" sz="4400" dirty="0">
                <a:solidFill>
                  <a:srgbClr val="FFFF00"/>
                </a:solidFill>
              </a:rPr>
              <a:t>Add 1 to the matrix in a random place?</a:t>
            </a:r>
            <a:br>
              <a:rPr lang="en-US" sz="4400" dirty="0">
                <a:solidFill>
                  <a:srgbClr val="FFFF00"/>
                </a:solidFill>
              </a:rPr>
            </a:br>
            <a:endParaRPr lang="en-US" dirty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721520" y="1128713"/>
            <a:ext cx="9328334" cy="54649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>
                <a:solidFill>
                  <a:srgbClr val="FFFF00"/>
                </a:solidFill>
              </a:rPr>
              <a:t>def addrand(x,m):</a:t>
            </a:r>
          </a:p>
          <a:p>
            <a:pPr marL="0" indent="0">
              <a:buNone/>
            </a:pPr>
            <a:r>
              <a:rPr lang="en-US" sz="2000">
                <a:solidFill>
                  <a:srgbClr val="FFFF00"/>
                </a:solidFill>
              </a:rPr>
              <a:t>    i = 0</a:t>
            </a:r>
          </a:p>
          <a:p>
            <a:pPr marL="0" indent="0">
              <a:buNone/>
            </a:pPr>
            <a:r>
              <a:rPr lang="en-US" sz="2000">
                <a:solidFill>
                  <a:srgbClr val="FFFF00"/>
                </a:solidFill>
              </a:rPr>
              <a:t>    while (i ==0):   </a:t>
            </a:r>
            <a:r>
              <a:rPr lang="en-US" sz="2000">
                <a:solidFill>
                  <a:schemeClr val="bg2">
                    <a:lumMod val="20000"/>
                    <a:lumOff val="80000"/>
                  </a:schemeClr>
                </a:solidFill>
              </a:rPr>
              <a:t>#why didn’t I use a </a:t>
            </a:r>
            <a:r>
              <a:rPr lang="en-US" sz="2000" b="1">
                <a:solidFill>
                  <a:schemeClr val="bg2">
                    <a:lumMod val="20000"/>
                    <a:lumOff val="80000"/>
                  </a:schemeClr>
                </a:solidFill>
              </a:rPr>
              <a:t>for</a:t>
            </a:r>
            <a:r>
              <a:rPr lang="en-US" sz="2000">
                <a:solidFill>
                  <a:schemeClr val="bg2">
                    <a:lumMod val="20000"/>
                    <a:lumOff val="80000"/>
                  </a:schemeClr>
                </a:solidFill>
              </a:rPr>
              <a:t> loop here?</a:t>
            </a:r>
          </a:p>
          <a:p>
            <a:pPr marL="0" indent="0">
              <a:buNone/>
            </a:pPr>
            <a:r>
              <a:rPr lang="en-US" sz="2000">
                <a:solidFill>
                  <a:srgbClr val="FFFF00"/>
                </a:solidFill>
              </a:rPr>
              <a:t>        b = randrange(len(m))</a:t>
            </a:r>
          </a:p>
          <a:p>
            <a:pPr marL="0" indent="0">
              <a:buNone/>
            </a:pPr>
            <a:r>
              <a:rPr lang="en-US" sz="2000">
                <a:solidFill>
                  <a:srgbClr val="FFFF00"/>
                </a:solidFill>
              </a:rPr>
              <a:t>        c = randrange(len(m[b]))</a:t>
            </a:r>
          </a:p>
          <a:p>
            <a:pPr marL="0" indent="0">
              <a:buNone/>
            </a:pPr>
            <a:r>
              <a:rPr lang="en-US" sz="2000">
                <a:solidFill>
                  <a:srgbClr val="FFFF00"/>
                </a:solidFill>
              </a:rPr>
              <a:t>        if m[b][c] != 1:</a:t>
            </a:r>
          </a:p>
          <a:p>
            <a:pPr marL="0" indent="0">
              <a:buNone/>
            </a:pPr>
            <a:r>
              <a:rPr lang="en-US" sz="2000">
                <a:solidFill>
                  <a:srgbClr val="FFFF00"/>
                </a:solidFill>
              </a:rPr>
              <a:t>            m[b][c] = 1</a:t>
            </a:r>
          </a:p>
          <a:p>
            <a:pPr marL="0" indent="0">
              <a:buNone/>
            </a:pPr>
            <a:r>
              <a:rPr lang="en-US" sz="2000">
                <a:solidFill>
                  <a:srgbClr val="FFFF00"/>
                </a:solidFill>
              </a:rPr>
              <a:t>            i= 1</a:t>
            </a:r>
          </a:p>
          <a:p>
            <a:pPr marL="0" indent="0">
              <a:buNone/>
            </a:pPr>
            <a:r>
              <a:rPr lang="en-US" sz="2000">
                <a:solidFill>
                  <a:srgbClr val="FFFF00"/>
                </a:solidFill>
              </a:rPr>
              <a:t>    return(m)</a:t>
            </a:r>
          </a:p>
          <a:p>
            <a:pPr marL="0" indent="0">
              <a:buNone/>
            </a:pPr>
            <a:r>
              <a:rPr lang="en-US" sz="2000">
                <a:solidFill>
                  <a:srgbClr val="FFFF00"/>
                </a:solidFill>
              </a:rPr>
              <a:t>mat = </a:t>
            </a:r>
            <a:r>
              <a:rPr lang="en-US" sz="2000"/>
              <a:t>[[0,0,0,0,0],[0,0,0,0,0],[0,0,0,0,0],[0,0,0,0,0]]  (to get this you could call the make function in the previous slide rather than writing this out!</a:t>
            </a:r>
          </a:p>
          <a:p>
            <a:pPr marL="0" indent="0">
              <a:buNone/>
            </a:pPr>
            <a:endParaRPr lang="en-US" sz="200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2000">
                <a:solidFill>
                  <a:srgbClr val="FFFF00"/>
                </a:solidFill>
              </a:rPr>
              <a:t>mat = addrand(7,mat)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781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0926" y="0"/>
            <a:ext cx="10515600" cy="614589"/>
          </a:xfrm>
        </p:spPr>
        <p:txBody>
          <a:bodyPr>
            <a:normAutofit fontScale="90000"/>
          </a:bodyPr>
          <a:lstStyle/>
          <a:p>
            <a:r>
              <a:rPr lang="en-US" dirty="0"/>
              <a:t>Print out the matrix: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0926" y="840499"/>
            <a:ext cx="9772874" cy="556237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Print out matrix with tabs between each </a:t>
            </a:r>
            <a:r>
              <a:rPr lang="en-US" dirty="0" err="1"/>
              <a:t>num</a:t>
            </a:r>
            <a:r>
              <a:rPr lang="en-US" dirty="0"/>
              <a:t> in each row, e.g.,:</a:t>
            </a:r>
          </a:p>
          <a:p>
            <a:pPr marL="0" indent="0">
              <a:buNone/>
            </a:pPr>
            <a:r>
              <a:rPr lang="en-US" dirty="0"/>
              <a:t>0	0	1	0	1	</a:t>
            </a:r>
          </a:p>
          <a:p>
            <a:pPr marL="0" indent="0">
              <a:buNone/>
            </a:pPr>
            <a:r>
              <a:rPr lang="en-US" dirty="0"/>
              <a:t>1	0	0	0	0	</a:t>
            </a:r>
          </a:p>
          <a:p>
            <a:pPr marL="0" indent="0">
              <a:buNone/>
            </a:pPr>
            <a:r>
              <a:rPr lang="en-US" dirty="0"/>
              <a:t>0	1	0	1	1	</a:t>
            </a:r>
          </a:p>
          <a:p>
            <a:pPr marL="0" indent="0">
              <a:buNone/>
            </a:pPr>
            <a:r>
              <a:rPr lang="en-US" dirty="0"/>
              <a:t>1	0	0	0	0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def  </a:t>
            </a:r>
            <a:r>
              <a:rPr lang="en-US" dirty="0" err="1">
                <a:solidFill>
                  <a:srgbClr val="FFFF00"/>
                </a:solidFill>
              </a:rPr>
              <a:t>printfunc</a:t>
            </a:r>
            <a:r>
              <a:rPr lang="en-US" dirty="0">
                <a:solidFill>
                  <a:srgbClr val="FFFF00"/>
                </a:solidFill>
              </a:rPr>
              <a:t>(m):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for x in range(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(m)):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for y in range(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(m[x])):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    print(m[x][y],end = "\t")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print()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mat = [[0,0,1,0,0,1],[1,0,0,0,0],[0,1,0,1,1],[1,0,0,0,0]]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printfunc</a:t>
            </a:r>
            <a:r>
              <a:rPr lang="en-US" dirty="0">
                <a:solidFill>
                  <a:srgbClr val="FFFF00"/>
                </a:solidFill>
              </a:rPr>
              <a:t>(mat)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435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1120</Words>
  <Application>Microsoft Office PowerPoint</Application>
  <PresentationFormat>Widescreen</PresentationFormat>
  <Paragraphs>172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Nested For/Matrix</vt:lpstr>
      <vt:lpstr>Nested For</vt:lpstr>
      <vt:lpstr>Same!</vt:lpstr>
      <vt:lpstr>PowerPoint Presentation</vt:lpstr>
      <vt:lpstr>Matrix uses:</vt:lpstr>
      <vt:lpstr>Lists of Lists: Matrices:</vt:lpstr>
      <vt:lpstr>Accessing a matrix</vt:lpstr>
      <vt:lpstr>Add 1 to the matrix in a random place? </vt:lpstr>
      <vt:lpstr>Print out the matrix: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Nested For/Matrix</dc:title>
  <dc:creator>Yarrington, Debra</dc:creator>
  <cp:lastModifiedBy>Yarrington, Debra</cp:lastModifiedBy>
  <cp:revision>1</cp:revision>
  <dcterms:created xsi:type="dcterms:W3CDTF">2020-04-16T21:01:29Z</dcterms:created>
  <dcterms:modified xsi:type="dcterms:W3CDTF">2020-04-16T21:04:17Z</dcterms:modified>
</cp:coreProperties>
</file>