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7"/>
  </p:notesMasterIdLst>
  <p:sldIdLst>
    <p:sldId id="256" r:id="rId2"/>
    <p:sldId id="306" r:id="rId3"/>
    <p:sldId id="307" r:id="rId4"/>
    <p:sldId id="308" r:id="rId5"/>
    <p:sldId id="310" r:id="rId6"/>
    <p:sldId id="311" r:id="rId7"/>
    <p:sldId id="312" r:id="rId8"/>
    <p:sldId id="313" r:id="rId9"/>
    <p:sldId id="309" r:id="rId10"/>
    <p:sldId id="315" r:id="rId11"/>
    <p:sldId id="316" r:id="rId12"/>
    <p:sldId id="317" r:id="rId13"/>
    <p:sldId id="318" r:id="rId14"/>
    <p:sldId id="518" r:id="rId15"/>
    <p:sldId id="502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>
      <p:cViewPr varScale="1">
        <p:scale>
          <a:sx n="47" d="100"/>
          <a:sy n="47" d="100"/>
        </p:scale>
        <p:origin x="34" y="11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E45CDE-CFFE-409F-8474-45FBD4C506C1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DE7EA1-0552-4363-AAB7-FF2A9EB56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Class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95791E-C500-461C-AEAF-FED26415B76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3355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Classes</a:t>
            </a:r>
            <a:r>
              <a:rPr lang="en-US" baseline="0" dirty="0"/>
              <a:t> 2 and 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95791E-C500-461C-AEAF-FED26415B76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716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AB665-F8ED-4B11-8B01-AF330BE461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Lists Intro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96077B-081F-4F60-8ED3-ABB791E711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8508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" y="152400"/>
            <a:ext cx="11170920" cy="6096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200" dirty="0"/>
              <a:t>Stuff we can do to lists that we can’t do with strings:)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3733" y="880533"/>
            <a:ext cx="9388324" cy="5977467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500"/>
              </a:spcBef>
              <a:buNone/>
            </a:pPr>
            <a:r>
              <a:rPr lang="en-US" dirty="0" err="1">
                <a:solidFill>
                  <a:srgbClr val="FFFF00"/>
                </a:solidFill>
              </a:rPr>
              <a:t>listofstuff</a:t>
            </a:r>
            <a:r>
              <a:rPr lang="en-US" dirty="0">
                <a:solidFill>
                  <a:srgbClr val="FFFF00"/>
                </a:solidFill>
              </a:rPr>
              <a:t> = [“ant", “bear", “cat", “</a:t>
            </a:r>
            <a:r>
              <a:rPr lang="en-US" dirty="0" err="1">
                <a:solidFill>
                  <a:srgbClr val="FFFF00"/>
                </a:solidFill>
              </a:rPr>
              <a:t>dog“,”elephant”,”fox</a:t>
            </a:r>
            <a:r>
              <a:rPr lang="en-US" dirty="0">
                <a:solidFill>
                  <a:srgbClr val="FFFF00"/>
                </a:solidFill>
              </a:rPr>
              <a:t>”] </a:t>
            </a:r>
          </a:p>
          <a:p>
            <a:pPr>
              <a:spcBef>
                <a:spcPts val="500"/>
              </a:spcBef>
              <a:buNone/>
            </a:pPr>
            <a:endParaRPr lang="en-US" dirty="0">
              <a:solidFill>
                <a:srgbClr val="FFFF00"/>
              </a:solidFill>
            </a:endParaRPr>
          </a:p>
          <a:p>
            <a:pPr>
              <a:spcBef>
                <a:spcPts val="500"/>
              </a:spcBef>
              <a:buNone/>
            </a:pPr>
            <a:r>
              <a:rPr lang="en-US" dirty="0"/>
              <a:t># assign by index</a:t>
            </a:r>
            <a:endParaRPr lang="en-US" dirty="0">
              <a:solidFill>
                <a:srgbClr val="FF0000"/>
              </a:solidFill>
            </a:endParaRPr>
          </a:p>
          <a:p>
            <a:pPr>
              <a:spcBef>
                <a:spcPts val="500"/>
              </a:spcBef>
              <a:buNone/>
            </a:pPr>
            <a:r>
              <a:rPr lang="en-US" dirty="0" err="1">
                <a:solidFill>
                  <a:srgbClr val="FFFF00"/>
                </a:solidFill>
              </a:rPr>
              <a:t>listofstuff</a:t>
            </a:r>
            <a:r>
              <a:rPr lang="en-US" dirty="0">
                <a:solidFill>
                  <a:srgbClr val="FFFF00"/>
                </a:solidFill>
              </a:rPr>
              <a:t>[0] = “aardvark"</a:t>
            </a:r>
          </a:p>
          <a:p>
            <a:pPr>
              <a:spcBef>
                <a:spcPts val="5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print(</a:t>
            </a:r>
            <a:r>
              <a:rPr lang="en-US" dirty="0" err="1">
                <a:solidFill>
                  <a:srgbClr val="FFFF00"/>
                </a:solidFill>
              </a:rPr>
              <a:t>listofstuff</a:t>
            </a:r>
            <a:r>
              <a:rPr lang="en-US" dirty="0">
                <a:solidFill>
                  <a:srgbClr val="FFFF00"/>
                </a:solidFill>
              </a:rPr>
              <a:t>)</a:t>
            </a:r>
          </a:p>
          <a:p>
            <a:pPr>
              <a:spcBef>
                <a:spcPts val="5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&gt;&gt;&gt;[“aardvark", “bear", “cat", “</a:t>
            </a:r>
            <a:r>
              <a:rPr lang="en-US" dirty="0" err="1">
                <a:solidFill>
                  <a:srgbClr val="FFFF00"/>
                </a:solidFill>
              </a:rPr>
              <a:t>dog“,”elephant”,”fox</a:t>
            </a:r>
            <a:r>
              <a:rPr lang="en-US" dirty="0">
                <a:solidFill>
                  <a:srgbClr val="FFFF00"/>
                </a:solidFill>
              </a:rPr>
              <a:t>”] </a:t>
            </a:r>
          </a:p>
          <a:p>
            <a:pPr>
              <a:spcBef>
                <a:spcPts val="50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>
              <a:spcBef>
                <a:spcPts val="500"/>
              </a:spcBef>
              <a:buNone/>
            </a:pPr>
            <a:r>
              <a:rPr lang="en-US" dirty="0"/>
              <a:t># assign by slice</a:t>
            </a:r>
          </a:p>
          <a:p>
            <a:pPr>
              <a:spcBef>
                <a:spcPts val="500"/>
              </a:spcBef>
              <a:buNone/>
            </a:pPr>
            <a:r>
              <a:rPr lang="en-US" dirty="0" err="1">
                <a:solidFill>
                  <a:srgbClr val="FFFF00"/>
                </a:solidFill>
              </a:rPr>
              <a:t>listofstuff</a:t>
            </a:r>
            <a:r>
              <a:rPr lang="en-US" dirty="0">
                <a:solidFill>
                  <a:srgbClr val="FFFF00"/>
                </a:solidFill>
              </a:rPr>
              <a:t>[3:5] = [“dolphin"]</a:t>
            </a:r>
          </a:p>
          <a:p>
            <a:pPr>
              <a:spcBef>
                <a:spcPts val="5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print(</a:t>
            </a:r>
            <a:r>
              <a:rPr lang="en-US" dirty="0" err="1">
                <a:solidFill>
                  <a:srgbClr val="FFFF00"/>
                </a:solidFill>
              </a:rPr>
              <a:t>listofstuff</a:t>
            </a:r>
            <a:r>
              <a:rPr lang="en-US" dirty="0">
                <a:solidFill>
                  <a:srgbClr val="FFFF00"/>
                </a:solidFill>
              </a:rPr>
              <a:t>)</a:t>
            </a:r>
          </a:p>
          <a:p>
            <a:pPr>
              <a:spcBef>
                <a:spcPts val="5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&gt;&gt;&gt;[“aardvark", “bear", “cat", “</a:t>
            </a:r>
            <a:r>
              <a:rPr lang="en-US" dirty="0" err="1">
                <a:solidFill>
                  <a:srgbClr val="FFFF00"/>
                </a:solidFill>
              </a:rPr>
              <a:t>dolphin”,”fox</a:t>
            </a:r>
            <a:r>
              <a:rPr lang="en-US" dirty="0">
                <a:solidFill>
                  <a:srgbClr val="FFFF00"/>
                </a:solidFill>
              </a:rPr>
              <a:t>”] </a:t>
            </a:r>
          </a:p>
          <a:p>
            <a:pPr>
              <a:spcBef>
                <a:spcPts val="50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>
              <a:spcBef>
                <a:spcPts val="500"/>
              </a:spcBef>
              <a:buNone/>
            </a:pPr>
            <a:r>
              <a:rPr lang="en-US" dirty="0"/>
              <a:t># delete an element</a:t>
            </a:r>
          </a:p>
          <a:p>
            <a:pPr>
              <a:spcBef>
                <a:spcPts val="5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del </a:t>
            </a:r>
            <a:r>
              <a:rPr lang="en-US" dirty="0" err="1">
                <a:solidFill>
                  <a:srgbClr val="FFFF00"/>
                </a:solidFill>
              </a:rPr>
              <a:t>listofstuff</a:t>
            </a:r>
            <a:r>
              <a:rPr lang="en-US" dirty="0">
                <a:solidFill>
                  <a:srgbClr val="FFFF00"/>
                </a:solidFill>
              </a:rPr>
              <a:t>[2]</a:t>
            </a:r>
          </a:p>
          <a:p>
            <a:pPr>
              <a:spcBef>
                <a:spcPts val="5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print(</a:t>
            </a:r>
            <a:r>
              <a:rPr lang="en-US" dirty="0" err="1">
                <a:solidFill>
                  <a:srgbClr val="FFFF00"/>
                </a:solidFill>
              </a:rPr>
              <a:t>listofstuff</a:t>
            </a:r>
            <a:r>
              <a:rPr lang="en-US" dirty="0">
                <a:solidFill>
                  <a:srgbClr val="FFFF00"/>
                </a:solidFill>
              </a:rPr>
              <a:t>)</a:t>
            </a:r>
          </a:p>
          <a:p>
            <a:pPr>
              <a:spcBef>
                <a:spcPts val="5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&gt;&gt;&gt;[“aardvark", “bear", “</a:t>
            </a:r>
            <a:r>
              <a:rPr lang="en-US" dirty="0" err="1">
                <a:solidFill>
                  <a:srgbClr val="FFFF00"/>
                </a:solidFill>
              </a:rPr>
              <a:t>dolphin”,”fox</a:t>
            </a:r>
            <a:r>
              <a:rPr lang="en-US" dirty="0">
                <a:solidFill>
                  <a:srgbClr val="FFFF00"/>
                </a:solidFill>
              </a:rPr>
              <a:t>”] </a:t>
            </a:r>
          </a:p>
          <a:p>
            <a:pPr>
              <a:spcBef>
                <a:spcPts val="50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>
              <a:spcBef>
                <a:spcPts val="500"/>
              </a:spcBef>
              <a:buNone/>
            </a:pPr>
            <a:r>
              <a:rPr lang="en-US" dirty="0"/>
              <a:t># delete a slice</a:t>
            </a:r>
          </a:p>
          <a:p>
            <a:pPr>
              <a:spcBef>
                <a:spcPts val="5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del </a:t>
            </a:r>
            <a:r>
              <a:rPr lang="en-US" dirty="0" err="1">
                <a:solidFill>
                  <a:srgbClr val="FFFF00"/>
                </a:solidFill>
              </a:rPr>
              <a:t>listofstuff</a:t>
            </a:r>
            <a:r>
              <a:rPr lang="en-US" dirty="0">
                <a:solidFill>
                  <a:srgbClr val="FFFF00"/>
                </a:solidFill>
              </a:rPr>
              <a:t>[:2]</a:t>
            </a:r>
          </a:p>
          <a:p>
            <a:pPr>
              <a:spcBef>
                <a:spcPts val="5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print(</a:t>
            </a:r>
            <a:r>
              <a:rPr lang="en-US" dirty="0" err="1">
                <a:solidFill>
                  <a:srgbClr val="FFFF00"/>
                </a:solidFill>
              </a:rPr>
              <a:t>listofstuff</a:t>
            </a:r>
            <a:r>
              <a:rPr lang="en-US" dirty="0">
                <a:solidFill>
                  <a:srgbClr val="FFFF00"/>
                </a:solidFill>
              </a:rPr>
              <a:t>)</a:t>
            </a:r>
          </a:p>
          <a:p>
            <a:pPr>
              <a:spcBef>
                <a:spcPts val="5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&gt;&gt;&gt;[ “</a:t>
            </a:r>
            <a:r>
              <a:rPr lang="en-US" dirty="0" err="1">
                <a:solidFill>
                  <a:srgbClr val="FFFF00"/>
                </a:solidFill>
              </a:rPr>
              <a:t>dolphin”,”fox</a:t>
            </a:r>
            <a:r>
              <a:rPr lang="en-US" dirty="0">
                <a:solidFill>
                  <a:srgbClr val="FFFF00"/>
                </a:solidFill>
              </a:rPr>
              <a:t>”] </a:t>
            </a:r>
          </a:p>
          <a:p>
            <a:pPr>
              <a:buNone/>
            </a:pP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2618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7057" y="71719"/>
            <a:ext cx="8354490" cy="918882"/>
          </a:xfrm>
        </p:spPr>
        <p:txBody>
          <a:bodyPr>
            <a:noAutofit/>
          </a:bodyPr>
          <a:lstStyle/>
          <a:p>
            <a:r>
              <a:rPr lang="en-US" sz="4000" dirty="0"/>
              <a:t>Concatenate(join) lists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086" y="856343"/>
            <a:ext cx="9564914" cy="539206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list1 = [“skeletons", “zombies ", “witches"]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list2 = [“vampires", “ghouls ", “werewolves"]</a:t>
            </a:r>
          </a:p>
          <a:p>
            <a:pPr>
              <a:buNone/>
            </a:pPr>
            <a:endParaRPr lang="en-US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list3  = list1  + list2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print(list3)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&gt;&gt;&gt;[“skeletons", “zombies ", “</a:t>
            </a:r>
            <a:r>
              <a:rPr lang="en-US" dirty="0" err="1">
                <a:solidFill>
                  <a:srgbClr val="FFFF00"/>
                </a:solidFill>
              </a:rPr>
              <a:t>witches“,”vampires</a:t>
            </a:r>
            <a:r>
              <a:rPr lang="en-US" dirty="0">
                <a:solidFill>
                  <a:srgbClr val="FFFF00"/>
                </a:solidFill>
              </a:rPr>
              <a:t>", “ghouls ", “werewolves"]</a:t>
            </a:r>
          </a:p>
          <a:p>
            <a:pPr>
              <a:buNone/>
            </a:pPr>
            <a:endParaRPr lang="en-US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n-US" dirty="0"/>
              <a:t>Or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list1 +=list2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print(list1)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&gt;&gt;&gt;[“skeletons", “zombies ", “</a:t>
            </a:r>
            <a:r>
              <a:rPr lang="en-US" dirty="0" err="1">
                <a:solidFill>
                  <a:srgbClr val="FFFF00"/>
                </a:solidFill>
              </a:rPr>
              <a:t>witches“,”vampires</a:t>
            </a:r>
            <a:r>
              <a:rPr lang="en-US" dirty="0">
                <a:solidFill>
                  <a:srgbClr val="FFFF00"/>
                </a:solidFill>
              </a:rPr>
              <a:t>", “ghouls ", “werewolves"]</a:t>
            </a:r>
          </a:p>
          <a:p>
            <a:pPr>
              <a:buNone/>
            </a:pPr>
            <a:endParaRPr lang="en-US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list1[3]?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list1[0]?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list1[6]?</a:t>
            </a:r>
          </a:p>
          <a:p>
            <a:pPr>
              <a:buNone/>
            </a:pPr>
            <a:endParaRPr lang="en-US" dirty="0">
              <a:solidFill>
                <a:srgbClr val="FFFF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430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4515" y="32658"/>
            <a:ext cx="8991600" cy="947057"/>
          </a:xfrm>
        </p:spPr>
        <p:txBody>
          <a:bodyPr>
            <a:normAutofit fontScale="90000"/>
          </a:bodyPr>
          <a:lstStyle/>
          <a:p>
            <a:r>
              <a:rPr lang="en-US" dirty="0"/>
              <a:t>Note: adding to the end of the list: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2486" y="979715"/>
            <a:ext cx="10809514" cy="52731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list1 = [“skeletons", “zombies ", “</a:t>
            </a:r>
            <a:r>
              <a:rPr lang="en-US" dirty="0" err="1">
                <a:solidFill>
                  <a:srgbClr val="FFFF00"/>
                </a:solidFill>
              </a:rPr>
              <a:t>witches“,”vampires</a:t>
            </a:r>
            <a:r>
              <a:rPr lang="en-US" dirty="0">
                <a:solidFill>
                  <a:srgbClr val="FFFF00"/>
                </a:solidFill>
              </a:rPr>
              <a:t>", “ghouls ", “werewolves"]</a:t>
            </a: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/>
              <a:t>We CAN do: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list1[4] = “ghosts”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print(list1)</a:t>
            </a:r>
          </a:p>
          <a:p>
            <a:pPr marL="0" indent="0">
              <a:buNone/>
            </a:pPr>
            <a:r>
              <a:rPr lang="en-US" dirty="0"/>
              <a:t>&gt;&gt;&gt;</a:t>
            </a:r>
            <a:r>
              <a:rPr lang="en-US" dirty="0">
                <a:solidFill>
                  <a:srgbClr val="FFFF00"/>
                </a:solidFill>
              </a:rPr>
              <a:t> [“skeletons", “zombies ", “</a:t>
            </a:r>
            <a:r>
              <a:rPr lang="en-US" dirty="0" err="1">
                <a:solidFill>
                  <a:srgbClr val="FFFF00"/>
                </a:solidFill>
              </a:rPr>
              <a:t>witches“,”vampires</a:t>
            </a:r>
            <a:r>
              <a:rPr lang="en-US" dirty="0">
                <a:solidFill>
                  <a:srgbClr val="FFFF00"/>
                </a:solidFill>
              </a:rPr>
              <a:t>", “ghosts ", “werewolves"]</a:t>
            </a: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/>
              <a:t>We CAN’T do: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list1[6] = “poltergeists”</a:t>
            </a: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b="1" i="1" dirty="0"/>
              <a:t>(why not?)</a:t>
            </a: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786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1343" y="104376"/>
            <a:ext cx="7924800" cy="766482"/>
          </a:xfrm>
        </p:spPr>
        <p:txBody>
          <a:bodyPr/>
          <a:lstStyle/>
          <a:p>
            <a:r>
              <a:rPr lang="en-US" dirty="0"/>
              <a:t>Appending to end of list: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4029" y="870858"/>
            <a:ext cx="11451771" cy="58456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list1 = [“skeletons", “zombies ", “</a:t>
            </a:r>
            <a:r>
              <a:rPr lang="en-US" dirty="0" err="1">
                <a:solidFill>
                  <a:srgbClr val="FFFF00"/>
                </a:solidFill>
              </a:rPr>
              <a:t>witches“,”vampires</a:t>
            </a:r>
            <a:r>
              <a:rPr lang="en-US" dirty="0">
                <a:solidFill>
                  <a:srgbClr val="FFFF00"/>
                </a:solidFill>
              </a:rPr>
              <a:t>", “ghouls ", “werewolves"]</a:t>
            </a: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/>
              <a:t>We CAN’T do: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list1[6] = “poltergeists”</a:t>
            </a: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b="1" i="1" dirty="0"/>
              <a:t>Instead: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FF00"/>
                </a:solidFill>
              </a:rPr>
              <a:t>list1.append(“poltergeists”)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print(list1)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&gt;&gt;[“skeletons", “zombies ", “</a:t>
            </a:r>
            <a:r>
              <a:rPr lang="en-US" dirty="0" err="1">
                <a:solidFill>
                  <a:srgbClr val="FFFF00"/>
                </a:solidFill>
              </a:rPr>
              <a:t>witches“,”vampires</a:t>
            </a:r>
            <a:r>
              <a:rPr lang="en-US" dirty="0">
                <a:solidFill>
                  <a:srgbClr val="FFFF00"/>
                </a:solidFill>
              </a:rPr>
              <a:t>", “ghouls ", “werewolves“, ”poltergeists”]</a:t>
            </a: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b="1" dirty="0"/>
              <a:t>Append adds an element to the end of a list (sets aside more RAM memory)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i="1" dirty="0"/>
              <a:t>Always to the end!</a:t>
            </a:r>
          </a:p>
          <a:p>
            <a:pPr marL="0" indent="0">
              <a:buNone/>
            </a:pPr>
            <a:r>
              <a:rPr lang="en-US" b="1" i="1" dirty="0"/>
              <a:t>	It is a method (function) that belongs to anything that is of the list type</a:t>
            </a:r>
          </a:p>
          <a:p>
            <a:pPr marL="0" indent="0">
              <a:buNone/>
            </a:pPr>
            <a:r>
              <a:rPr lang="en-US" b="1" i="1" dirty="0"/>
              <a:t>Appending doesn’t work with strings (They’re immutable!)</a:t>
            </a: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b="1" i="1" dirty="0"/>
          </a:p>
          <a:p>
            <a:pPr marL="0" indent="0">
              <a:buNone/>
            </a:pPr>
            <a:endParaRPr lang="en-US" b="1" i="1" dirty="0"/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479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1871" y="718458"/>
            <a:ext cx="7522030" cy="5334006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2400" dirty="0">
                <a:solidFill>
                  <a:srgbClr val="FFFF00"/>
                </a:solidFill>
              </a:rPr>
              <a:t>def </a:t>
            </a:r>
            <a:r>
              <a:rPr lang="en-US" sz="2400" dirty="0" err="1">
                <a:solidFill>
                  <a:srgbClr val="FFFF00"/>
                </a:solidFill>
              </a:rPr>
              <a:t>itfunc</a:t>
            </a:r>
            <a:r>
              <a:rPr lang="en-US" sz="2400" dirty="0">
                <a:solidFill>
                  <a:srgbClr val="FFFF00"/>
                </a:solidFill>
              </a:rPr>
              <a:t>(x):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400" dirty="0">
                <a:solidFill>
                  <a:srgbClr val="FFFF00"/>
                </a:solidFill>
              </a:rPr>
              <a:t>	</a:t>
            </a:r>
            <a:r>
              <a:rPr lang="en-US" sz="2400" dirty="0" err="1">
                <a:solidFill>
                  <a:srgbClr val="FFFF00"/>
                </a:solidFill>
              </a:rPr>
              <a:t>ct</a:t>
            </a:r>
            <a:r>
              <a:rPr lang="en-US" sz="2400" dirty="0">
                <a:solidFill>
                  <a:srgbClr val="FFFF00"/>
                </a:solidFill>
              </a:rPr>
              <a:t> = 0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400" dirty="0">
                <a:solidFill>
                  <a:srgbClr val="FFFF00"/>
                </a:solidFill>
              </a:rPr>
              <a:t>    while </a:t>
            </a:r>
            <a:r>
              <a:rPr lang="en-US" sz="2400" dirty="0" err="1">
                <a:solidFill>
                  <a:srgbClr val="FFFF00"/>
                </a:solidFill>
              </a:rPr>
              <a:t>ct</a:t>
            </a:r>
            <a:r>
              <a:rPr lang="en-US" sz="2400" dirty="0">
                <a:solidFill>
                  <a:srgbClr val="FFFF00"/>
                </a:solidFill>
              </a:rPr>
              <a:t> &lt; </a:t>
            </a:r>
            <a:r>
              <a:rPr lang="en-US" sz="2400" dirty="0" err="1">
                <a:solidFill>
                  <a:srgbClr val="FFFF00"/>
                </a:solidFill>
              </a:rPr>
              <a:t>len</a:t>
            </a:r>
            <a:r>
              <a:rPr lang="en-US" sz="2400" dirty="0">
                <a:solidFill>
                  <a:srgbClr val="FFFF00"/>
                </a:solidFill>
              </a:rPr>
              <a:t>(x):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400" dirty="0">
                <a:solidFill>
                  <a:srgbClr val="FFFF00"/>
                </a:solidFill>
              </a:rPr>
              <a:t>        	print(x[</a:t>
            </a:r>
            <a:r>
              <a:rPr lang="en-US" sz="2400" dirty="0" err="1">
                <a:solidFill>
                  <a:srgbClr val="FFFF00"/>
                </a:solidFill>
              </a:rPr>
              <a:t>ct</a:t>
            </a:r>
            <a:r>
              <a:rPr lang="en-US" sz="2400" dirty="0">
                <a:solidFill>
                  <a:srgbClr val="FFFF00"/>
                </a:solidFill>
              </a:rPr>
              <a:t>])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400" dirty="0">
                <a:solidFill>
                  <a:srgbClr val="FFFF00"/>
                </a:solidFill>
              </a:rPr>
              <a:t>		</a:t>
            </a:r>
            <a:r>
              <a:rPr lang="en-US" sz="2400" dirty="0" err="1">
                <a:solidFill>
                  <a:srgbClr val="FFFF00"/>
                </a:solidFill>
              </a:rPr>
              <a:t>ct</a:t>
            </a:r>
            <a:r>
              <a:rPr lang="en-US" sz="2400" dirty="0">
                <a:solidFill>
                  <a:srgbClr val="FFFF00"/>
                </a:solidFill>
              </a:rPr>
              <a:t> += 1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400" dirty="0">
                <a:solidFill>
                  <a:srgbClr val="FFFF00"/>
                </a:solidFill>
              </a:rPr>
              <a:t>    return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400" dirty="0" err="1">
                <a:solidFill>
                  <a:srgbClr val="FFFF00"/>
                </a:solidFill>
              </a:rPr>
              <a:t>itfunc</a:t>
            </a:r>
            <a:r>
              <a:rPr lang="en-US" sz="2400" dirty="0">
                <a:solidFill>
                  <a:srgbClr val="FFFF00"/>
                </a:solidFill>
              </a:rPr>
              <a:t>([‘</a:t>
            </a:r>
            <a:r>
              <a:rPr lang="en-US" sz="2400" dirty="0" err="1">
                <a:solidFill>
                  <a:srgbClr val="FFFF00"/>
                </a:solidFill>
              </a:rPr>
              <a:t>puppy’,’kitten’,’puggle’,’fawn</a:t>
            </a:r>
            <a:r>
              <a:rPr lang="en-US" sz="2400" dirty="0">
                <a:solidFill>
                  <a:srgbClr val="FFFF00"/>
                </a:solidFill>
              </a:rPr>
              <a:t>'])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645886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8639" y="614364"/>
            <a:ext cx="4832576" cy="563403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>
                <a:solidFill>
                  <a:srgbClr val="FFFF00"/>
                </a:solidFill>
              </a:rPr>
              <a:t>def </a:t>
            </a:r>
            <a:r>
              <a:rPr lang="en-US" sz="2400" dirty="0" err="1">
                <a:solidFill>
                  <a:srgbClr val="FFFF00"/>
                </a:solidFill>
              </a:rPr>
              <a:t>func</a:t>
            </a:r>
            <a:r>
              <a:rPr lang="en-US" sz="2400" dirty="0">
                <a:solidFill>
                  <a:srgbClr val="FFFF00"/>
                </a:solidFill>
              </a:rPr>
              <a:t>(</a:t>
            </a:r>
            <a:r>
              <a:rPr lang="en-US" sz="2400" dirty="0" err="1">
                <a:solidFill>
                  <a:srgbClr val="FFFF00"/>
                </a:solidFill>
              </a:rPr>
              <a:t>x,y</a:t>
            </a:r>
            <a:r>
              <a:rPr lang="en-US" sz="2400" dirty="0">
                <a:solidFill>
                  <a:srgbClr val="FFFF00"/>
                </a:solidFill>
              </a:rPr>
              <a:t>):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FF00"/>
                </a:solidFill>
              </a:rPr>
              <a:t>	</a:t>
            </a:r>
            <a:r>
              <a:rPr lang="en-US" sz="2400" dirty="0" err="1">
                <a:solidFill>
                  <a:srgbClr val="FFFF00"/>
                </a:solidFill>
              </a:rPr>
              <a:t>ind</a:t>
            </a:r>
            <a:r>
              <a:rPr lang="en-US" sz="2400" dirty="0">
                <a:solidFill>
                  <a:srgbClr val="FFFF00"/>
                </a:solidFill>
              </a:rPr>
              <a:t> = 0</a:t>
            </a:r>
          </a:p>
          <a:p>
            <a:pPr marL="0" indent="0">
              <a:buNone/>
            </a:pPr>
            <a:r>
              <a:rPr lang="en-US" sz="2200" dirty="0">
                <a:solidFill>
                  <a:srgbClr val="FFFF00"/>
                </a:solidFill>
              </a:rPr>
              <a:t>	while (</a:t>
            </a:r>
            <a:r>
              <a:rPr lang="en-US" sz="2200" dirty="0" err="1">
                <a:solidFill>
                  <a:srgbClr val="FFFF00"/>
                </a:solidFill>
              </a:rPr>
              <a:t>ind</a:t>
            </a:r>
            <a:r>
              <a:rPr lang="en-US" sz="2200" dirty="0">
                <a:solidFill>
                  <a:srgbClr val="FFFF00"/>
                </a:solidFill>
              </a:rPr>
              <a:t> &lt; </a:t>
            </a:r>
            <a:r>
              <a:rPr lang="en-US" sz="2200" dirty="0" err="1">
                <a:solidFill>
                  <a:srgbClr val="FFFF00"/>
                </a:solidFill>
              </a:rPr>
              <a:t>len</a:t>
            </a:r>
            <a:r>
              <a:rPr lang="en-US" sz="2200" dirty="0">
                <a:solidFill>
                  <a:srgbClr val="FFFF00"/>
                </a:solidFill>
              </a:rPr>
              <a:t>(y)):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FF00"/>
                </a:solidFill>
              </a:rPr>
              <a:t>		if (y[</a:t>
            </a:r>
            <a:r>
              <a:rPr lang="en-US" sz="2400" dirty="0" err="1">
                <a:solidFill>
                  <a:srgbClr val="FFFF00"/>
                </a:solidFill>
              </a:rPr>
              <a:t>ind</a:t>
            </a:r>
            <a:r>
              <a:rPr lang="en-US" sz="2400" dirty="0">
                <a:solidFill>
                  <a:srgbClr val="FFFF00"/>
                </a:solidFill>
              </a:rPr>
              <a:t>] ==“a”):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FF00"/>
                </a:solidFill>
              </a:rPr>
              <a:t>			x[</a:t>
            </a:r>
            <a:r>
              <a:rPr lang="en-US" sz="2400" dirty="0" err="1">
                <a:solidFill>
                  <a:srgbClr val="FFFF00"/>
                </a:solidFill>
              </a:rPr>
              <a:t>ind</a:t>
            </a:r>
            <a:r>
              <a:rPr lang="en-US" sz="2400" dirty="0">
                <a:solidFill>
                  <a:srgbClr val="FFFF00"/>
                </a:solidFill>
              </a:rPr>
              <a:t>]=“s”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FF00"/>
                </a:solidFill>
              </a:rPr>
              <a:t>		else: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FF00"/>
                </a:solidFill>
              </a:rPr>
              <a:t>			x[</a:t>
            </a:r>
            <a:r>
              <a:rPr lang="en-US" sz="2400" dirty="0" err="1">
                <a:solidFill>
                  <a:srgbClr val="FFFF00"/>
                </a:solidFill>
              </a:rPr>
              <a:t>ind</a:t>
            </a:r>
            <a:r>
              <a:rPr lang="en-US" sz="2400" dirty="0">
                <a:solidFill>
                  <a:srgbClr val="FFFF00"/>
                </a:solidFill>
              </a:rPr>
              <a:t>] = y[</a:t>
            </a:r>
            <a:r>
              <a:rPr lang="en-US" sz="2400" dirty="0" err="1">
                <a:solidFill>
                  <a:srgbClr val="FFFF00"/>
                </a:solidFill>
              </a:rPr>
              <a:t>ind</a:t>
            </a:r>
            <a:r>
              <a:rPr lang="en-US" sz="2400" dirty="0">
                <a:solidFill>
                  <a:srgbClr val="FFFF00"/>
                </a:solidFill>
              </a:rPr>
              <a:t>]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FF00"/>
                </a:solidFill>
              </a:rPr>
              <a:t>		</a:t>
            </a:r>
            <a:r>
              <a:rPr lang="en-US" sz="2400" dirty="0" err="1">
                <a:solidFill>
                  <a:srgbClr val="FFFF00"/>
                </a:solidFill>
              </a:rPr>
              <a:t>ind</a:t>
            </a:r>
            <a:r>
              <a:rPr lang="en-US" sz="2400" dirty="0">
                <a:solidFill>
                  <a:srgbClr val="FFFF00"/>
                </a:solidFill>
              </a:rPr>
              <a:t>+=1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FF00"/>
                </a:solidFill>
              </a:rPr>
              <a:t>    return y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FF00"/>
                </a:solidFill>
              </a:rPr>
              <a:t>list1 = [‘_’,’_’,’_’,’_’,’_’,’_’,’_’,’_’]</a:t>
            </a:r>
          </a:p>
          <a:p>
            <a:pPr marL="0" indent="0">
              <a:buNone/>
            </a:pPr>
            <a:r>
              <a:rPr lang="en-US" sz="2400" dirty="0" err="1">
                <a:solidFill>
                  <a:srgbClr val="FFFF00"/>
                </a:solidFill>
              </a:rPr>
              <a:t>stringvar</a:t>
            </a:r>
            <a:r>
              <a:rPr lang="en-US" sz="2400" dirty="0">
                <a:solidFill>
                  <a:srgbClr val="FFFF00"/>
                </a:solidFill>
              </a:rPr>
              <a:t> = “</a:t>
            </a:r>
            <a:r>
              <a:rPr lang="en-US" sz="2400" dirty="0" err="1">
                <a:solidFill>
                  <a:srgbClr val="FFFF00"/>
                </a:solidFill>
              </a:rPr>
              <a:t>atreaaed</a:t>
            </a:r>
            <a:r>
              <a:rPr lang="en-US" sz="2400" dirty="0">
                <a:solidFill>
                  <a:srgbClr val="FFFF00"/>
                </a:solidFill>
              </a:rPr>
              <a:t>”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FF00"/>
                </a:solidFill>
              </a:rPr>
              <a:t>print(</a:t>
            </a:r>
            <a:r>
              <a:rPr lang="en-US" sz="2400" dirty="0" err="1">
                <a:solidFill>
                  <a:srgbClr val="FFFF00"/>
                </a:solidFill>
              </a:rPr>
              <a:t>func</a:t>
            </a:r>
            <a:r>
              <a:rPr lang="en-US" sz="2400" dirty="0">
                <a:solidFill>
                  <a:srgbClr val="FFFF00"/>
                </a:solidFill>
              </a:rPr>
              <a:t>(list1,stringvar))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86F784D-44C3-4356-BDE2-5978758B6A31}"/>
              </a:ext>
            </a:extLst>
          </p:cNvPr>
          <p:cNvSpPr txBox="1">
            <a:spLocks/>
          </p:cNvSpPr>
          <p:nvPr/>
        </p:nvSpPr>
        <p:spPr>
          <a:xfrm>
            <a:off x="5187043" y="611982"/>
            <a:ext cx="5099958" cy="56340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en-US" sz="1800" dirty="0">
                <a:solidFill>
                  <a:srgbClr val="FFFF00"/>
                </a:solidFill>
              </a:rPr>
              <a:t>	      x						y		</a:t>
            </a:r>
            <a:r>
              <a:rPr lang="en-US" sz="1800" dirty="0" err="1">
                <a:solidFill>
                  <a:srgbClr val="FFFF00"/>
                </a:solidFill>
              </a:rPr>
              <a:t>ind</a:t>
            </a:r>
            <a:endParaRPr lang="en-US" sz="1800" dirty="0">
              <a:solidFill>
                <a:srgbClr val="FFFF00"/>
              </a:solidFill>
            </a:endParaRPr>
          </a:p>
          <a:p>
            <a:pPr marL="0" indent="0">
              <a:buFont typeface="Wingdings 3" charset="2"/>
              <a:buNone/>
            </a:pPr>
            <a:r>
              <a:rPr lang="en-US" sz="1800" dirty="0">
                <a:solidFill>
                  <a:srgbClr val="FFFF00"/>
                </a:solidFill>
              </a:rPr>
              <a:t>[‘_’,’_’,’_’,’_’,’_’,’_’,’_’,’_’]	“</a:t>
            </a:r>
            <a:r>
              <a:rPr lang="en-US" sz="1800" dirty="0" err="1">
                <a:solidFill>
                  <a:srgbClr val="FFFF00"/>
                </a:solidFill>
              </a:rPr>
              <a:t>atreaaed</a:t>
            </a:r>
            <a:r>
              <a:rPr lang="en-US" sz="1800" dirty="0">
                <a:solidFill>
                  <a:srgbClr val="FFFF00"/>
                </a:solidFill>
              </a:rPr>
              <a:t>”	0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FFFF00"/>
                </a:solidFill>
              </a:rPr>
              <a:t>[‘s’,’_’,’_’,’_’,’_’,’_’,’_’,’_’] 	“</a:t>
            </a:r>
            <a:r>
              <a:rPr lang="en-US" sz="1800" dirty="0" err="1">
                <a:solidFill>
                  <a:srgbClr val="FFFF00"/>
                </a:solidFill>
              </a:rPr>
              <a:t>atreaaed</a:t>
            </a:r>
            <a:r>
              <a:rPr lang="en-US" sz="1800" dirty="0">
                <a:solidFill>
                  <a:srgbClr val="FFFF00"/>
                </a:solidFill>
              </a:rPr>
              <a:t>”	1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FFFF00"/>
                </a:solidFill>
              </a:rPr>
              <a:t>[‘</a:t>
            </a:r>
            <a:r>
              <a:rPr lang="en-US" sz="1800" dirty="0" err="1">
                <a:solidFill>
                  <a:srgbClr val="FFFF00"/>
                </a:solidFill>
              </a:rPr>
              <a:t>s’,’t</a:t>
            </a:r>
            <a:r>
              <a:rPr lang="en-US" sz="1800" dirty="0">
                <a:solidFill>
                  <a:srgbClr val="FFFF00"/>
                </a:solidFill>
              </a:rPr>
              <a:t>’,’_’,’_’,’_’,’_’,’_’,’_’] 	“</a:t>
            </a:r>
            <a:r>
              <a:rPr lang="en-US" sz="1800" dirty="0" err="1">
                <a:solidFill>
                  <a:srgbClr val="FFFF00"/>
                </a:solidFill>
              </a:rPr>
              <a:t>atreaaed</a:t>
            </a:r>
            <a:r>
              <a:rPr lang="en-US" sz="1800" dirty="0">
                <a:solidFill>
                  <a:srgbClr val="FFFF00"/>
                </a:solidFill>
              </a:rPr>
              <a:t>”	2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FFFF00"/>
                </a:solidFill>
              </a:rPr>
              <a:t>[‘</a:t>
            </a:r>
            <a:r>
              <a:rPr lang="en-US" sz="1800" dirty="0" err="1">
                <a:solidFill>
                  <a:srgbClr val="FFFF00"/>
                </a:solidFill>
              </a:rPr>
              <a:t>s’,’t’,’r</a:t>
            </a:r>
            <a:r>
              <a:rPr lang="en-US" sz="1800" dirty="0">
                <a:solidFill>
                  <a:srgbClr val="FFFF00"/>
                </a:solidFill>
              </a:rPr>
              <a:t>’,’_’,’_’,’_’,’_’,’_’] 	“</a:t>
            </a:r>
            <a:r>
              <a:rPr lang="en-US" sz="1800" dirty="0" err="1">
                <a:solidFill>
                  <a:srgbClr val="FFFF00"/>
                </a:solidFill>
              </a:rPr>
              <a:t>atreaaed</a:t>
            </a:r>
            <a:r>
              <a:rPr lang="en-US" sz="1800" dirty="0">
                <a:solidFill>
                  <a:srgbClr val="FFFF00"/>
                </a:solidFill>
              </a:rPr>
              <a:t>”	3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FFFF00"/>
                </a:solidFill>
              </a:rPr>
              <a:t>[‘</a:t>
            </a:r>
            <a:r>
              <a:rPr lang="en-US" sz="1800" dirty="0" err="1">
                <a:solidFill>
                  <a:srgbClr val="FFFF00"/>
                </a:solidFill>
              </a:rPr>
              <a:t>s’,’t’,’r’,’e</a:t>
            </a:r>
            <a:r>
              <a:rPr lang="en-US" sz="1800" dirty="0">
                <a:solidFill>
                  <a:srgbClr val="FFFF00"/>
                </a:solidFill>
              </a:rPr>
              <a:t>’,’_’,’_’,’_’,’_’] 	“</a:t>
            </a:r>
            <a:r>
              <a:rPr lang="en-US" sz="1800" dirty="0" err="1">
                <a:solidFill>
                  <a:srgbClr val="FFFF00"/>
                </a:solidFill>
              </a:rPr>
              <a:t>atreaaed</a:t>
            </a:r>
            <a:r>
              <a:rPr lang="en-US" sz="1800" dirty="0">
                <a:solidFill>
                  <a:srgbClr val="FFFF00"/>
                </a:solidFill>
              </a:rPr>
              <a:t>”	4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FFFF00"/>
                </a:solidFill>
              </a:rPr>
              <a:t>[‘</a:t>
            </a:r>
            <a:r>
              <a:rPr lang="en-US" sz="1800" dirty="0" err="1">
                <a:solidFill>
                  <a:srgbClr val="FFFF00"/>
                </a:solidFill>
              </a:rPr>
              <a:t>s’,’t’,’r’,’e’,’s</a:t>
            </a:r>
            <a:r>
              <a:rPr lang="en-US" sz="1800" dirty="0">
                <a:solidFill>
                  <a:srgbClr val="FFFF00"/>
                </a:solidFill>
              </a:rPr>
              <a:t>’,’_’,’_’,’_’] 	“</a:t>
            </a:r>
            <a:r>
              <a:rPr lang="en-US" sz="1800" dirty="0" err="1">
                <a:solidFill>
                  <a:srgbClr val="FFFF00"/>
                </a:solidFill>
              </a:rPr>
              <a:t>atreaaed</a:t>
            </a:r>
            <a:r>
              <a:rPr lang="en-US" sz="1800" dirty="0">
                <a:solidFill>
                  <a:srgbClr val="FFFF00"/>
                </a:solidFill>
              </a:rPr>
              <a:t>”	5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FFFF00"/>
                </a:solidFill>
              </a:rPr>
              <a:t>[‘</a:t>
            </a:r>
            <a:r>
              <a:rPr lang="en-US" sz="1800" dirty="0" err="1">
                <a:solidFill>
                  <a:srgbClr val="FFFF00"/>
                </a:solidFill>
              </a:rPr>
              <a:t>s’,’t’,’r’,’e’,’s’,’s</a:t>
            </a:r>
            <a:r>
              <a:rPr lang="en-US" sz="1800" dirty="0">
                <a:solidFill>
                  <a:srgbClr val="FFFF00"/>
                </a:solidFill>
              </a:rPr>
              <a:t>’,’_’,’_’] 	“</a:t>
            </a:r>
            <a:r>
              <a:rPr lang="en-US" sz="1800" dirty="0" err="1">
                <a:solidFill>
                  <a:srgbClr val="FFFF00"/>
                </a:solidFill>
              </a:rPr>
              <a:t>atreaaed</a:t>
            </a:r>
            <a:r>
              <a:rPr lang="en-US" sz="1800" dirty="0">
                <a:solidFill>
                  <a:srgbClr val="FFFF00"/>
                </a:solidFill>
              </a:rPr>
              <a:t>”	6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FFFF00"/>
                </a:solidFill>
              </a:rPr>
              <a:t>[‘</a:t>
            </a:r>
            <a:r>
              <a:rPr lang="en-US" sz="1800" dirty="0" err="1">
                <a:solidFill>
                  <a:srgbClr val="FFFF00"/>
                </a:solidFill>
              </a:rPr>
              <a:t>s’,’t’,’r’,’e’,’s’,’s’,’e</a:t>
            </a:r>
            <a:r>
              <a:rPr lang="en-US" sz="1800" dirty="0">
                <a:solidFill>
                  <a:srgbClr val="FFFF00"/>
                </a:solidFill>
              </a:rPr>
              <a:t>’,’_’] 	“</a:t>
            </a:r>
            <a:r>
              <a:rPr lang="en-US" sz="1800" dirty="0" err="1">
                <a:solidFill>
                  <a:srgbClr val="FFFF00"/>
                </a:solidFill>
              </a:rPr>
              <a:t>atreaaed</a:t>
            </a:r>
            <a:r>
              <a:rPr lang="en-US" sz="1800" dirty="0">
                <a:solidFill>
                  <a:srgbClr val="FFFF00"/>
                </a:solidFill>
              </a:rPr>
              <a:t>”	7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FFFF00"/>
                </a:solidFill>
              </a:rPr>
              <a:t>[‘</a:t>
            </a:r>
            <a:r>
              <a:rPr lang="en-US" sz="1800" dirty="0" err="1">
                <a:solidFill>
                  <a:srgbClr val="FFFF00"/>
                </a:solidFill>
              </a:rPr>
              <a:t>s’,’t’,’r’,’e’,’s’,’s’,’e’,’d</a:t>
            </a:r>
            <a:r>
              <a:rPr lang="en-US" sz="1800" dirty="0">
                <a:solidFill>
                  <a:srgbClr val="FFFF00"/>
                </a:solidFill>
              </a:rPr>
              <a:t>’] 	“</a:t>
            </a:r>
            <a:r>
              <a:rPr lang="en-US" sz="1800" dirty="0" err="1">
                <a:solidFill>
                  <a:srgbClr val="FFFF00"/>
                </a:solidFill>
              </a:rPr>
              <a:t>atreaaed</a:t>
            </a:r>
            <a:r>
              <a:rPr lang="en-US" sz="1800" dirty="0">
                <a:solidFill>
                  <a:srgbClr val="FFFF00"/>
                </a:solidFill>
              </a:rPr>
              <a:t>”	8</a:t>
            </a:r>
          </a:p>
          <a:p>
            <a:pPr marL="0" indent="0">
              <a:buNone/>
            </a:pPr>
            <a:endParaRPr lang="en-US" sz="1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7448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871" y="452211"/>
            <a:ext cx="9578340" cy="1325563"/>
          </a:xfrm>
        </p:spPr>
        <p:txBody>
          <a:bodyPr/>
          <a:lstStyle/>
          <a:p>
            <a:r>
              <a:rPr lang="en-US" dirty="0"/>
              <a:t>Lists: a new type!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0871" y="1436914"/>
            <a:ext cx="10912929" cy="4740049"/>
          </a:xfrm>
        </p:spPr>
        <p:txBody>
          <a:bodyPr/>
          <a:lstStyle/>
          <a:p>
            <a:r>
              <a:rPr lang="en-US" dirty="0"/>
              <a:t>We've got:</a:t>
            </a:r>
          </a:p>
          <a:p>
            <a:pPr lvl="1"/>
            <a:r>
              <a:rPr lang="en-US" dirty="0" err="1"/>
              <a:t>ints</a:t>
            </a:r>
            <a:endParaRPr lang="en-US" dirty="0"/>
          </a:p>
          <a:p>
            <a:pPr lvl="1"/>
            <a:r>
              <a:rPr lang="en-US" dirty="0"/>
              <a:t>floats</a:t>
            </a:r>
          </a:p>
          <a:p>
            <a:pPr lvl="1"/>
            <a:r>
              <a:rPr lang="en-US" dirty="0" err="1"/>
              <a:t>booleans</a:t>
            </a:r>
            <a:endParaRPr lang="en-US" dirty="0"/>
          </a:p>
          <a:p>
            <a:pPr lvl="1"/>
            <a:r>
              <a:rPr lang="en-US" dirty="0"/>
              <a:t>strings</a:t>
            </a:r>
          </a:p>
          <a:p>
            <a:pPr lvl="1"/>
            <a:r>
              <a:rPr lang="en-US" dirty="0"/>
              <a:t>and now… (drum roll)</a:t>
            </a:r>
          </a:p>
          <a:p>
            <a:pPr lvl="2"/>
            <a:r>
              <a:rPr lang="en-US" sz="2400" dirty="0"/>
              <a:t>LISTS!</a:t>
            </a:r>
          </a:p>
          <a:p>
            <a:pPr lvl="3"/>
            <a:r>
              <a:rPr lang="en-US" sz="2300" dirty="0"/>
              <a:t>sets of a thing (e.g., sets of </a:t>
            </a:r>
            <a:r>
              <a:rPr lang="en-US" sz="2300" dirty="0" err="1"/>
              <a:t>ints</a:t>
            </a:r>
            <a:endParaRPr lang="en-US" sz="2300" dirty="0"/>
          </a:p>
          <a:p>
            <a:pPr lvl="4"/>
            <a:r>
              <a:rPr lang="en-US" sz="2300" dirty="0"/>
              <a:t>You can also have a list of strings, a list of floats, etc.)</a:t>
            </a:r>
          </a:p>
        </p:txBody>
      </p:sp>
    </p:spTree>
    <p:extLst>
      <p:ext uri="{BB962C8B-B14F-4D97-AF65-F5344CB8AC3E}">
        <p14:creationId xmlns:p14="http://schemas.microsoft.com/office/powerpoint/2010/main" val="4194363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8251" y="309561"/>
            <a:ext cx="9639300" cy="1325563"/>
          </a:xfrm>
        </p:spPr>
        <p:txBody>
          <a:bodyPr/>
          <a:lstStyle/>
          <a:p>
            <a:r>
              <a:rPr lang="en-US" b="1" dirty="0"/>
              <a:t>Creating Lists 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8251" y="1635124"/>
            <a:ext cx="11532789" cy="4674235"/>
          </a:xfrm>
        </p:spPr>
        <p:txBody>
          <a:bodyPr>
            <a:normAutofit/>
          </a:bodyPr>
          <a:lstStyle/>
          <a:p>
            <a:r>
              <a:rPr lang="en-US" dirty="0"/>
              <a:t>To create a list, put a number of expressions in square brackets: 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err="1"/>
              <a:t>listvar</a:t>
            </a:r>
            <a:r>
              <a:rPr lang="en-US" dirty="0"/>
              <a:t> = [ ]    #Empty list with nothing in it.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 list with things in it:</a:t>
            </a:r>
          </a:p>
          <a:p>
            <a:pPr lvl="1">
              <a:buNone/>
            </a:pPr>
            <a:r>
              <a:rPr lang="en-US" sz="2000" dirty="0"/>
              <a:t># create a list with some items </a:t>
            </a:r>
          </a:p>
          <a:p>
            <a:pPr lvl="1">
              <a:buNone/>
            </a:pPr>
            <a:r>
              <a:rPr lang="en-US" sz="2000" dirty="0">
                <a:solidFill>
                  <a:srgbClr val="FFFF00"/>
                </a:solidFill>
              </a:rPr>
              <a:t>listvar1 = [2,10,8,4,17]   </a:t>
            </a: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#list of </a:t>
            </a:r>
            <a:r>
              <a:rPr lang="en-US" sz="20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ints</a:t>
            </a:r>
            <a:endParaRPr lang="en-US" sz="20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lvl="1">
              <a:buNone/>
            </a:pPr>
            <a:r>
              <a:rPr lang="en-US" sz="2000" dirty="0">
                <a:solidFill>
                  <a:srgbClr val="FFFF00"/>
                </a:solidFill>
              </a:rPr>
              <a:t>listvar2 = </a:t>
            </a:r>
            <a:r>
              <a:rPr lang="en-US" sz="2000" spc="-60" dirty="0">
                <a:solidFill>
                  <a:srgbClr val="FFFF00"/>
                </a:solidFill>
              </a:rPr>
              <a:t>[“spider </a:t>
            </a:r>
            <a:r>
              <a:rPr lang="en-US" sz="2000" spc="-60" dirty="0" err="1">
                <a:solidFill>
                  <a:srgbClr val="FFFF00"/>
                </a:solidFill>
              </a:rPr>
              <a:t>leg”,”toe</a:t>
            </a:r>
            <a:r>
              <a:rPr lang="en-US" sz="2000" spc="-60" dirty="0">
                <a:solidFill>
                  <a:srgbClr val="FFFF00"/>
                </a:solidFill>
              </a:rPr>
              <a:t> of </a:t>
            </a:r>
            <a:r>
              <a:rPr lang="en-US" sz="2000" spc="-60" dirty="0" err="1">
                <a:solidFill>
                  <a:srgbClr val="FFFF00"/>
                </a:solidFill>
              </a:rPr>
              <a:t>frog”,”eye</a:t>
            </a:r>
            <a:r>
              <a:rPr lang="en-US" sz="2000" spc="-60" dirty="0">
                <a:solidFill>
                  <a:srgbClr val="FFFF00"/>
                </a:solidFill>
              </a:rPr>
              <a:t> of newt”, “bat wing”, “slug butter”, ”snake dandruff”]    </a:t>
            </a:r>
            <a:r>
              <a:rPr lang="en-US" sz="2000" spc="-6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#list of strings</a:t>
            </a:r>
          </a:p>
          <a:p>
            <a:pPr lvl="1">
              <a:buNone/>
            </a:pPr>
            <a:endParaRPr lang="en-US" sz="2000" dirty="0">
              <a:solidFill>
                <a:srgbClr val="FFFF00"/>
              </a:solidFill>
            </a:endParaRPr>
          </a:p>
          <a:p>
            <a:pPr lvl="1">
              <a:buNone/>
            </a:pPr>
            <a:r>
              <a:rPr lang="en-US" sz="2000" dirty="0"/>
              <a:t>First list is a list of </a:t>
            </a:r>
            <a:r>
              <a:rPr lang="en-US" sz="2000" dirty="0" err="1"/>
              <a:t>ints</a:t>
            </a:r>
            <a:endParaRPr lang="en-US" sz="2000" dirty="0"/>
          </a:p>
          <a:p>
            <a:pPr lvl="1">
              <a:buNone/>
            </a:pPr>
            <a:r>
              <a:rPr lang="en-US" sz="2000" dirty="0"/>
              <a:t>Second list is a list of strings.</a:t>
            </a:r>
          </a:p>
          <a:p>
            <a:pPr lvl="1">
              <a:buNone/>
            </a:pPr>
            <a:endParaRPr lang="en-US" dirty="0">
              <a:solidFill>
                <a:srgbClr val="FFFF00"/>
              </a:solidFill>
            </a:endParaRPr>
          </a:p>
          <a:p>
            <a:pPr lvl="1">
              <a:buNone/>
            </a:pP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879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529" y="342901"/>
            <a:ext cx="7055380" cy="842682"/>
          </a:xfrm>
        </p:spPr>
        <p:txBody>
          <a:bodyPr/>
          <a:lstStyle/>
          <a:p>
            <a:r>
              <a:rPr lang="en-US" dirty="0"/>
              <a:t>Lists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4529" y="1066800"/>
            <a:ext cx="9799320" cy="5448299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Overview </a:t>
            </a:r>
          </a:p>
          <a:p>
            <a:r>
              <a:rPr lang="en-US" dirty="0"/>
              <a:t>The list type is a container that holds a number of objects</a:t>
            </a:r>
          </a:p>
          <a:p>
            <a:pPr lvl="1"/>
            <a:r>
              <a:rPr lang="en-US" i="1" dirty="0"/>
              <a:t>in a given </a:t>
            </a:r>
            <a:r>
              <a:rPr lang="en-US" b="1" i="1" dirty="0"/>
              <a:t>order.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</a:p>
          <a:p>
            <a:r>
              <a:rPr lang="en-US" dirty="0"/>
              <a:t>Lists have an </a:t>
            </a:r>
            <a:r>
              <a:rPr lang="en-US" b="1" dirty="0"/>
              <a:t>order</a:t>
            </a:r>
            <a:r>
              <a:rPr lang="en-US" dirty="0"/>
              <a:t> to them </a:t>
            </a:r>
          </a:p>
          <a:p>
            <a:pPr lvl="1"/>
            <a:r>
              <a:rPr lang="en-US" dirty="0"/>
              <a:t>Like a string, in which the order of the characters matters</a:t>
            </a:r>
          </a:p>
          <a:p>
            <a:pPr lvl="1"/>
            <a:endParaRPr lang="en-US" dirty="0"/>
          </a:p>
          <a:p>
            <a:r>
              <a:rPr lang="en-US" dirty="0"/>
              <a:t>Examples of lists:</a:t>
            </a:r>
          </a:p>
          <a:p>
            <a:pPr lvl="1"/>
            <a:r>
              <a:rPr lang="en-US" dirty="0"/>
              <a:t>Sound files:  a long list of numbers measuring vibrations in the air</a:t>
            </a:r>
          </a:p>
          <a:p>
            <a:pPr lvl="2"/>
            <a:r>
              <a:rPr lang="en-US" dirty="0"/>
              <a:t>any vibrational measurements</a:t>
            </a:r>
          </a:p>
          <a:p>
            <a:pPr lvl="2"/>
            <a:r>
              <a:rPr lang="en-US" dirty="0"/>
              <a:t>The order of the measurements of vibration is dependent on when they occurred in time.</a:t>
            </a:r>
          </a:p>
          <a:p>
            <a:pPr lvl="1"/>
            <a:r>
              <a:rPr lang="en-US" dirty="0"/>
              <a:t>List of students in a class</a:t>
            </a:r>
          </a:p>
          <a:p>
            <a:pPr lvl="1"/>
            <a:r>
              <a:rPr lang="en-US" dirty="0"/>
              <a:t>Measurements of movements (e.g., bird flight patterns)</a:t>
            </a:r>
          </a:p>
          <a:p>
            <a:pPr lvl="1"/>
            <a:r>
              <a:rPr lang="en-US" dirty="0"/>
              <a:t>Temperature taken every hour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472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9068" y="274638"/>
            <a:ext cx="9641732" cy="639762"/>
          </a:xfrm>
        </p:spPr>
        <p:txBody>
          <a:bodyPr>
            <a:normAutofit fontScale="90000"/>
          </a:bodyPr>
          <a:lstStyle/>
          <a:p>
            <a:r>
              <a:rPr lang="en-US" dirty="0"/>
              <a:t>Lists have indices (like strings):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2515" y="914400"/>
            <a:ext cx="11669486" cy="5758542"/>
          </a:xfrm>
        </p:spPr>
        <p:txBody>
          <a:bodyPr>
            <a:normAutofit/>
          </a:bodyPr>
          <a:lstStyle/>
          <a:p>
            <a:pPr marL="0" lvl="1">
              <a:buNone/>
            </a:pPr>
            <a:r>
              <a:rPr lang="en-US" dirty="0">
                <a:solidFill>
                  <a:srgbClr val="FFFF00"/>
                </a:solidFill>
              </a:rPr>
              <a:t>listvar2 = [“</a:t>
            </a:r>
            <a:r>
              <a:rPr lang="en-US" dirty="0" err="1">
                <a:solidFill>
                  <a:srgbClr val="FFFF00"/>
                </a:solidFill>
              </a:rPr>
              <a:t>cat”,”dog”,”bunny</a:t>
            </a:r>
            <a:r>
              <a:rPr lang="en-US" dirty="0">
                <a:solidFill>
                  <a:srgbClr val="FFFF00"/>
                </a:solidFill>
              </a:rPr>
              <a:t>”, “newt”, “</a:t>
            </a:r>
            <a:r>
              <a:rPr lang="en-US" dirty="0" err="1">
                <a:solidFill>
                  <a:srgbClr val="FFFF00"/>
                </a:solidFill>
              </a:rPr>
              <a:t>wombat”,”deer</a:t>
            </a:r>
            <a:r>
              <a:rPr lang="en-US" dirty="0">
                <a:solidFill>
                  <a:srgbClr val="FFFF00"/>
                </a:solidFill>
              </a:rPr>
              <a:t>”]</a:t>
            </a:r>
          </a:p>
          <a:p>
            <a:pPr marL="0" lvl="1">
              <a:buNone/>
            </a:pPr>
            <a:r>
              <a:rPr lang="en-US" dirty="0"/>
              <a:t>Index </a:t>
            </a:r>
            <a:r>
              <a:rPr lang="en-US" dirty="0">
                <a:solidFill>
                  <a:srgbClr val="FFFF00"/>
                </a:solidFill>
              </a:rPr>
              <a:t>          0         1           2              3                 4             5</a:t>
            </a:r>
            <a:br>
              <a:rPr lang="en-US" dirty="0">
                <a:solidFill>
                  <a:srgbClr val="FFFF00"/>
                </a:solidFill>
              </a:rPr>
            </a:br>
            <a:endParaRPr lang="en-US" dirty="0">
              <a:solidFill>
                <a:srgbClr val="FFFF00"/>
              </a:solidFill>
            </a:endParaRPr>
          </a:p>
          <a:p>
            <a:pPr marL="0" lvl="1">
              <a:buNone/>
            </a:pPr>
            <a:endParaRPr lang="en-US" sz="1400" dirty="0">
              <a:solidFill>
                <a:srgbClr val="FFFF00"/>
              </a:solidFill>
            </a:endParaRPr>
          </a:p>
          <a:p>
            <a:pPr marL="0" lvl="1">
              <a:buNone/>
            </a:pPr>
            <a:r>
              <a:rPr lang="en-US" dirty="0">
                <a:solidFill>
                  <a:srgbClr val="FFFF00"/>
                </a:solidFill>
              </a:rPr>
              <a:t>listvar1  =  [2, 10, 8, 4, 17]</a:t>
            </a:r>
          </a:p>
          <a:p>
            <a:pPr marL="0" lvl="1">
              <a:buNone/>
            </a:pPr>
            <a:r>
              <a:rPr lang="en-US" dirty="0"/>
              <a:t>Index  </a:t>
            </a:r>
            <a:r>
              <a:rPr lang="en-US" dirty="0">
                <a:solidFill>
                  <a:srgbClr val="FFFF00"/>
                </a:solidFill>
              </a:rPr>
              <a:t>        0   1  2   3   4</a:t>
            </a:r>
            <a:br>
              <a:rPr lang="en-US" dirty="0">
                <a:solidFill>
                  <a:srgbClr val="FFFF00"/>
                </a:solidFill>
              </a:rPr>
            </a:br>
            <a:endParaRPr lang="en-US" dirty="0">
              <a:solidFill>
                <a:srgbClr val="FFFF00"/>
              </a:solidFill>
            </a:endParaRPr>
          </a:p>
          <a:p>
            <a:pPr marL="0" lvl="1">
              <a:buNone/>
            </a:pPr>
            <a:r>
              <a:rPr lang="en-US" dirty="0"/>
              <a:t>So to use a particular item in the list:</a:t>
            </a:r>
          </a:p>
          <a:p>
            <a:pPr marL="0" lvl="1">
              <a:buNone/>
            </a:pPr>
            <a:r>
              <a:rPr lang="en-US" dirty="0">
                <a:solidFill>
                  <a:srgbClr val="FFFF00"/>
                </a:solidFill>
              </a:rPr>
              <a:t>x=listvar2[3]   #”newt”</a:t>
            </a:r>
          </a:p>
          <a:p>
            <a:pPr marL="0" lvl="1">
              <a:buNone/>
            </a:pPr>
            <a:r>
              <a:rPr lang="en-US" dirty="0">
                <a:solidFill>
                  <a:srgbClr val="FFFF00"/>
                </a:solidFill>
              </a:rPr>
              <a:t>y=listvar1[1]   #10</a:t>
            </a:r>
          </a:p>
          <a:p>
            <a:pPr marL="0" lvl="1">
              <a:buNone/>
            </a:pPr>
            <a:r>
              <a:rPr lang="en-US" dirty="0">
                <a:solidFill>
                  <a:srgbClr val="FFFF00"/>
                </a:solidFill>
              </a:rPr>
              <a:t>z=listvar2[0]    #”cat”</a:t>
            </a:r>
          </a:p>
          <a:p>
            <a:pPr marL="0" lvl="1">
              <a:buNone/>
            </a:pP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4356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5657" y="118996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/>
              <a:t>Lists: Len, 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5657" y="758758"/>
            <a:ext cx="10232572" cy="5769428"/>
          </a:xfrm>
        </p:spPr>
        <p:txBody>
          <a:bodyPr>
            <a:normAutofit fontScale="92500" lnSpcReduction="10000"/>
          </a:bodyPr>
          <a:lstStyle/>
          <a:p>
            <a:pPr marL="0" lvl="1">
              <a:buNone/>
            </a:pPr>
            <a:r>
              <a:rPr lang="en-US" sz="2000" dirty="0">
                <a:solidFill>
                  <a:srgbClr val="FFFF00"/>
                </a:solidFill>
              </a:rPr>
              <a:t>listvar2 = [“</a:t>
            </a:r>
            <a:r>
              <a:rPr lang="en-US" sz="2000" dirty="0" err="1">
                <a:solidFill>
                  <a:srgbClr val="FFFF00"/>
                </a:solidFill>
              </a:rPr>
              <a:t>cat”,”dog”,”bunny</a:t>
            </a:r>
            <a:r>
              <a:rPr lang="en-US" sz="2000" dirty="0">
                <a:solidFill>
                  <a:srgbClr val="FFFF00"/>
                </a:solidFill>
              </a:rPr>
              <a:t>”, “newt”, “</a:t>
            </a:r>
            <a:r>
              <a:rPr lang="en-US" sz="2000" dirty="0" err="1">
                <a:solidFill>
                  <a:srgbClr val="FFFF00"/>
                </a:solidFill>
              </a:rPr>
              <a:t>wombat”,”deer</a:t>
            </a:r>
            <a:r>
              <a:rPr lang="en-US" sz="2000" dirty="0">
                <a:solidFill>
                  <a:srgbClr val="FFFF00"/>
                </a:solidFill>
              </a:rPr>
              <a:t>”]</a:t>
            </a:r>
          </a:p>
          <a:p>
            <a:pPr marL="0" lvl="1">
              <a:buNone/>
            </a:pPr>
            <a:r>
              <a:rPr lang="en-US" sz="2000" dirty="0"/>
              <a:t>Index </a:t>
            </a:r>
            <a:r>
              <a:rPr lang="en-US" sz="2000" dirty="0">
                <a:solidFill>
                  <a:srgbClr val="FFFF00"/>
                </a:solidFill>
              </a:rPr>
              <a:t>          0         1           2              3                 4             5</a:t>
            </a:r>
            <a:br>
              <a:rPr lang="en-US" sz="2000" dirty="0">
                <a:solidFill>
                  <a:srgbClr val="FFFF00"/>
                </a:solidFill>
              </a:rPr>
            </a:br>
            <a:endParaRPr lang="en-US" sz="2000" dirty="0">
              <a:solidFill>
                <a:srgbClr val="FFFF00"/>
              </a:solidFill>
            </a:endParaRPr>
          </a:p>
          <a:p>
            <a:pPr marL="0" lvl="1">
              <a:buNone/>
            </a:pPr>
            <a:r>
              <a:rPr lang="en-US" sz="2000" dirty="0"/>
              <a:t>Like strings, we can use:</a:t>
            </a:r>
          </a:p>
          <a:p>
            <a:pPr marL="57150" lvl="1" indent="-342900"/>
            <a:r>
              <a:rPr lang="en-US" sz="2000" b="1" dirty="0" err="1"/>
              <a:t>len</a:t>
            </a:r>
            <a:endParaRPr lang="en-US" sz="2000" b="1" dirty="0"/>
          </a:p>
          <a:p>
            <a:pPr marL="57150" lvl="1" indent="-342900"/>
            <a:r>
              <a:rPr lang="en-US" sz="2000" b="1" dirty="0"/>
              <a:t>in</a:t>
            </a:r>
            <a:endParaRPr lang="en-US" sz="2000" dirty="0">
              <a:solidFill>
                <a:srgbClr val="FFFF00"/>
              </a:solidFill>
            </a:endParaRPr>
          </a:p>
          <a:p>
            <a:pPr marL="0" lvl="1">
              <a:buNone/>
            </a:pPr>
            <a:endParaRPr lang="en-US" sz="1400" dirty="0">
              <a:solidFill>
                <a:srgbClr val="FFFF00"/>
              </a:solidFill>
            </a:endParaRPr>
          </a:p>
          <a:p>
            <a:pPr marL="0" lvl="1">
              <a:buNone/>
            </a:pPr>
            <a:r>
              <a:rPr lang="en-US" dirty="0">
                <a:solidFill>
                  <a:srgbClr val="FFFF00"/>
                </a:solidFill>
              </a:rPr>
              <a:t>listvar1  =  [2, 10, 8, 4, 17]</a:t>
            </a:r>
          </a:p>
          <a:p>
            <a:pPr>
              <a:buNone/>
            </a:pPr>
            <a:r>
              <a:rPr lang="en-US" dirty="0"/>
              <a:t>get the length of a list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	 </a:t>
            </a:r>
            <a:r>
              <a:rPr lang="en-US" dirty="0" err="1">
                <a:solidFill>
                  <a:srgbClr val="FFC000"/>
                </a:solidFill>
              </a:rPr>
              <a:t>len</a:t>
            </a:r>
            <a:r>
              <a:rPr lang="en-US" dirty="0">
                <a:solidFill>
                  <a:srgbClr val="FFFF00"/>
                </a:solidFill>
              </a:rPr>
              <a:t>(listvar2)   # will give you 6	</a:t>
            </a:r>
          </a:p>
          <a:p>
            <a:pPr>
              <a:buNone/>
            </a:pPr>
            <a:endParaRPr lang="en-US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	if “bunny" </a:t>
            </a:r>
            <a:r>
              <a:rPr lang="en-US" dirty="0">
                <a:solidFill>
                  <a:srgbClr val="FFC000"/>
                </a:solidFill>
              </a:rPr>
              <a:t>in</a:t>
            </a:r>
            <a:r>
              <a:rPr lang="en-US" dirty="0">
                <a:solidFill>
                  <a:srgbClr val="FFFF00"/>
                </a:solidFill>
              </a:rPr>
              <a:t> listvar2: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      	   return(“hop!")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     else: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		   return(“Sorry, no hop.”)</a:t>
            </a:r>
          </a:p>
          <a:p>
            <a:pPr>
              <a:buNone/>
            </a:pPr>
            <a:endParaRPr lang="en-US" dirty="0">
              <a:solidFill>
                <a:srgbClr val="FFFF00"/>
              </a:solidFill>
            </a:endParaRPr>
          </a:p>
          <a:p>
            <a:pPr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51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657" y="252867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/>
              <a:t>Lists: Slices (like strings)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4914" y="821872"/>
            <a:ext cx="11647714" cy="5943600"/>
          </a:xfrm>
        </p:spPr>
        <p:txBody>
          <a:bodyPr>
            <a:normAutofit/>
          </a:bodyPr>
          <a:lstStyle/>
          <a:p>
            <a:pPr marL="0" lvl="1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lvl="1">
              <a:buNone/>
            </a:pPr>
            <a:r>
              <a:rPr lang="en-US" dirty="0"/>
              <a:t>Index </a:t>
            </a:r>
            <a:r>
              <a:rPr lang="en-US" dirty="0">
                <a:solidFill>
                  <a:srgbClr val="FFFF00"/>
                </a:solidFill>
              </a:rPr>
              <a:t>          0         1           2              3                 4             5</a:t>
            </a:r>
            <a:br>
              <a:rPr lang="en-US" dirty="0">
                <a:solidFill>
                  <a:srgbClr val="FFFF00"/>
                </a:solidFill>
              </a:rPr>
            </a:br>
            <a:r>
              <a:rPr lang="en-US" dirty="0">
                <a:solidFill>
                  <a:srgbClr val="FFFF00"/>
                </a:solidFill>
              </a:rPr>
              <a:t>listvar2 = [“</a:t>
            </a:r>
            <a:r>
              <a:rPr lang="en-US" dirty="0" err="1">
                <a:solidFill>
                  <a:srgbClr val="FFFF00"/>
                </a:solidFill>
              </a:rPr>
              <a:t>cat”,”dog”,”bunny</a:t>
            </a:r>
            <a:r>
              <a:rPr lang="en-US" dirty="0">
                <a:solidFill>
                  <a:srgbClr val="FFFF00"/>
                </a:solidFill>
              </a:rPr>
              <a:t>”, “newt”, “</a:t>
            </a:r>
            <a:r>
              <a:rPr lang="en-US" dirty="0" err="1">
                <a:solidFill>
                  <a:srgbClr val="FFFF00"/>
                </a:solidFill>
              </a:rPr>
              <a:t>wombat”,”deer</a:t>
            </a:r>
            <a:r>
              <a:rPr lang="en-US" dirty="0">
                <a:solidFill>
                  <a:srgbClr val="FFFF00"/>
                </a:solidFill>
              </a:rPr>
              <a:t>”]</a:t>
            </a:r>
          </a:p>
          <a:p>
            <a:pPr marL="0" lvl="1">
              <a:buNone/>
            </a:pPr>
            <a:r>
              <a:rPr lang="en-US" dirty="0"/>
              <a:t>Slice:        0       1          2             3             4                  5              6</a:t>
            </a:r>
          </a:p>
          <a:p>
            <a:pPr marL="0" lvl="1">
              <a:buNone/>
            </a:pPr>
            <a:r>
              <a:rPr lang="en-US" dirty="0"/>
              <a:t>                -6      -5        -4            -3            -2                 -1</a:t>
            </a:r>
          </a:p>
          <a:p>
            <a:pPr marL="0" lvl="1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lvl="1">
              <a:buNone/>
            </a:pPr>
            <a:r>
              <a:rPr lang="en-US" dirty="0">
                <a:solidFill>
                  <a:srgbClr val="FFFF00"/>
                </a:solidFill>
              </a:rPr>
              <a:t>listvar1  =  [2, 10, 8, 4, 17]</a:t>
            </a: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dirty="0"/>
              <a:t>Slicing:</a:t>
            </a:r>
          </a:p>
          <a:p>
            <a:pPr>
              <a:buNone/>
            </a:pPr>
            <a:r>
              <a:rPr lang="en-US" sz="2400" dirty="0">
                <a:solidFill>
                  <a:srgbClr val="FFFF00"/>
                </a:solidFill>
              </a:rPr>
              <a:t>	x = listvar2[3:5]    #x now holds [“</a:t>
            </a:r>
            <a:r>
              <a:rPr lang="en-US" sz="2400" dirty="0" err="1">
                <a:solidFill>
                  <a:srgbClr val="FFFF00"/>
                </a:solidFill>
              </a:rPr>
              <a:t>newt”,”wombat</a:t>
            </a:r>
            <a:r>
              <a:rPr lang="en-US" sz="2400" dirty="0">
                <a:solidFill>
                  <a:srgbClr val="FFFF00"/>
                </a:solidFill>
              </a:rPr>
              <a:t>”]</a:t>
            </a:r>
          </a:p>
          <a:p>
            <a:pPr>
              <a:buNone/>
            </a:pPr>
            <a:r>
              <a:rPr lang="en-US" sz="2400" dirty="0">
                <a:solidFill>
                  <a:srgbClr val="FFFF00"/>
                </a:solidFill>
              </a:rPr>
              <a:t>	y = listvar1[1:2]    #y now holds [10]</a:t>
            </a:r>
          </a:p>
        </p:txBody>
      </p:sp>
    </p:spTree>
    <p:extLst>
      <p:ext uri="{BB962C8B-B14F-4D97-AF65-F5344CB8AC3E}">
        <p14:creationId xmlns:p14="http://schemas.microsoft.com/office/powerpoint/2010/main" val="13039390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25" y="71123"/>
            <a:ext cx="9620132" cy="792162"/>
          </a:xfrm>
        </p:spPr>
        <p:txBody>
          <a:bodyPr>
            <a:noAutofit/>
          </a:bodyPr>
          <a:lstStyle/>
          <a:p>
            <a:r>
              <a:rPr lang="en-US" dirty="0" err="1"/>
              <a:t>Lists:Slicing</a:t>
            </a:r>
            <a:r>
              <a:rPr lang="en-US" dirty="0"/>
              <a:t> (Like strings)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806" y="732656"/>
            <a:ext cx="11269080" cy="5987458"/>
          </a:xfrm>
        </p:spPr>
        <p:txBody>
          <a:bodyPr>
            <a:noAutofit/>
          </a:bodyPr>
          <a:lstStyle/>
          <a:p>
            <a:pPr marL="0" lvl="1">
              <a:buNone/>
            </a:pPr>
            <a:r>
              <a:rPr lang="en-US" sz="1600" dirty="0"/>
              <a:t>Index </a:t>
            </a:r>
            <a:r>
              <a:rPr lang="en-US" sz="1600" dirty="0">
                <a:solidFill>
                  <a:srgbClr val="FFFF00"/>
                </a:solidFill>
              </a:rPr>
              <a:t>          0         1           2              3                 4             5</a:t>
            </a:r>
            <a:br>
              <a:rPr lang="en-US" sz="1600" dirty="0">
                <a:solidFill>
                  <a:srgbClr val="FFFF00"/>
                </a:solidFill>
              </a:rPr>
            </a:br>
            <a:r>
              <a:rPr lang="en-US" sz="1600" dirty="0">
                <a:solidFill>
                  <a:srgbClr val="FFFF00"/>
                </a:solidFill>
              </a:rPr>
              <a:t>listvar2 = [“</a:t>
            </a:r>
            <a:r>
              <a:rPr lang="en-US" sz="1600" dirty="0" err="1">
                <a:solidFill>
                  <a:srgbClr val="FFFF00"/>
                </a:solidFill>
              </a:rPr>
              <a:t>cat”,”dog”,”bunny</a:t>
            </a:r>
            <a:r>
              <a:rPr lang="en-US" sz="1600" dirty="0">
                <a:solidFill>
                  <a:srgbClr val="FFFF00"/>
                </a:solidFill>
              </a:rPr>
              <a:t>”, “newt”, “</a:t>
            </a:r>
            <a:r>
              <a:rPr lang="en-US" sz="1600" dirty="0" err="1">
                <a:solidFill>
                  <a:srgbClr val="FFFF00"/>
                </a:solidFill>
              </a:rPr>
              <a:t>wombat”,”deer</a:t>
            </a:r>
            <a:r>
              <a:rPr lang="en-US" sz="1600" dirty="0">
                <a:solidFill>
                  <a:srgbClr val="FFFF00"/>
                </a:solidFill>
              </a:rPr>
              <a:t>”]</a:t>
            </a:r>
          </a:p>
          <a:p>
            <a:pPr marL="0" lvl="1">
              <a:buNone/>
            </a:pPr>
            <a:r>
              <a:rPr lang="en-US" sz="1600" dirty="0"/>
              <a:t>Slice:        0       1          2             3             4                  5              6</a:t>
            </a:r>
          </a:p>
          <a:p>
            <a:pPr marL="0" lvl="1">
              <a:buNone/>
            </a:pPr>
            <a:r>
              <a:rPr lang="en-US" sz="1600" dirty="0"/>
              <a:t>                -6      -5        -4            -3            -2                 -1</a:t>
            </a:r>
          </a:p>
          <a:p>
            <a:pPr>
              <a:buNone/>
            </a:pPr>
            <a:r>
              <a:rPr lang="en-US" sz="1600" dirty="0">
                <a:solidFill>
                  <a:srgbClr val="FFFF00"/>
                </a:solidFill>
              </a:rPr>
              <a:t>def f():</a:t>
            </a:r>
          </a:p>
          <a:p>
            <a:pPr>
              <a:buNone/>
            </a:pPr>
            <a:r>
              <a:rPr lang="en-US" sz="1600" dirty="0">
                <a:solidFill>
                  <a:srgbClr val="FFFF00"/>
                </a:solidFill>
              </a:rPr>
              <a:t>	return(listvar2[0:6])</a:t>
            </a:r>
          </a:p>
          <a:p>
            <a:pPr marL="342900" lvl="1" indent="-342900">
              <a:buNone/>
            </a:pPr>
            <a:r>
              <a:rPr lang="en-US" sz="1600" dirty="0">
                <a:solidFill>
                  <a:srgbClr val="FFFF00"/>
                </a:solidFill>
              </a:rPr>
              <a:t>&gt;&gt; [“</a:t>
            </a:r>
            <a:r>
              <a:rPr lang="en-US" sz="1600" dirty="0" err="1">
                <a:solidFill>
                  <a:srgbClr val="FFFF00"/>
                </a:solidFill>
              </a:rPr>
              <a:t>cat”,”dog”,”bunny</a:t>
            </a:r>
            <a:r>
              <a:rPr lang="en-US" sz="1600" dirty="0">
                <a:solidFill>
                  <a:srgbClr val="FFFF00"/>
                </a:solidFill>
              </a:rPr>
              <a:t>”, “newt”, “</a:t>
            </a:r>
            <a:r>
              <a:rPr lang="en-US" sz="1600" dirty="0" err="1">
                <a:solidFill>
                  <a:srgbClr val="FFFF00"/>
                </a:solidFill>
              </a:rPr>
              <a:t>wombat”,”deer</a:t>
            </a:r>
            <a:r>
              <a:rPr lang="en-US" sz="1600" dirty="0">
                <a:solidFill>
                  <a:srgbClr val="FFFF00"/>
                </a:solidFill>
              </a:rPr>
              <a:t>”] def g():</a:t>
            </a:r>
          </a:p>
          <a:p>
            <a:pPr>
              <a:buNone/>
            </a:pPr>
            <a:r>
              <a:rPr lang="en-US" sz="1600" dirty="0">
                <a:solidFill>
                  <a:srgbClr val="FFFF00"/>
                </a:solidFill>
              </a:rPr>
              <a:t>	return(listvar2[1:3])</a:t>
            </a:r>
          </a:p>
          <a:p>
            <a:pPr marL="342900" lvl="1" indent="-342900">
              <a:buNone/>
            </a:pPr>
            <a:r>
              <a:rPr lang="en-US" sz="1600" dirty="0">
                <a:solidFill>
                  <a:srgbClr val="FFFF00"/>
                </a:solidFill>
              </a:rPr>
              <a:t>&gt;&gt;[”</a:t>
            </a:r>
            <a:r>
              <a:rPr lang="en-US" sz="1600" dirty="0" err="1">
                <a:solidFill>
                  <a:srgbClr val="FFFF00"/>
                </a:solidFill>
              </a:rPr>
              <a:t>dog”,”bunny</a:t>
            </a:r>
            <a:r>
              <a:rPr lang="en-US" sz="1600" dirty="0">
                <a:solidFill>
                  <a:srgbClr val="FFFF00"/>
                </a:solidFill>
              </a:rPr>
              <a:t>”]</a:t>
            </a:r>
          </a:p>
          <a:p>
            <a:pPr>
              <a:buNone/>
            </a:pPr>
            <a:r>
              <a:rPr lang="en-US" sz="1600" dirty="0">
                <a:solidFill>
                  <a:srgbClr val="FFFF00"/>
                </a:solidFill>
              </a:rPr>
              <a:t>def h():</a:t>
            </a:r>
          </a:p>
          <a:p>
            <a:pPr>
              <a:buNone/>
            </a:pPr>
            <a:r>
              <a:rPr lang="en-US" sz="1600" dirty="0">
                <a:solidFill>
                  <a:srgbClr val="FFFF00"/>
                </a:solidFill>
              </a:rPr>
              <a:t>	return(listvar2[-4:-2])</a:t>
            </a:r>
          </a:p>
          <a:p>
            <a:pPr marL="342900" lvl="1" indent="-342900">
              <a:buNone/>
            </a:pPr>
            <a:r>
              <a:rPr lang="en-US" sz="1600" dirty="0">
                <a:solidFill>
                  <a:srgbClr val="FFFF00"/>
                </a:solidFill>
              </a:rPr>
              <a:t>&gt;&gt;[”bunny”, “newt”]</a:t>
            </a:r>
          </a:p>
          <a:p>
            <a:pPr>
              <a:buNone/>
            </a:pPr>
            <a:r>
              <a:rPr lang="en-US" sz="1600" dirty="0">
                <a:solidFill>
                  <a:srgbClr val="FFFF00"/>
                </a:solidFill>
              </a:rPr>
              <a:t>def </a:t>
            </a:r>
            <a:r>
              <a:rPr lang="en-US" sz="1600" dirty="0" err="1">
                <a:solidFill>
                  <a:srgbClr val="FFFF00"/>
                </a:solidFill>
              </a:rPr>
              <a:t>i</a:t>
            </a:r>
            <a:r>
              <a:rPr lang="en-US" sz="1600" dirty="0">
                <a:solidFill>
                  <a:srgbClr val="FFFF00"/>
                </a:solidFill>
              </a:rPr>
              <a:t>():</a:t>
            </a:r>
          </a:p>
          <a:p>
            <a:pPr>
              <a:buNone/>
            </a:pPr>
            <a:r>
              <a:rPr lang="en-US" sz="1600" dirty="0">
                <a:solidFill>
                  <a:srgbClr val="FFFF00"/>
                </a:solidFill>
              </a:rPr>
              <a:t>	return(listvar2[-4:4])</a:t>
            </a:r>
          </a:p>
          <a:p>
            <a:pPr marL="342900" lvl="1" indent="-342900">
              <a:buNone/>
            </a:pPr>
            <a:r>
              <a:rPr lang="en-US" sz="1600" dirty="0">
                <a:solidFill>
                  <a:srgbClr val="FFFF00"/>
                </a:solidFill>
              </a:rPr>
              <a:t>&gt;&gt;[”bunny”, “newt”]</a:t>
            </a:r>
          </a:p>
          <a:p>
            <a:pPr>
              <a:buNone/>
            </a:pPr>
            <a:endParaRPr lang="en-US" sz="1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9281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04088"/>
            <a:ext cx="8229600" cy="667512"/>
          </a:xfrm>
        </p:spPr>
        <p:txBody>
          <a:bodyPr>
            <a:normAutofit fontScale="90000"/>
          </a:bodyPr>
          <a:lstStyle/>
          <a:p>
            <a:r>
              <a:rPr lang="en-US" dirty="0"/>
              <a:t>Diff between list and string: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447800"/>
            <a:ext cx="8229600" cy="4526280"/>
          </a:xfrm>
        </p:spPr>
        <p:txBody>
          <a:bodyPr>
            <a:normAutofit/>
          </a:bodyPr>
          <a:lstStyle/>
          <a:p>
            <a:r>
              <a:rPr lang="en-US" dirty="0"/>
              <a:t>Strings are </a:t>
            </a:r>
            <a:r>
              <a:rPr lang="en-US" b="1" i="1" dirty="0"/>
              <a:t>immutable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You can’t change them</a:t>
            </a:r>
          </a:p>
          <a:p>
            <a:r>
              <a:rPr lang="en-US" dirty="0"/>
              <a:t>Lists are </a:t>
            </a:r>
            <a:r>
              <a:rPr lang="en-US" b="1" i="1" dirty="0"/>
              <a:t>mutable</a:t>
            </a:r>
          </a:p>
          <a:p>
            <a:pPr lvl="1"/>
            <a:r>
              <a:rPr lang="en-US" dirty="0"/>
              <a:t>You can change them</a:t>
            </a:r>
          </a:p>
          <a:p>
            <a:endParaRPr lang="en-US" dirty="0"/>
          </a:p>
          <a:p>
            <a:pPr>
              <a:buNone/>
            </a:pPr>
            <a:r>
              <a:rPr lang="en-US" dirty="0"/>
              <a:t>Example: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	</a:t>
            </a:r>
            <a:r>
              <a:rPr lang="en-US" dirty="0" err="1">
                <a:solidFill>
                  <a:srgbClr val="FFFF00"/>
                </a:solidFill>
              </a:rPr>
              <a:t>strvar</a:t>
            </a:r>
            <a:r>
              <a:rPr lang="en-US" dirty="0">
                <a:solidFill>
                  <a:srgbClr val="FFFF00"/>
                </a:solidFill>
              </a:rPr>
              <a:t>=“pizza” 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#This is a string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	</a:t>
            </a:r>
            <a:r>
              <a:rPr lang="en-US" dirty="0" err="1">
                <a:solidFill>
                  <a:srgbClr val="FFFF00"/>
                </a:solidFill>
              </a:rPr>
              <a:t>listvar</a:t>
            </a:r>
            <a:r>
              <a:rPr lang="en-US" dirty="0">
                <a:solidFill>
                  <a:srgbClr val="FFFF00"/>
                </a:solidFill>
              </a:rPr>
              <a:t> = [“p”,”</a:t>
            </a:r>
            <a:r>
              <a:rPr lang="en-US" dirty="0" err="1">
                <a:solidFill>
                  <a:srgbClr val="FFFF00"/>
                </a:solidFill>
              </a:rPr>
              <a:t>i</a:t>
            </a:r>
            <a:r>
              <a:rPr lang="en-US" dirty="0">
                <a:solidFill>
                  <a:srgbClr val="FFFF00"/>
                </a:solidFill>
              </a:rPr>
              <a:t>”,”</a:t>
            </a:r>
            <a:r>
              <a:rPr lang="en-US" dirty="0" err="1">
                <a:solidFill>
                  <a:srgbClr val="FFFF00"/>
                </a:solidFill>
              </a:rPr>
              <a:t>z”,”z”,”a</a:t>
            </a:r>
            <a:r>
              <a:rPr lang="en-US" dirty="0">
                <a:solidFill>
                  <a:srgbClr val="FFFF00"/>
                </a:solidFill>
              </a:rPr>
              <a:t>”]  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# this is a list of 5 strings!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	</a:t>
            </a:r>
            <a:r>
              <a:rPr lang="en-US" dirty="0" err="1">
                <a:solidFill>
                  <a:srgbClr val="FFFF00"/>
                </a:solidFill>
              </a:rPr>
              <a:t>strvar</a:t>
            </a:r>
            <a:r>
              <a:rPr lang="en-US" dirty="0">
                <a:solidFill>
                  <a:srgbClr val="FFFF00"/>
                </a:solidFill>
              </a:rPr>
              <a:t>[2] = “t”  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# can’t do this!!!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	</a:t>
            </a:r>
            <a:r>
              <a:rPr lang="en-US" dirty="0" err="1">
                <a:solidFill>
                  <a:srgbClr val="FFFF00"/>
                </a:solidFill>
              </a:rPr>
              <a:t>listvar</a:t>
            </a:r>
            <a:r>
              <a:rPr lang="en-US" dirty="0">
                <a:solidFill>
                  <a:srgbClr val="FFFF00"/>
                </a:solidFill>
              </a:rPr>
              <a:t>[2] = “t”  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#can do this! –get [“p”,”</a:t>
            </a: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i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”,”</a:t>
            </a:r>
            <a:r>
              <a:rPr lang="en-US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t”,”z”,”a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”]</a:t>
            </a:r>
          </a:p>
          <a:p>
            <a:pPr>
              <a:buNone/>
            </a:pP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33923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5576</TotalTime>
  <Words>1431</Words>
  <Application>Microsoft Office PowerPoint</Application>
  <PresentationFormat>Widescreen</PresentationFormat>
  <Paragraphs>204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Century Gothic</vt:lpstr>
      <vt:lpstr>Wingdings 3</vt:lpstr>
      <vt:lpstr>Ion</vt:lpstr>
      <vt:lpstr>Lists Intro</vt:lpstr>
      <vt:lpstr>Lists: a new type!</vt:lpstr>
      <vt:lpstr>Creating Lists </vt:lpstr>
      <vt:lpstr>Lists</vt:lpstr>
      <vt:lpstr>Lists have indices (like strings):</vt:lpstr>
      <vt:lpstr>Lists: Len, in</vt:lpstr>
      <vt:lpstr>Lists: Slices (like strings)</vt:lpstr>
      <vt:lpstr>Lists:Slicing (Like strings)</vt:lpstr>
      <vt:lpstr>Diff between list and string:</vt:lpstr>
      <vt:lpstr>Stuff we can do to lists that we can’t do with strings:)</vt:lpstr>
      <vt:lpstr>Concatenate(join) lists</vt:lpstr>
      <vt:lpstr>Note: adding to the end of the list:</vt:lpstr>
      <vt:lpstr>Appending to end of list: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Lists Intro</dc:title>
  <dc:creator>Yarrington, Debra</dc:creator>
  <cp:lastModifiedBy>Yarrington, Debra</cp:lastModifiedBy>
  <cp:revision>3</cp:revision>
  <dcterms:created xsi:type="dcterms:W3CDTF">2020-04-07T22:44:43Z</dcterms:created>
  <dcterms:modified xsi:type="dcterms:W3CDTF">2020-04-11T19:40:56Z</dcterms:modified>
</cp:coreProperties>
</file>