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319" r:id="rId3"/>
    <p:sldId id="320" r:id="rId4"/>
    <p:sldId id="321" r:id="rId5"/>
    <p:sldId id="322" r:id="rId6"/>
    <p:sldId id="323" r:id="rId7"/>
    <p:sldId id="501" r:id="rId8"/>
    <p:sldId id="51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47" d="100"/>
          <a:sy n="47" d="100"/>
        </p:scale>
        <p:origin x="34" y="1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9F134-A7BB-4E44-B88A-D326963FF7D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61B22-CAF4-4D7B-99DE-A9D237BF7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57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8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CE52-CAD9-484A-9E41-27738CF9E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List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8A9F1-8C5F-436F-8AD4-01F0A6FFC4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1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0" y="262467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067" y="1100667"/>
            <a:ext cx="9026676" cy="5419876"/>
          </a:xfrm>
        </p:spPr>
        <p:txBody>
          <a:bodyPr>
            <a:normAutofit/>
          </a:bodyPr>
          <a:lstStyle/>
          <a:p>
            <a:r>
              <a:rPr lang="en-US" dirty="0"/>
              <a:t>Methods are functions that manipulate lists specifically </a:t>
            </a:r>
          </a:p>
          <a:p>
            <a:pPr lvl="1"/>
            <a:r>
              <a:rPr lang="en-US" dirty="0"/>
              <a:t>lists are </a:t>
            </a:r>
            <a:r>
              <a:rPr lang="en-US" b="1" dirty="0"/>
              <a:t>objects</a:t>
            </a:r>
            <a:r>
              <a:rPr lang="en-US" dirty="0"/>
              <a:t> (object-oriented programming)</a:t>
            </a:r>
          </a:p>
          <a:p>
            <a:pPr lvl="1"/>
            <a:r>
              <a:rPr lang="en-US" b="1" dirty="0"/>
              <a:t>Objects</a:t>
            </a:r>
            <a:r>
              <a:rPr lang="en-US" dirty="0"/>
              <a:t> have methods (functions) associated with them.</a:t>
            </a:r>
          </a:p>
          <a:p>
            <a:pPr lvl="2"/>
            <a:r>
              <a:rPr lang="en-US" dirty="0"/>
              <a:t>.append is a method associated with lists!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Some functions we have associated to lists:</a:t>
            </a:r>
          </a:p>
          <a:p>
            <a:pPr lvl="2"/>
            <a:r>
              <a:rPr lang="en-US" dirty="0"/>
              <a:t>Add an element</a:t>
            </a:r>
          </a:p>
          <a:p>
            <a:pPr lvl="2"/>
            <a:r>
              <a:rPr lang="en-US" dirty="0"/>
              <a:t>reverse the list</a:t>
            </a:r>
          </a:p>
          <a:p>
            <a:pPr lvl="2"/>
            <a:r>
              <a:rPr lang="en-US" dirty="0"/>
              <a:t>Sort a list</a:t>
            </a:r>
          </a:p>
          <a:p>
            <a:pPr lvl="2"/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838782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574" y="0"/>
            <a:ext cx="8382000" cy="685800"/>
          </a:xfrm>
        </p:spPr>
        <p:txBody>
          <a:bodyPr>
            <a:noAutofit/>
          </a:bodyPr>
          <a:lstStyle/>
          <a:p>
            <a:pPr marL="0" indent="0">
              <a:buClr>
                <a:schemeClr val="accent1"/>
              </a:buClr>
              <a:buSzPct val="70000"/>
              <a:buNone/>
            </a:pPr>
            <a:r>
              <a:rPr lang="en-US" sz="3600" dirty="0"/>
              <a:t>Removing an item from the list:  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4206" y="542392"/>
            <a:ext cx="10956707" cy="61740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list1=[“skeletons", “zombies ", “</a:t>
            </a:r>
            <a:r>
              <a:rPr lang="en-US" sz="2000" dirty="0" err="1">
                <a:solidFill>
                  <a:srgbClr val="FFFF00"/>
                </a:solidFill>
              </a:rPr>
              <a:t>witches“,”vampires</a:t>
            </a:r>
            <a:r>
              <a:rPr lang="en-US" sz="2000" dirty="0">
                <a:solidFill>
                  <a:srgbClr val="FFFF00"/>
                </a:solidFill>
              </a:rPr>
              <a:t>", “ghouls ", “werewolves“, ”poltergeists”]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0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list1.remove(“werewolves”)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&gt;&gt;[“skeletons", “zombies ", “</a:t>
            </a:r>
            <a:r>
              <a:rPr lang="en-US" sz="2000" dirty="0" err="1">
                <a:solidFill>
                  <a:srgbClr val="FFFF00"/>
                </a:solidFill>
              </a:rPr>
              <a:t>witches“,”vampires</a:t>
            </a:r>
            <a:r>
              <a:rPr lang="en-US" sz="2000" dirty="0">
                <a:solidFill>
                  <a:srgbClr val="FFFF00"/>
                </a:solidFill>
              </a:rPr>
              <a:t>", “ghouls ",”poltergeists”]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0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/>
              <a:t>Trying to remove something that isn’t in the list gives you an error: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list1.remove(“ghosts”)   #ERROR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0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/>
              <a:t>So check: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if “vampires” </a:t>
            </a:r>
            <a:r>
              <a:rPr lang="en-US" sz="2000" b="1" dirty="0">
                <a:solidFill>
                  <a:srgbClr val="FFFF00"/>
                </a:solidFill>
              </a:rPr>
              <a:t>in</a:t>
            </a:r>
            <a:r>
              <a:rPr lang="en-US" sz="2000" dirty="0">
                <a:solidFill>
                  <a:srgbClr val="FFFF00"/>
                </a:solidFill>
              </a:rPr>
              <a:t> list1: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   </a:t>
            </a:r>
            <a:r>
              <a:rPr lang="en-US" sz="2000" b="1" dirty="0">
                <a:solidFill>
                  <a:srgbClr val="FFFF00"/>
                </a:solidFill>
              </a:rPr>
              <a:t> list1.remove</a:t>
            </a:r>
            <a:r>
              <a:rPr lang="en-US" sz="2000" dirty="0">
                <a:solidFill>
                  <a:srgbClr val="FFFF00"/>
                </a:solidFill>
              </a:rPr>
              <a:t>(“vampires”)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print (list1)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&gt;&gt;&gt;[“skeletons", “zombies ", “witches“, “ghouls ", ”poltergeists”]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0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/>
              <a:t>remove() ONLY removes the first occurrence of an item in the list: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list2 = [8,2,3,1,5,3,8,4,2,3,5]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list2.remove(2)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print(list2)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000" dirty="0">
                <a:solidFill>
                  <a:srgbClr val="FFFF00"/>
                </a:solidFill>
              </a:rPr>
              <a:t>&gt;&gt;[8,3,1,5,3,8,4,2,3,5]</a:t>
            </a:r>
          </a:p>
        </p:txBody>
      </p:sp>
    </p:spTree>
    <p:extLst>
      <p:ext uri="{BB962C8B-B14F-4D97-AF65-F5344CB8AC3E}">
        <p14:creationId xmlns:p14="http://schemas.microsoft.com/office/powerpoint/2010/main" val="3384079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926" y="341085"/>
            <a:ext cx="10774017" cy="685800"/>
          </a:xfrm>
        </p:spPr>
        <p:txBody>
          <a:bodyPr>
            <a:noAutofit/>
          </a:bodyPr>
          <a:lstStyle/>
          <a:p>
            <a:pPr marL="0" indent="0">
              <a:buClr>
                <a:schemeClr val="accent1"/>
              </a:buClr>
              <a:buSzPct val="70000"/>
              <a:buNone/>
            </a:pPr>
            <a:r>
              <a:rPr lang="en-US" sz="2600" dirty="0">
                <a:solidFill>
                  <a:srgbClr val="FFFF00"/>
                </a:solidFill>
              </a:rPr>
              <a:t>list1=[“skeletons", “zombies ", “witches“, “ghouls ", ”poltergeists”]</a:t>
            </a:r>
          </a:p>
          <a:p>
            <a:pPr>
              <a:spcBef>
                <a:spcPts val="400"/>
              </a:spcBef>
              <a:buNone/>
            </a:pPr>
            <a:endParaRPr lang="en-US" sz="2000" dirty="0">
              <a:solidFill>
                <a:srgbClr val="FFFF00"/>
              </a:solidFill>
            </a:endParaRPr>
          </a:p>
          <a:p>
            <a:pPr>
              <a:buNone/>
            </a:pPr>
            <a:endParaRPr lang="en-US" sz="1500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0400" y="1226456"/>
            <a:ext cx="11266557" cy="50219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/>
              <a:t>Reversing the order of the list:</a:t>
            </a:r>
            <a:endParaRPr lang="en-US" sz="24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list1.reverse()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&gt;&gt;&gt;[‘</a:t>
            </a:r>
            <a:r>
              <a:rPr lang="en-US" sz="2400" dirty="0" err="1">
                <a:solidFill>
                  <a:srgbClr val="FFFF00"/>
                </a:solidFill>
              </a:rPr>
              <a:t>poltergeist’,’ghouls’,’witches’,’zombies’,’skeletons</a:t>
            </a:r>
            <a:r>
              <a:rPr lang="en-US" sz="2400" dirty="0">
                <a:solidFill>
                  <a:srgbClr val="FFFF00"/>
                </a:solidFill>
              </a:rPr>
              <a:t>’]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4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/>
              <a:t>Sorting the list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list1.sort()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&gt;&gt;&gt;[‘</a:t>
            </a:r>
            <a:r>
              <a:rPr lang="en-US" sz="2400" dirty="0" err="1">
                <a:solidFill>
                  <a:srgbClr val="FFFF00"/>
                </a:solidFill>
              </a:rPr>
              <a:t>ghouls’,’poltergeists’,’skeletons’,’witches’,’zombies</a:t>
            </a:r>
            <a:r>
              <a:rPr lang="en-US" sz="2400" dirty="0">
                <a:solidFill>
                  <a:srgbClr val="FFFF00"/>
                </a:solidFill>
              </a:rPr>
              <a:t>’]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en-US" sz="24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/>
              <a:t>Sorting the list</a:t>
            </a:r>
            <a:endParaRPr lang="en-US" sz="2400" dirty="0">
              <a:solidFill>
                <a:srgbClr val="FFFF00"/>
              </a:solidFill>
            </a:endParaRP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list1.sort(reverse = True)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en-US" sz="2400" dirty="0">
                <a:solidFill>
                  <a:srgbClr val="FFFF00"/>
                </a:solidFill>
              </a:rPr>
              <a:t>&gt;&gt;&gt;[‘</a:t>
            </a:r>
            <a:r>
              <a:rPr lang="en-US" sz="2400" dirty="0" err="1">
                <a:solidFill>
                  <a:srgbClr val="FFFF00"/>
                </a:solidFill>
              </a:rPr>
              <a:t>zombies’,’witches’,’skeletons’,’poltergeists’,’ghouls</a:t>
            </a:r>
            <a:r>
              <a:rPr lang="en-US" sz="2400" dirty="0">
                <a:solidFill>
                  <a:srgbClr val="FFFF00"/>
                </a:solidFill>
              </a:rPr>
              <a:t>’]</a:t>
            </a:r>
          </a:p>
        </p:txBody>
      </p:sp>
    </p:spTree>
    <p:extLst>
      <p:ext uri="{BB962C8B-B14F-4D97-AF65-F5344CB8AC3E}">
        <p14:creationId xmlns:p14="http://schemas.microsoft.com/office/powerpoint/2010/main" val="145166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8534400" cy="5846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Other methods available for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8991600" cy="5562600"/>
          </a:xfrm>
        </p:spPr>
        <p:txBody>
          <a:bodyPr>
            <a:noAutofit/>
          </a:bodyPr>
          <a:lstStyle/>
          <a:p>
            <a:pPr>
              <a:spcBef>
                <a:spcPts val="100"/>
              </a:spcBef>
            </a:pPr>
            <a:r>
              <a:rPr lang="en-US" b="1" dirty="0"/>
              <a:t>count(value) </a:t>
            </a:r>
            <a:r>
              <a:rPr lang="en-US" dirty="0"/>
              <a:t>– counts the number of times value occurs in list</a:t>
            </a:r>
          </a:p>
          <a:p>
            <a:pPr>
              <a:spcBef>
                <a:spcPts val="100"/>
              </a:spcBef>
            </a:pPr>
            <a:r>
              <a:rPr lang="en-US" dirty="0">
                <a:solidFill>
                  <a:srgbClr val="FFFF00"/>
                </a:solidFill>
              </a:rPr>
              <a:t>list2 = [8,2,3,1,5,3,8,4,2,3,5,3]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x = list2.count(3)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print(x)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&gt;&gt;&gt;4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sz="2000" dirty="0">
              <a:solidFill>
                <a:srgbClr val="FFFF00"/>
              </a:solidFill>
            </a:endParaRPr>
          </a:p>
          <a:p>
            <a:pPr marL="400050" lvl="1" indent="0">
              <a:spcBef>
                <a:spcPts val="100"/>
              </a:spcBef>
              <a:buNone/>
            </a:pPr>
            <a:endParaRPr lang="en-US" sz="2000" dirty="0">
              <a:solidFill>
                <a:srgbClr val="FFFF00"/>
              </a:solidFill>
            </a:endParaRPr>
          </a:p>
          <a:p>
            <a:pPr>
              <a:spcBef>
                <a:spcPts val="100"/>
              </a:spcBef>
            </a:pPr>
            <a:r>
              <a:rPr lang="en-US" dirty="0"/>
              <a:t>index(value) – returns index of first occurrence of value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list1=[“skeletons", “zombies ", “witches“, “ghouls ", ”poltergeists”]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y = list1.index(“witches”)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print(y)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2000" dirty="0">
                <a:solidFill>
                  <a:srgbClr val="FFFF00"/>
                </a:solidFill>
              </a:rPr>
              <a:t>&gt;&gt;&gt;2</a:t>
            </a:r>
            <a:endParaRPr lang="en-US" sz="20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7187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053" y="56795"/>
            <a:ext cx="9754547" cy="6637919"/>
          </a:xfrm>
        </p:spPr>
        <p:txBody>
          <a:bodyPr>
            <a:normAutofit/>
          </a:bodyPr>
          <a:lstStyle/>
          <a:p>
            <a:pPr>
              <a:spcBef>
                <a:spcPts val="100"/>
              </a:spcBef>
            </a:pPr>
            <a:r>
              <a:rPr lang="en-US" dirty="0"/>
              <a:t>pop([f]) – returns value at position f and removes value from list.  Without f, it pops the last element off the list</a:t>
            </a:r>
          </a:p>
          <a:p>
            <a:pPr>
              <a:spcBef>
                <a:spcPts val="100"/>
              </a:spcBef>
            </a:pPr>
            <a:endParaRPr lang="en-US" dirty="0"/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list1=[“skeletons", “zombies ", “witches“, “ghouls ", ”poltergeists”]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x=list1.pop()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&gt;&gt;”poltergeists”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 (list1)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 =[“skeletons", “zombies ", “witches“, “ghouls ”]</a:t>
            </a:r>
          </a:p>
          <a:p>
            <a:pPr marL="400050" lvl="2" indent="0"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x=list1.pop(2)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&gt;&gt;”witches”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 (list1)</a:t>
            </a:r>
          </a:p>
          <a:p>
            <a:pPr marL="400050" lvl="2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 [“skeletons", “zombies ", “ghouls ”]</a:t>
            </a:r>
          </a:p>
          <a:p>
            <a:pPr marL="400050" lvl="2" indent="0">
              <a:spcBef>
                <a:spcPts val="100"/>
              </a:spcBef>
              <a:buNone/>
            </a:pPr>
            <a:endParaRPr lang="en-US" sz="4000" dirty="0"/>
          </a:p>
          <a:p>
            <a:pPr>
              <a:spcBef>
                <a:spcPts val="100"/>
              </a:spcBef>
            </a:pPr>
            <a:r>
              <a:rPr lang="en-US" dirty="0"/>
              <a:t>insert(</a:t>
            </a:r>
            <a:r>
              <a:rPr lang="en-US" dirty="0" err="1"/>
              <a:t>f,value</a:t>
            </a:r>
            <a:r>
              <a:rPr lang="en-US" dirty="0"/>
              <a:t>)- inserts value at position f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list1.insert(1,’dragons”)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print(list1)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dirty="0"/>
              <a:t>&gt;&gt;&gt;</a:t>
            </a:r>
            <a:r>
              <a:rPr lang="en-US" dirty="0">
                <a:solidFill>
                  <a:srgbClr val="FFFF00"/>
                </a:solidFill>
              </a:rPr>
              <a:t>[“skeletons", “dragons”, “zombies ", “ghouls ”]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14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944" y="635794"/>
            <a:ext cx="9356909" cy="5612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rgbClr val="FFFF00"/>
                </a:solidFill>
              </a:rPr>
              <a:t>def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ry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x,y</a:t>
            </a:r>
            <a:r>
              <a:rPr lang="en-US" sz="2400" dirty="0">
                <a:solidFill>
                  <a:srgbClr val="FFFF00"/>
                </a:solidFill>
              </a:rPr>
              <a:t>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    while (</a:t>
            </a:r>
            <a:r>
              <a:rPr lang="en-US" sz="2400" dirty="0" err="1">
                <a:solidFill>
                  <a:srgbClr val="FFFF00"/>
                </a:solidFill>
              </a:rPr>
              <a:t>len</a:t>
            </a:r>
            <a:r>
              <a:rPr lang="en-US" sz="2400" dirty="0">
                <a:solidFill>
                  <a:srgbClr val="FFFF00"/>
                </a:solidFill>
              </a:rPr>
              <a:t>(y)&gt;0):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        </a:t>
            </a:r>
            <a:r>
              <a:rPr lang="en-US" sz="2400" dirty="0" err="1">
                <a:solidFill>
                  <a:srgbClr val="FFFF00"/>
                </a:solidFill>
              </a:rPr>
              <a:t>x.append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y.pop</a:t>
            </a:r>
            <a:r>
              <a:rPr lang="en-US" sz="2400" dirty="0">
                <a:solidFill>
                  <a:srgbClr val="FFFF00"/>
                </a:solidFill>
              </a:rPr>
              <a:t>())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    return x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list1=[]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list2= ['a','n','d','</a:t>
            </a:r>
            <a:r>
              <a:rPr lang="en-US" sz="2400" dirty="0" err="1">
                <a:solidFill>
                  <a:srgbClr val="FFFF00"/>
                </a:solidFill>
              </a:rPr>
              <a:t>i</a:t>
            </a:r>
            <a:r>
              <a:rPr lang="en-US" sz="2400" dirty="0">
                <a:solidFill>
                  <a:srgbClr val="FFFF00"/>
                </a:solidFill>
              </a:rPr>
              <a:t>','</a:t>
            </a:r>
            <a:r>
              <a:rPr lang="en-US" sz="2400" dirty="0" err="1">
                <a:solidFill>
                  <a:srgbClr val="FFFF00"/>
                </a:solidFill>
              </a:rPr>
              <a:t>h','c','e</a:t>
            </a:r>
            <a:r>
              <a:rPr lang="en-US" sz="2400" dirty="0">
                <a:solidFill>
                  <a:srgbClr val="FFFF00"/>
                </a:solidFill>
              </a:rPr>
              <a:t>']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print(</a:t>
            </a:r>
            <a:r>
              <a:rPr lang="en-US" sz="2400" dirty="0" err="1">
                <a:solidFill>
                  <a:srgbClr val="FFFF00"/>
                </a:solidFill>
              </a:rPr>
              <a:t>ry</a:t>
            </a:r>
            <a:r>
              <a:rPr lang="en-US" sz="2400" dirty="0">
                <a:solidFill>
                  <a:srgbClr val="FFFF00"/>
                </a:solidFill>
              </a:rPr>
              <a:t>(list1,list2))</a:t>
            </a:r>
          </a:p>
        </p:txBody>
      </p:sp>
    </p:spTree>
    <p:extLst>
      <p:ext uri="{BB962C8B-B14F-4D97-AF65-F5344CB8AC3E}">
        <p14:creationId xmlns:p14="http://schemas.microsoft.com/office/powerpoint/2010/main" val="3326684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1C8D5-A95E-426F-9F51-53B52513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68" y="0"/>
            <a:ext cx="9404723" cy="800100"/>
          </a:xfrm>
        </p:spPr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76096-A9BD-47F3-98A9-971D7753C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468" y="685800"/>
            <a:ext cx="6255431" cy="592182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def find(s1,ls2,char):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k = 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ct</a:t>
            </a:r>
            <a:r>
              <a:rPr lang="en-US" dirty="0">
                <a:solidFill>
                  <a:srgbClr val="FFFF00"/>
                </a:solidFill>
              </a:rPr>
              <a:t> = 0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while (k &lt;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(s1)) and (char in s1[k:]):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print(s1[k:])  	#prints the substring from k to end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k = k+s1[k:].index(char)  #gets the index of * in the substring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print (k)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ls2.append(k)    #appends the next index of * to the list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k = k+1  	#increase k so the substring is past the character *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</a:t>
            </a:r>
            <a:r>
              <a:rPr lang="en-US" dirty="0" err="1">
                <a:solidFill>
                  <a:srgbClr val="FFFF00"/>
                </a:solidFill>
              </a:rPr>
              <a:t>ct</a:t>
            </a:r>
            <a:r>
              <a:rPr lang="en-US" dirty="0">
                <a:solidFill>
                  <a:srgbClr val="FFFF00"/>
                </a:solidFill>
              </a:rPr>
              <a:t> += 1   	# increases the count of the number of * in the string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if k &lt;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(s1):   #outside the loop – if there are any characters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#left in the string, increases the count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</a:t>
            </a:r>
            <a:r>
              <a:rPr lang="en-US" dirty="0" err="1">
                <a:solidFill>
                  <a:srgbClr val="FFFF00"/>
                </a:solidFill>
              </a:rPr>
              <a:t>ct</a:t>
            </a:r>
            <a:r>
              <a:rPr lang="en-US" dirty="0">
                <a:solidFill>
                  <a:srgbClr val="FFFF00"/>
                </a:solidFill>
              </a:rPr>
              <a:t> +=1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print(</a:t>
            </a:r>
            <a:r>
              <a:rPr lang="en-US" dirty="0" err="1">
                <a:solidFill>
                  <a:srgbClr val="FFFF00"/>
                </a:solidFill>
              </a:rPr>
              <a:t>ct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 ls2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str1 = "No*matter*where*you*go*there*you*are"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ls2 = []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print(find(str1,ls2,'*'))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370616A-CC62-46D1-8A52-C5DE2D945D1C}"/>
              </a:ext>
            </a:extLst>
          </p:cNvPr>
          <p:cNvSpPr txBox="1">
            <a:spLocks/>
          </p:cNvSpPr>
          <p:nvPr/>
        </p:nvSpPr>
        <p:spPr>
          <a:xfrm>
            <a:off x="7081560" y="778329"/>
            <a:ext cx="4943703" cy="6123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OUTPUT: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No*matter*where*you*go*there*you*are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matter*where*you*go*there*you*are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9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where*you*go*there*you*are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15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you*go*there*you*are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19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go*there*you*are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22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there*you*are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28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you*are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32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8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[2, 9, 15, 19, 22, 28, 32]</a:t>
            </a:r>
          </a:p>
        </p:txBody>
      </p:sp>
    </p:spTree>
    <p:extLst>
      <p:ext uri="{BB962C8B-B14F-4D97-AF65-F5344CB8AC3E}">
        <p14:creationId xmlns:p14="http://schemas.microsoft.com/office/powerpoint/2010/main" val="2451286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5422</TotalTime>
  <Words>841</Words>
  <Application>Microsoft Office PowerPoint</Application>
  <PresentationFormat>Widescreen</PresentationFormat>
  <Paragraphs>123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List Methods</vt:lpstr>
      <vt:lpstr>List Methods</vt:lpstr>
      <vt:lpstr>PowerPoint Presentation</vt:lpstr>
      <vt:lpstr>PowerPoint Presentation</vt:lpstr>
      <vt:lpstr>Other methods available for lists</vt:lpstr>
      <vt:lpstr>PowerPoint Presentation</vt:lpstr>
      <vt:lpstr>PowerPoint Presentation</vt:lpstr>
      <vt:lpstr>Example: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 Methods</dc:title>
  <dc:creator>Yarrington, Debra</dc:creator>
  <cp:lastModifiedBy>Yarrington, Debra</cp:lastModifiedBy>
  <cp:revision>3</cp:revision>
  <dcterms:created xsi:type="dcterms:W3CDTF">2020-04-08T01:17:52Z</dcterms:created>
  <dcterms:modified xsi:type="dcterms:W3CDTF">2020-04-11T19:40:23Z</dcterms:modified>
</cp:coreProperties>
</file>