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503" r:id="rId3"/>
    <p:sldId id="505" r:id="rId4"/>
    <p:sldId id="509" r:id="rId5"/>
    <p:sldId id="506" r:id="rId6"/>
    <p:sldId id="507" r:id="rId7"/>
    <p:sldId id="494" r:id="rId8"/>
    <p:sldId id="50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" y="6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5DB8B-703C-4E6B-AF95-5FBAEE8DF4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Global Variables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C39B07-370A-4028-9BCA-C977D6A524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89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577" y="169818"/>
            <a:ext cx="11109959" cy="66294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incx</a:t>
            </a:r>
            <a:r>
              <a:rPr lang="en-US" dirty="0">
                <a:solidFill>
                  <a:srgbClr val="FFFF00"/>
                </a:solidFill>
              </a:rPr>
              <a:t>():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x = 1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x = x + 1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incx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print(x)    # What is printed here?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decx</a:t>
            </a:r>
            <a:r>
              <a:rPr lang="en-US" dirty="0">
                <a:solidFill>
                  <a:srgbClr val="FFFF00"/>
                </a:solidFill>
              </a:rPr>
              <a:t>():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x = 1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x = x - 1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decx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print(x) # What is printed here?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squrx</a:t>
            </a:r>
            <a:r>
              <a:rPr lang="en-US" dirty="0">
                <a:solidFill>
                  <a:srgbClr val="FFFF00"/>
                </a:solidFill>
              </a:rPr>
              <a:t>():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x = 2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x = x * x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squrx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print(x) # What is printed here?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760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73162"/>
          </a:xfrm>
        </p:spPr>
        <p:txBody>
          <a:bodyPr/>
          <a:lstStyle/>
          <a:p>
            <a:r>
              <a:rPr lang="en-US" dirty="0"/>
              <a:t>Local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1114" y="1247504"/>
            <a:ext cx="9298739" cy="5000896"/>
          </a:xfrm>
        </p:spPr>
        <p:txBody>
          <a:bodyPr>
            <a:normAutofit/>
          </a:bodyPr>
          <a:lstStyle/>
          <a:p>
            <a:r>
              <a:rPr lang="en-US" dirty="0"/>
              <a:t>Remember the story of how functions work?</a:t>
            </a:r>
          </a:p>
          <a:p>
            <a:pPr lvl="1"/>
            <a:r>
              <a:rPr lang="en-US" dirty="0"/>
              <a:t>Islands that come into existence when they are “called” (made to run)</a:t>
            </a:r>
          </a:p>
          <a:p>
            <a:pPr lvl="1"/>
            <a:r>
              <a:rPr lang="en-US" dirty="0"/>
              <a:t>When they’re done running, a volcano erupts and the function island is destroyed </a:t>
            </a:r>
          </a:p>
          <a:p>
            <a:pPr lvl="2"/>
            <a:r>
              <a:rPr lang="en-US" dirty="0"/>
              <a:t>All parts of the island go away EXCEPT the return value</a:t>
            </a:r>
          </a:p>
          <a:p>
            <a:pPr lvl="1"/>
            <a:r>
              <a:rPr lang="en-US" dirty="0"/>
              <a:t>That means that if a variable comes into existence within the function, it ONLY exists while the function is running.</a:t>
            </a:r>
          </a:p>
          <a:p>
            <a:pPr lvl="2"/>
            <a:r>
              <a:rPr lang="en-US" dirty="0"/>
              <a:t>Unless that variable is returned, it ceases to exist when the function is done running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64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04C45-B342-4573-AEE8-4C59F1D84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01682"/>
          </a:xfrm>
        </p:spPr>
        <p:txBody>
          <a:bodyPr/>
          <a:lstStyle/>
          <a:p>
            <a:r>
              <a:rPr lang="en-US" dirty="0"/>
              <a:t>Programs: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D4592-8E26-4B47-917C-46994BE1A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1245600"/>
            <a:ext cx="9404723" cy="5002799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Programs</a:t>
            </a:r>
            <a:r>
              <a:rPr lang="en-US" dirty="0"/>
              <a:t> are a set of functions running on a set of data.  Each function has its own, well, function, or purpose.  But together they make a whole program.</a:t>
            </a:r>
          </a:p>
          <a:p>
            <a:pPr lvl="1"/>
            <a:r>
              <a:rPr lang="en-US" dirty="0"/>
              <a:t>You’ve written a program for hangman.  </a:t>
            </a:r>
          </a:p>
          <a:p>
            <a:pPr lvl="2"/>
            <a:r>
              <a:rPr lang="en-US" dirty="0"/>
              <a:t>You wrote a bunch of individual functions.</a:t>
            </a:r>
          </a:p>
          <a:p>
            <a:pPr lvl="2"/>
            <a:r>
              <a:rPr lang="en-US" dirty="0"/>
              <a:t>The functions all worked together to make one cohesive whole  program</a:t>
            </a:r>
          </a:p>
          <a:p>
            <a:pPr lvl="2"/>
            <a:r>
              <a:rPr lang="en-US" dirty="0"/>
              <a:t>The first function in a program is the </a:t>
            </a:r>
            <a:r>
              <a:rPr lang="en-US" b="1" dirty="0">
                <a:solidFill>
                  <a:srgbClr val="FFC000"/>
                </a:solidFill>
              </a:rPr>
              <a:t>main() </a:t>
            </a:r>
            <a:r>
              <a:rPr lang="en-US" dirty="0"/>
              <a:t>function – it calls the other functions, which may or may not call other functions, etc.</a:t>
            </a:r>
          </a:p>
          <a:p>
            <a:endParaRPr lang="en-US" dirty="0"/>
          </a:p>
          <a:p>
            <a:r>
              <a:rPr lang="en-US" b="1" dirty="0">
                <a:solidFill>
                  <a:srgbClr val="FFC000"/>
                </a:solidFill>
              </a:rPr>
              <a:t>Problem:</a:t>
            </a:r>
            <a:r>
              <a:rPr lang="en-US" dirty="0">
                <a:solidFill>
                  <a:srgbClr val="FFC000"/>
                </a:solidFill>
              </a:rPr>
              <a:t>  </a:t>
            </a:r>
            <a:r>
              <a:rPr lang="en-US" dirty="0"/>
              <a:t>how do all these functions share data so that if one function changes the data, another function can the use that updated data?</a:t>
            </a:r>
          </a:p>
          <a:p>
            <a:endParaRPr lang="en-US" dirty="0"/>
          </a:p>
          <a:p>
            <a:r>
              <a:rPr lang="en-US" dirty="0"/>
              <a:t>One solution (relatively quick and dirty, but it works) are </a:t>
            </a:r>
            <a:r>
              <a:rPr lang="en-US" b="1" dirty="0">
                <a:solidFill>
                  <a:srgbClr val="FFC000"/>
                </a:solidFill>
              </a:rPr>
              <a:t>global variables</a:t>
            </a:r>
          </a:p>
        </p:txBody>
      </p:sp>
    </p:spTree>
    <p:extLst>
      <p:ext uri="{BB962C8B-B14F-4D97-AF65-F5344CB8AC3E}">
        <p14:creationId xmlns:p14="http://schemas.microsoft.com/office/powerpoint/2010/main" val="1681813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212" y="1443446"/>
            <a:ext cx="9174642" cy="480495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incx</a:t>
            </a:r>
            <a:r>
              <a:rPr lang="en-US" dirty="0">
                <a:solidFill>
                  <a:srgbClr val="FFFF00"/>
                </a:solidFill>
              </a:rPr>
              <a:t>(x):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x = x + 1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k = 2   #k is outside of the function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incx</a:t>
            </a:r>
            <a:r>
              <a:rPr lang="en-US" dirty="0">
                <a:solidFill>
                  <a:srgbClr val="FFFF00"/>
                </a:solidFill>
              </a:rPr>
              <a:t>(k)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print(k)  #what do you think is printed?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361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659" y="49782"/>
            <a:ext cx="9404723" cy="873162"/>
          </a:xfrm>
        </p:spPr>
        <p:txBody>
          <a:bodyPr/>
          <a:lstStyle/>
          <a:p>
            <a:r>
              <a:rPr lang="en-US" dirty="0"/>
              <a:t>Global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4916" y="152273"/>
            <a:ext cx="5075163" cy="6607756"/>
          </a:xfrm>
          <a:solidFill>
            <a:schemeClr val="accent1">
              <a:lumMod val="75000"/>
            </a:schemeClr>
          </a:solidFill>
          <a:ln>
            <a:solidFill>
              <a:schemeClr val="accent3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x = 3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incx</a:t>
            </a:r>
            <a:r>
              <a:rPr lang="en-US" dirty="0">
                <a:solidFill>
                  <a:srgbClr val="FFFF00"/>
                </a:solidFill>
              </a:rPr>
              <a:t>():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global x   	#This lets python know x is like 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			#the moon and global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x = x + 1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incx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print(x)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decx</a:t>
            </a:r>
            <a:r>
              <a:rPr lang="en-US" dirty="0">
                <a:solidFill>
                  <a:srgbClr val="FFFF00"/>
                </a:solidFill>
              </a:rPr>
              <a:t>():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global x  #This is the same x used in </a:t>
            </a:r>
            <a:r>
              <a:rPr lang="en-US" dirty="0" err="1">
                <a:solidFill>
                  <a:srgbClr val="FFFF00"/>
                </a:solidFill>
              </a:rPr>
              <a:t>incx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x = x - 1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decx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print(x)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squrx</a:t>
            </a:r>
            <a:r>
              <a:rPr lang="en-US" dirty="0">
                <a:solidFill>
                  <a:srgbClr val="FFFF00"/>
                </a:solidFill>
              </a:rPr>
              <a:t>():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global x  #this is the same x as in </a:t>
            </a:r>
            <a:r>
              <a:rPr lang="en-US" dirty="0" err="1">
                <a:solidFill>
                  <a:srgbClr val="FFFF00"/>
                </a:solidFill>
              </a:rPr>
              <a:t>incx</a:t>
            </a:r>
            <a:r>
              <a:rPr lang="en-US" dirty="0">
                <a:solidFill>
                  <a:srgbClr val="FFFF00"/>
                </a:solidFill>
              </a:rPr>
              <a:t> and </a:t>
            </a:r>
            <a:r>
              <a:rPr lang="en-US" dirty="0" err="1">
                <a:solidFill>
                  <a:srgbClr val="FFFF00"/>
                </a:solidFill>
              </a:rPr>
              <a:t>decx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x = x * x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squrx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print(x)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2400" y="828000"/>
            <a:ext cx="6588257" cy="584058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/>
              <a:t>Global variables outlast functions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Back to our analogy – global variables are kind of like the moon – all the islands see the same moon, and all islands share the light from the moon. 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Pushing the analogy a bit – if one island changed the moon, all the other islands would then be dealing with a changed moon (pretend the moon can be changed).</a:t>
            </a:r>
          </a:p>
          <a:p>
            <a:pPr>
              <a:lnSpc>
                <a:spcPct val="120000"/>
              </a:lnSpc>
            </a:pPr>
            <a:r>
              <a:rPr lang="en-US" dirty="0"/>
              <a:t>By making a variable global, all functions can use it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If one function changes it, it stays changed for other functions</a:t>
            </a:r>
          </a:p>
          <a:p>
            <a:pPr>
              <a:lnSpc>
                <a:spcPct val="120000"/>
              </a:lnSpc>
            </a:pPr>
            <a:r>
              <a:rPr lang="en-US" dirty="0"/>
              <a:t>NOTE: You MUST state you’re using the global variable, or python will assume you want to use a local variable.  </a:t>
            </a:r>
          </a:p>
          <a:p>
            <a:pPr lvl="1"/>
            <a:r>
              <a:rPr lang="en-US" dirty="0"/>
              <a:t>If in the code -&gt; you said:</a:t>
            </a:r>
          </a:p>
          <a:p>
            <a:pPr marL="800100" lvl="2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squrx</a:t>
            </a:r>
            <a:r>
              <a:rPr lang="en-US" dirty="0">
                <a:solidFill>
                  <a:srgbClr val="FFFF00"/>
                </a:solidFill>
              </a:rPr>
              <a:t>():</a:t>
            </a:r>
          </a:p>
          <a:p>
            <a:pPr marL="800100" lvl="2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x = x * x</a:t>
            </a:r>
          </a:p>
          <a:p>
            <a:pPr marL="800100" lvl="2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	return</a:t>
            </a:r>
          </a:p>
          <a:p>
            <a:pPr marL="800100" lvl="2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squrx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 marL="800100" lvl="2" indent="0">
              <a:lnSpc>
                <a:spcPct val="120000"/>
              </a:lnSpc>
              <a:spcBef>
                <a:spcPts val="1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print(x)</a:t>
            </a:r>
          </a:p>
          <a:p>
            <a:pPr marL="457200" lvl="1" indent="0">
              <a:buNone/>
            </a:pPr>
            <a:r>
              <a:rPr lang="en-US" dirty="0"/>
              <a:t>You’d get an error</a:t>
            </a:r>
          </a:p>
        </p:txBody>
      </p:sp>
    </p:spTree>
    <p:extLst>
      <p:ext uri="{BB962C8B-B14F-4D97-AF65-F5344CB8AC3E}">
        <p14:creationId xmlns:p14="http://schemas.microsoft.com/office/powerpoint/2010/main" val="77757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611" y="0"/>
            <a:ext cx="8821188" cy="68580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"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lli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fun1():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"croc"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+= "us"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print(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return()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fun1()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fun2():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global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print(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"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"+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+"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wog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print(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return()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fun2()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fun3():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global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print(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"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umbre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"+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[2:4] + "a"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print(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return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fun3()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</a:t>
            </a: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4A7C4-D7FD-4CC7-AAAC-85C4CD2CD71E}"/>
              </a:ext>
            </a:extLst>
          </p:cNvPr>
          <p:cNvSpPr txBox="1"/>
          <p:nvPr/>
        </p:nvSpPr>
        <p:spPr>
          <a:xfrm>
            <a:off x="149627" y="127461"/>
            <a:ext cx="1224743" cy="707886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C000"/>
                </a:solidFill>
              </a:rPr>
              <a:t>TRY:</a:t>
            </a:r>
          </a:p>
        </p:txBody>
      </p:sp>
    </p:spTree>
    <p:extLst>
      <p:ext uri="{BB962C8B-B14F-4D97-AF65-F5344CB8AC3E}">
        <p14:creationId xmlns:p14="http://schemas.microsoft.com/office/powerpoint/2010/main" val="1783970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3010" y="-1"/>
            <a:ext cx="3862647" cy="6858001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ls = []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f1(x):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global 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dirty="0" err="1">
                <a:solidFill>
                  <a:srgbClr val="FFFF00"/>
                </a:solidFill>
              </a:rPr>
              <a:t>ls.append</a:t>
            </a:r>
            <a:r>
              <a:rPr lang="en-US" dirty="0">
                <a:solidFill>
                  <a:srgbClr val="FFFF00"/>
                </a:solidFill>
              </a:rPr>
              <a:t>(x)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f2(</a:t>
            </a:r>
            <a:r>
              <a:rPr lang="en-US" dirty="0" err="1">
                <a:solidFill>
                  <a:srgbClr val="FFFF00"/>
                </a:solidFill>
              </a:rPr>
              <a:t>x,y</a:t>
            </a:r>
            <a:r>
              <a:rPr lang="en-US" dirty="0">
                <a:solidFill>
                  <a:srgbClr val="FFFF00"/>
                </a:solidFill>
              </a:rPr>
              <a:t>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global 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dirty="0" err="1">
                <a:solidFill>
                  <a:srgbClr val="FFFF00"/>
                </a:solidFill>
              </a:rPr>
              <a:t>ls.insert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x,y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f3():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global 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dirty="0" err="1">
                <a:solidFill>
                  <a:srgbClr val="FFFF00"/>
                </a:solidFill>
              </a:rPr>
              <a:t>ls.pop</a:t>
            </a:r>
            <a:r>
              <a:rPr lang="en-US" dirty="0">
                <a:solidFill>
                  <a:srgbClr val="FFFF00"/>
                </a:solidFill>
              </a:rPr>
              <a:t>()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f4(x):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global 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dirty="0" err="1">
                <a:solidFill>
                  <a:srgbClr val="FFFF00"/>
                </a:solidFill>
              </a:rPr>
              <a:t>ls.remove</a:t>
            </a:r>
            <a:r>
              <a:rPr lang="en-US" dirty="0">
                <a:solidFill>
                  <a:srgbClr val="FFFF00"/>
                </a:solidFill>
              </a:rPr>
              <a:t>(x)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f5(</a:t>
            </a:r>
            <a:r>
              <a:rPr lang="en-US" dirty="0" err="1">
                <a:solidFill>
                  <a:srgbClr val="FFFF00"/>
                </a:solidFill>
              </a:rPr>
              <a:t>x,y</a:t>
            </a:r>
            <a:r>
              <a:rPr lang="en-US" dirty="0">
                <a:solidFill>
                  <a:srgbClr val="FFFF00"/>
                </a:solidFill>
              </a:rPr>
              <a:t>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global 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if (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(ls)&gt;y):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ls[y]=x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f6(</a:t>
            </a:r>
            <a:r>
              <a:rPr lang="en-US" dirty="0" err="1">
                <a:solidFill>
                  <a:srgbClr val="FFFF00"/>
                </a:solidFill>
              </a:rPr>
              <a:t>x,y,z</a:t>
            </a:r>
            <a:r>
              <a:rPr lang="en-US" dirty="0">
                <a:solidFill>
                  <a:srgbClr val="FFFF00"/>
                </a:solidFill>
              </a:rPr>
              <a:t>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global ls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if (y &lt; z):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if z&lt;= 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(ls):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 ls[</a:t>
            </a:r>
            <a:r>
              <a:rPr lang="en-US" dirty="0" err="1">
                <a:solidFill>
                  <a:srgbClr val="FFFF00"/>
                </a:solidFill>
              </a:rPr>
              <a:t>y:z</a:t>
            </a:r>
            <a:r>
              <a:rPr lang="en-US" dirty="0">
                <a:solidFill>
                  <a:srgbClr val="FFFF00"/>
                </a:solidFill>
              </a:rPr>
              <a:t>]=x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</a:t>
            </a:r>
            <a:r>
              <a:rPr lang="en-US" dirty="0" err="1">
                <a:solidFill>
                  <a:srgbClr val="FFFF00"/>
                </a:solidFill>
              </a:rPr>
              <a:t>elif</a:t>
            </a:r>
            <a:r>
              <a:rPr lang="en-US" dirty="0">
                <a:solidFill>
                  <a:srgbClr val="FFFF00"/>
                </a:solidFill>
              </a:rPr>
              <a:t> (z &lt; y):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if y &lt;= 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(ls):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            ls[</a:t>
            </a:r>
            <a:r>
              <a:rPr lang="en-US" dirty="0" err="1">
                <a:solidFill>
                  <a:srgbClr val="FFFF00"/>
                </a:solidFill>
              </a:rPr>
              <a:t>z:y</a:t>
            </a:r>
            <a:r>
              <a:rPr lang="en-US" dirty="0">
                <a:solidFill>
                  <a:srgbClr val="FFFF00"/>
                </a:solidFill>
              </a:rPr>
              <a:t>]=x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24601" y="194982"/>
            <a:ext cx="4975412" cy="535193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f7():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global ls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for y in range(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(ls)):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    print(ls[y],end="")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print()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en-US" dirty="0">
                <a:solidFill>
                  <a:srgbClr val="FFFF00"/>
                </a:solidFill>
              </a:rPr>
              <a:t>    retur</a:t>
            </a:r>
            <a:r>
              <a:rPr lang="en-US" dirty="0"/>
              <a:t>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/>
              <a:t>def</a:t>
            </a:r>
            <a:r>
              <a:rPr lang="en-US" dirty="0"/>
              <a:t> main():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f1('s')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f1('b')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f2(1,'u')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f2(0,'l')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f6('yu',3,2)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f3()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f2(3,'b')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f6('aim',1,2)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f4('</a:t>
            </a:r>
            <a:r>
              <a:rPr lang="en-US" dirty="0" err="1"/>
              <a:t>i</a:t>
            </a:r>
            <a:r>
              <a:rPr lang="en-US" dirty="0"/>
              <a:t>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f2(6,'g')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f5('d',2)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f7()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main()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8844E8-39AD-4AC1-9606-E865A6CBA382}"/>
              </a:ext>
            </a:extLst>
          </p:cNvPr>
          <p:cNvSpPr txBox="1"/>
          <p:nvPr/>
        </p:nvSpPr>
        <p:spPr>
          <a:xfrm>
            <a:off x="171795" y="133003"/>
            <a:ext cx="1224743" cy="707886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C000"/>
                </a:solidFill>
              </a:rPr>
              <a:t>TRY:</a:t>
            </a:r>
          </a:p>
        </p:txBody>
      </p:sp>
    </p:spTree>
    <p:extLst>
      <p:ext uri="{BB962C8B-B14F-4D97-AF65-F5344CB8AC3E}">
        <p14:creationId xmlns:p14="http://schemas.microsoft.com/office/powerpoint/2010/main" val="2028301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14275</TotalTime>
  <Words>962</Words>
  <Application>Microsoft Office PowerPoint</Application>
  <PresentationFormat>Widescreen</PresentationFormat>
  <Paragraphs>167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Consolas</vt:lpstr>
      <vt:lpstr>Wingdings 3</vt:lpstr>
      <vt:lpstr>Ion</vt:lpstr>
      <vt:lpstr>Global Variables</vt:lpstr>
      <vt:lpstr>PowerPoint Presentation</vt:lpstr>
      <vt:lpstr>Local Variables</vt:lpstr>
      <vt:lpstr>Programs:</vt:lpstr>
      <vt:lpstr>Another example: </vt:lpstr>
      <vt:lpstr>Global Variables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Yarrington, Debra</dc:creator>
  <cp:lastModifiedBy>Yarrington, Debra</cp:lastModifiedBy>
  <cp:revision>10</cp:revision>
  <dcterms:created xsi:type="dcterms:W3CDTF">2020-04-15T19:45:58Z</dcterms:created>
  <dcterms:modified xsi:type="dcterms:W3CDTF">2020-04-26T02:51:03Z</dcterms:modified>
</cp:coreProperties>
</file>