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6"/>
  </p:notesMasterIdLst>
  <p:sldIdLst>
    <p:sldId id="256" r:id="rId2"/>
    <p:sldId id="334" r:id="rId3"/>
    <p:sldId id="335" r:id="rId4"/>
    <p:sldId id="336" r:id="rId5"/>
    <p:sldId id="337" r:id="rId6"/>
    <p:sldId id="338" r:id="rId7"/>
    <p:sldId id="339" r:id="rId8"/>
    <p:sldId id="340" r:id="rId9"/>
    <p:sldId id="496" r:id="rId10"/>
    <p:sldId id="497" r:id="rId11"/>
    <p:sldId id="342" r:id="rId12"/>
    <p:sldId id="345" r:id="rId13"/>
    <p:sldId id="349" r:id="rId14"/>
    <p:sldId id="351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09" autoAdjust="0"/>
    <p:restoredTop sz="94660"/>
  </p:normalViewPr>
  <p:slideViewPr>
    <p:cSldViewPr snapToGrid="0">
      <p:cViewPr varScale="1">
        <p:scale>
          <a:sx n="69" d="100"/>
          <a:sy n="69" d="100"/>
        </p:scale>
        <p:origin x="50" y="67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2CD872-E1DB-4C7E-A7F6-AB42BB6D6C1F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0115F8-F448-4AF4-9B02-36B99702E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822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B6522-CA9A-498F-A0BF-D30F42921D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For Loops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C277E7-CD7B-4FD8-96D3-6AA927D9A0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090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7000A-2A6B-459A-BDCD-E3F12C964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Loops: Going backwards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B7FC85-BCB7-4A88-ABF8-445B25619D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848" y="1402080"/>
            <a:ext cx="9540006" cy="4846319"/>
          </a:xfrm>
        </p:spPr>
        <p:txBody>
          <a:bodyPr>
            <a:normAutofit/>
          </a:bodyPr>
          <a:lstStyle/>
          <a:p>
            <a:r>
              <a:rPr lang="en-US" dirty="0"/>
              <a:t>Yep, you can in a for loop!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def </a:t>
            </a:r>
            <a:r>
              <a:rPr lang="en-US" dirty="0" err="1">
                <a:solidFill>
                  <a:srgbClr val="FFFF00"/>
                </a:solidFill>
              </a:rPr>
              <a:t>testfor</a:t>
            </a:r>
            <a:r>
              <a:rPr lang="en-US" dirty="0">
                <a:solidFill>
                  <a:srgbClr val="FFFF00"/>
                </a:solidFill>
              </a:rPr>
              <a:t>(</a:t>
            </a:r>
            <a:r>
              <a:rPr lang="en-US" dirty="0" err="1">
                <a:solidFill>
                  <a:srgbClr val="FFFF00"/>
                </a:solidFill>
              </a:rPr>
              <a:t>mystr,len</a:t>
            </a:r>
            <a:r>
              <a:rPr lang="en-US" dirty="0">
                <a:solidFill>
                  <a:srgbClr val="FFFF00"/>
                </a:solidFill>
              </a:rPr>
              <a:t>):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for </a:t>
            </a:r>
            <a:r>
              <a:rPr lang="en-US" dirty="0" err="1">
                <a:solidFill>
                  <a:srgbClr val="FFFF00"/>
                </a:solidFill>
              </a:rPr>
              <a:t>i</a:t>
            </a:r>
            <a:r>
              <a:rPr lang="en-US" dirty="0">
                <a:solidFill>
                  <a:srgbClr val="FFFF00"/>
                </a:solidFill>
              </a:rPr>
              <a:t> in range(len-1,0,-2):  #</a:t>
            </a:r>
            <a:r>
              <a:rPr lang="en-US" dirty="0" err="1">
                <a:solidFill>
                  <a:srgbClr val="FFFF00"/>
                </a:solidFill>
              </a:rPr>
              <a:t>i</a:t>
            </a:r>
            <a:r>
              <a:rPr lang="en-US" dirty="0">
                <a:solidFill>
                  <a:srgbClr val="FFFF00"/>
                </a:solidFill>
              </a:rPr>
              <a:t> becomes 9,7,5,3,1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    print(</a:t>
            </a:r>
            <a:r>
              <a:rPr lang="en-US" dirty="0" err="1">
                <a:solidFill>
                  <a:srgbClr val="FFFF00"/>
                </a:solidFill>
              </a:rPr>
              <a:t>mystr</a:t>
            </a:r>
            <a:r>
              <a:rPr lang="en-US" dirty="0">
                <a:solidFill>
                  <a:srgbClr val="FFFF00"/>
                </a:solidFill>
              </a:rPr>
              <a:t>[</a:t>
            </a:r>
            <a:r>
              <a:rPr lang="en-US" dirty="0" err="1">
                <a:solidFill>
                  <a:srgbClr val="FFFF00"/>
                </a:solidFill>
              </a:rPr>
              <a:t>i</a:t>
            </a:r>
            <a:r>
              <a:rPr lang="en-US" dirty="0">
                <a:solidFill>
                  <a:srgbClr val="FFFF00"/>
                </a:solidFill>
              </a:rPr>
              <a:t>], end = "")  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return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s1 = "</a:t>
            </a:r>
            <a:r>
              <a:rPr lang="en-US" dirty="0" err="1">
                <a:solidFill>
                  <a:srgbClr val="FFFF00"/>
                </a:solidFill>
              </a:rPr>
              <a:t>epornithec</a:t>
            </a:r>
            <a:r>
              <a:rPr lang="en-US" dirty="0">
                <a:solidFill>
                  <a:srgbClr val="FFFF00"/>
                </a:solidFill>
              </a:rPr>
              <a:t>"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FFFF00"/>
                </a:solidFill>
              </a:rPr>
              <a:t>testfor</a:t>
            </a:r>
            <a:r>
              <a:rPr lang="en-US" dirty="0">
                <a:solidFill>
                  <a:srgbClr val="FFFF00"/>
                </a:solidFill>
              </a:rPr>
              <a:t>(s1,10)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FA7DE9C-04BD-4E03-9737-76FECE8075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4298866"/>
              </p:ext>
            </p:extLst>
          </p:nvPr>
        </p:nvGraphicFramePr>
        <p:xfrm>
          <a:off x="7784407" y="1550709"/>
          <a:ext cx="2722880" cy="3520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3368">
                  <a:extLst>
                    <a:ext uri="{9D8B030D-6E8A-4147-A177-3AD203B41FA5}">
                      <a16:colId xmlns:a16="http://schemas.microsoft.com/office/drawing/2014/main" val="1438308599"/>
                    </a:ext>
                  </a:extLst>
                </a:gridCol>
                <a:gridCol w="1989512">
                  <a:extLst>
                    <a:ext uri="{9D8B030D-6E8A-4147-A177-3AD203B41FA5}">
                      <a16:colId xmlns:a16="http://schemas.microsoft.com/office/drawing/2014/main" val="4074096019"/>
                    </a:ext>
                  </a:extLst>
                </a:gridCol>
              </a:tblGrid>
              <a:tr h="586784">
                <a:tc>
                  <a:txBody>
                    <a:bodyPr/>
                    <a:lstStyle/>
                    <a:p>
                      <a:r>
                        <a:rPr lang="en-US" dirty="0" err="1"/>
                        <a:t>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Mystr</a:t>
                      </a:r>
                      <a:r>
                        <a:rPr lang="en-US" dirty="0"/>
                        <a:t>[</a:t>
                      </a:r>
                      <a:r>
                        <a:rPr lang="en-US" dirty="0" err="1"/>
                        <a:t>i</a:t>
                      </a:r>
                      <a:r>
                        <a:rPr lang="en-US" dirty="0"/>
                        <a:t>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674302"/>
                  </a:ext>
                </a:extLst>
              </a:tr>
              <a:tr h="586784"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Mystr</a:t>
                      </a:r>
                      <a:r>
                        <a:rPr lang="en-US" dirty="0"/>
                        <a:t>[9] = 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0196217"/>
                  </a:ext>
                </a:extLst>
              </a:tr>
              <a:tr h="586784"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Mystr</a:t>
                      </a:r>
                      <a:r>
                        <a:rPr lang="en-US" dirty="0"/>
                        <a:t>[7] = 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108416"/>
                  </a:ext>
                </a:extLst>
              </a:tr>
              <a:tr h="586784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Mystr</a:t>
                      </a:r>
                      <a:r>
                        <a:rPr lang="en-US" dirty="0"/>
                        <a:t>[5] = </a:t>
                      </a:r>
                      <a:r>
                        <a:rPr lang="en-US" dirty="0" err="1"/>
                        <a:t>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68945"/>
                  </a:ext>
                </a:extLst>
              </a:tr>
              <a:tr h="586784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Mystr</a:t>
                      </a:r>
                      <a:r>
                        <a:rPr lang="en-US" dirty="0"/>
                        <a:t>[3] = 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5217211"/>
                  </a:ext>
                </a:extLst>
              </a:tr>
              <a:tr h="586784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Mystr</a:t>
                      </a:r>
                      <a:r>
                        <a:rPr lang="en-US" dirty="0"/>
                        <a:t>[1] = 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71691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55434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this do?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7749" y="1469968"/>
            <a:ext cx="8991600" cy="43891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err="1">
                <a:solidFill>
                  <a:srgbClr val="FFFF00"/>
                </a:solidFill>
                <a:latin typeface="Consolas" pitchFamily="49" charset="0"/>
              </a:rPr>
              <a:t>def</a:t>
            </a:r>
            <a:r>
              <a:rPr lang="en-US" sz="2400" dirty="0">
                <a:solidFill>
                  <a:srgbClr val="FFFF00"/>
                </a:solidFill>
                <a:latin typeface="Consolas" pitchFamily="49" charset="0"/>
              </a:rPr>
              <a:t> f(z):</a:t>
            </a:r>
          </a:p>
          <a:p>
            <a:pPr>
              <a:buNone/>
            </a:pPr>
            <a:r>
              <a:rPr lang="en-US" sz="2400" dirty="0">
                <a:solidFill>
                  <a:srgbClr val="FFFF00"/>
                </a:solidFill>
                <a:latin typeface="Consolas" pitchFamily="49" charset="0"/>
              </a:rPr>
              <a:t>			y = </a:t>
            </a:r>
            <a:r>
              <a:rPr lang="en-US" sz="2400" dirty="0" err="1">
                <a:solidFill>
                  <a:srgbClr val="FFFF00"/>
                </a:solidFill>
                <a:latin typeface="Consolas" pitchFamily="49" charset="0"/>
              </a:rPr>
              <a:t>int</a:t>
            </a:r>
            <a:r>
              <a:rPr lang="en-US" sz="2400" dirty="0">
                <a:solidFill>
                  <a:srgbClr val="FFFF00"/>
                </a:solidFill>
                <a:latin typeface="Consolas" pitchFamily="49" charset="0"/>
              </a:rPr>
              <a:t>(input("enter a number"))</a:t>
            </a:r>
          </a:p>
          <a:p>
            <a:pPr>
              <a:buNone/>
            </a:pPr>
            <a:r>
              <a:rPr lang="en-US" sz="2400" dirty="0">
                <a:solidFill>
                  <a:srgbClr val="FFFF00"/>
                </a:solidFill>
                <a:latin typeface="Consolas" pitchFamily="49" charset="0"/>
              </a:rPr>
              <a:t>			for x in range(y):</a:t>
            </a:r>
          </a:p>
          <a:p>
            <a:pPr>
              <a:buNone/>
            </a:pPr>
            <a:r>
              <a:rPr lang="en-US" sz="2400" dirty="0">
                <a:solidFill>
                  <a:srgbClr val="FFFF00"/>
                </a:solidFill>
                <a:latin typeface="Consolas" pitchFamily="49" charset="0"/>
              </a:rPr>
              <a:t>        print (</a:t>
            </a:r>
            <a:r>
              <a:rPr lang="en-US" sz="2400" dirty="0" err="1">
                <a:solidFill>
                  <a:srgbClr val="FFFF00"/>
                </a:solidFill>
                <a:latin typeface="Consolas" pitchFamily="49" charset="0"/>
              </a:rPr>
              <a:t>str</a:t>
            </a:r>
            <a:r>
              <a:rPr lang="en-US" sz="2400" dirty="0">
                <a:solidFill>
                  <a:srgbClr val="FFFF00"/>
                </a:solidFill>
                <a:latin typeface="Consolas" pitchFamily="49" charset="0"/>
              </a:rPr>
              <a:t>(z)+ "*"+</a:t>
            </a:r>
            <a:r>
              <a:rPr lang="en-US" sz="2400" dirty="0" err="1">
                <a:solidFill>
                  <a:srgbClr val="FFFF00"/>
                </a:solidFill>
                <a:latin typeface="Consolas" pitchFamily="49" charset="0"/>
              </a:rPr>
              <a:t>str</a:t>
            </a:r>
            <a:r>
              <a:rPr lang="en-US" sz="2400" dirty="0">
                <a:solidFill>
                  <a:srgbClr val="FFFF00"/>
                </a:solidFill>
                <a:latin typeface="Consolas" pitchFamily="49" charset="0"/>
              </a:rPr>
              <a:t>(x)+"=\t"+</a:t>
            </a:r>
            <a:r>
              <a:rPr lang="en-US" sz="2400" dirty="0" err="1">
                <a:solidFill>
                  <a:srgbClr val="FFFF00"/>
                </a:solidFill>
                <a:latin typeface="Consolas" pitchFamily="49" charset="0"/>
              </a:rPr>
              <a:t>str</a:t>
            </a:r>
            <a:r>
              <a:rPr lang="en-US" sz="2400" dirty="0">
                <a:solidFill>
                  <a:srgbClr val="FFFF00"/>
                </a:solidFill>
                <a:latin typeface="Consolas" pitchFamily="49" charset="0"/>
              </a:rPr>
              <a:t>(x*z))</a:t>
            </a:r>
          </a:p>
          <a:p>
            <a:pPr>
              <a:buNone/>
            </a:pPr>
            <a:r>
              <a:rPr lang="en-US" sz="2400" dirty="0">
                <a:solidFill>
                  <a:srgbClr val="FFFF00"/>
                </a:solidFill>
                <a:latin typeface="Consolas" pitchFamily="49" charset="0"/>
              </a:rPr>
              <a:t>    	print ("\n")</a:t>
            </a:r>
          </a:p>
          <a:p>
            <a:pPr>
              <a:buNone/>
            </a:pPr>
            <a:r>
              <a:rPr lang="en-US" sz="2400" dirty="0">
                <a:solidFill>
                  <a:srgbClr val="FFFF00"/>
                </a:solidFill>
                <a:latin typeface="Consolas" pitchFamily="49" charset="0"/>
              </a:rPr>
              <a:t>	  	return</a:t>
            </a:r>
          </a:p>
          <a:p>
            <a:pPr>
              <a:buNone/>
            </a:pPr>
            <a:r>
              <a:rPr lang="en-US" sz="2400" dirty="0">
                <a:solidFill>
                  <a:srgbClr val="FFFF00"/>
                </a:solidFill>
                <a:latin typeface="Consolas" pitchFamily="49" charset="0"/>
              </a:rPr>
              <a:t>f(4)</a:t>
            </a:r>
          </a:p>
        </p:txBody>
      </p:sp>
    </p:spTree>
    <p:extLst>
      <p:ext uri="{BB962C8B-B14F-4D97-AF65-F5344CB8AC3E}">
        <p14:creationId xmlns:p14="http://schemas.microsoft.com/office/powerpoint/2010/main" val="37533903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407" y="216974"/>
            <a:ext cx="9404723" cy="1400530"/>
          </a:xfrm>
        </p:spPr>
        <p:txBody>
          <a:bodyPr/>
          <a:lstStyle/>
          <a:p>
            <a:r>
              <a:rPr lang="en-US" dirty="0"/>
              <a:t>This one?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808" y="1199648"/>
            <a:ext cx="5782356" cy="5040085"/>
          </a:xfrm>
          <a:solidFill>
            <a:schemeClr val="accent5">
              <a:lumMod val="75000"/>
            </a:schemeClr>
          </a:solidFill>
          <a:ln>
            <a:solidFill>
              <a:schemeClr val="accent3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def f():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    </a:t>
            </a:r>
            <a:r>
              <a:rPr lang="en-US" dirty="0" err="1">
                <a:solidFill>
                  <a:srgbClr val="FFFF00"/>
                </a:solidFill>
                <a:latin typeface="Consolas" pitchFamily="49" charset="0"/>
              </a:rPr>
              <a:t>strvar</a:t>
            </a: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 = input("enter a number: ")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    y = 1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    z = 0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    var1 = ""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    for x in range(</a:t>
            </a:r>
            <a:r>
              <a:rPr lang="en-US" dirty="0" err="1">
                <a:solidFill>
                  <a:srgbClr val="FFFF00"/>
                </a:solidFill>
                <a:latin typeface="Consolas" pitchFamily="49" charset="0"/>
              </a:rPr>
              <a:t>len</a:t>
            </a: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(</a:t>
            </a:r>
            <a:r>
              <a:rPr lang="en-US" dirty="0" err="1">
                <a:solidFill>
                  <a:srgbClr val="FFFF00"/>
                </a:solidFill>
                <a:latin typeface="Consolas" pitchFamily="49" charset="0"/>
              </a:rPr>
              <a:t>strvar</a:t>
            </a: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)-1,-1,-1):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       z += </a:t>
            </a:r>
            <a:r>
              <a:rPr lang="en-US" dirty="0" err="1">
                <a:solidFill>
                  <a:srgbClr val="FFFF00"/>
                </a:solidFill>
                <a:latin typeface="Consolas" pitchFamily="49" charset="0"/>
              </a:rPr>
              <a:t>int</a:t>
            </a: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(</a:t>
            </a:r>
            <a:r>
              <a:rPr lang="en-US" dirty="0" err="1">
                <a:solidFill>
                  <a:srgbClr val="FFFF00"/>
                </a:solidFill>
                <a:latin typeface="Consolas" pitchFamily="49" charset="0"/>
              </a:rPr>
              <a:t>strvar</a:t>
            </a: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[x]) * y;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       y*=10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    return(z)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print(f())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815013" y="1262064"/>
            <a:ext cx="6376987" cy="4195481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3"/>
            </a:solidFill>
          </a:ln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>
              <a:buFont typeface="Wingdings 3" charset="2"/>
              <a:buNone/>
            </a:pPr>
            <a:r>
              <a:rPr lang="en-US" dirty="0" err="1">
                <a:solidFill>
                  <a:srgbClr val="FFFF00"/>
                </a:solidFill>
              </a:rPr>
              <a:t>def</a:t>
            </a:r>
            <a:r>
              <a:rPr lang="en-US" dirty="0">
                <a:solidFill>
                  <a:srgbClr val="FFFF00"/>
                </a:solidFill>
              </a:rPr>
              <a:t> f(lv):</a:t>
            </a:r>
          </a:p>
          <a:p>
            <a:pPr>
              <a:buFont typeface="Wingdings 3" charset="2"/>
              <a:buNone/>
            </a:pPr>
            <a:r>
              <a:rPr lang="en-US" dirty="0">
                <a:solidFill>
                  <a:srgbClr val="FFFF00"/>
                </a:solidFill>
              </a:rPr>
              <a:t>     x = </a:t>
            </a:r>
            <a:r>
              <a:rPr lang="en-US" dirty="0" err="1">
                <a:solidFill>
                  <a:srgbClr val="FFFF00"/>
                </a:solidFill>
              </a:rPr>
              <a:t>len</a:t>
            </a:r>
            <a:r>
              <a:rPr lang="en-US" dirty="0">
                <a:solidFill>
                  <a:srgbClr val="FFFF00"/>
                </a:solidFill>
              </a:rPr>
              <a:t>(lv)</a:t>
            </a:r>
          </a:p>
          <a:p>
            <a:pPr>
              <a:buFont typeface="Wingdings 3" charset="2"/>
              <a:buNone/>
            </a:pPr>
            <a:r>
              <a:rPr lang="en-US" dirty="0">
                <a:solidFill>
                  <a:srgbClr val="FFFF00"/>
                </a:solidFill>
              </a:rPr>
              <a:t>     print(x)</a:t>
            </a:r>
          </a:p>
          <a:p>
            <a:pPr>
              <a:buFont typeface="Wingdings 3" charset="2"/>
              <a:buNone/>
            </a:pPr>
            <a:r>
              <a:rPr lang="en-US" dirty="0">
                <a:solidFill>
                  <a:srgbClr val="FFFF00"/>
                </a:solidFill>
              </a:rPr>
              <a:t>     for y in range(0,x):</a:t>
            </a:r>
          </a:p>
          <a:p>
            <a:pPr>
              <a:buFont typeface="Wingdings 3" charset="2"/>
              <a:buNone/>
            </a:pPr>
            <a:r>
              <a:rPr lang="en-US" dirty="0">
                <a:solidFill>
                  <a:srgbClr val="FFFF00"/>
                </a:solidFill>
              </a:rPr>
              <a:t>          if "t" in lv[y]:</a:t>
            </a:r>
          </a:p>
          <a:p>
            <a:pPr>
              <a:buFont typeface="Wingdings 3" charset="2"/>
              <a:buNone/>
            </a:pPr>
            <a:r>
              <a:rPr lang="en-US" dirty="0">
                <a:solidFill>
                  <a:srgbClr val="FFFF00"/>
                </a:solidFill>
              </a:rPr>
              <a:t>              print(lv[y])</a:t>
            </a:r>
          </a:p>
          <a:p>
            <a:pPr>
              <a:buFont typeface="Wingdings 3" charset="2"/>
              <a:buNone/>
            </a:pPr>
            <a:r>
              <a:rPr lang="en-US" dirty="0">
                <a:solidFill>
                  <a:srgbClr val="FFFF00"/>
                </a:solidFill>
              </a:rPr>
              <a:t>      return</a:t>
            </a:r>
          </a:p>
          <a:p>
            <a:pPr>
              <a:buFont typeface="Wingdings 3" charset="2"/>
              <a:buNone/>
            </a:pPr>
            <a:endParaRPr lang="en-US" dirty="0">
              <a:solidFill>
                <a:srgbClr val="FFFF00"/>
              </a:solidFill>
            </a:endParaRPr>
          </a:p>
          <a:p>
            <a:pPr>
              <a:buFont typeface="Wingdings 3" charset="2"/>
              <a:buNone/>
            </a:pPr>
            <a:r>
              <a:rPr lang="en-US" dirty="0" err="1">
                <a:solidFill>
                  <a:srgbClr val="FFFF00"/>
                </a:solidFill>
              </a:rPr>
              <a:t>listvar</a:t>
            </a:r>
            <a:r>
              <a:rPr lang="en-US" dirty="0">
                <a:solidFill>
                  <a:srgbClr val="FFFF00"/>
                </a:solidFill>
              </a:rPr>
              <a:t> = ["</a:t>
            </a:r>
            <a:r>
              <a:rPr lang="en-US" dirty="0" err="1">
                <a:solidFill>
                  <a:srgbClr val="FFFF00"/>
                </a:solidFill>
              </a:rPr>
              <a:t>ham","am","boat","goat","there","anywhere</a:t>
            </a:r>
            <a:r>
              <a:rPr lang="en-US" dirty="0">
                <a:solidFill>
                  <a:srgbClr val="FFFF00"/>
                </a:solidFill>
              </a:rPr>
              <a:t>"]</a:t>
            </a:r>
          </a:p>
          <a:p>
            <a:pPr>
              <a:buFont typeface="Wingdings 3" charset="2"/>
              <a:buNone/>
            </a:pPr>
            <a:r>
              <a:rPr lang="en-US" dirty="0">
                <a:solidFill>
                  <a:srgbClr val="FFFF00"/>
                </a:solidFill>
              </a:rPr>
              <a:t>f(</a:t>
            </a:r>
            <a:r>
              <a:rPr lang="en-US" dirty="0" err="1">
                <a:solidFill>
                  <a:srgbClr val="FFFF00"/>
                </a:solidFill>
              </a:rPr>
              <a:t>listvar</a:t>
            </a:r>
            <a:r>
              <a:rPr lang="en-US" dirty="0">
                <a:solidFill>
                  <a:srgbClr val="FFFF00"/>
                </a:solidFill>
              </a:rPr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31836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6595" y="452718"/>
            <a:ext cx="7592490" cy="918882"/>
          </a:xfrm>
        </p:spPr>
        <p:txBody>
          <a:bodyPr/>
          <a:lstStyle/>
          <a:p>
            <a:r>
              <a:rPr lang="en-US" dirty="0"/>
              <a:t>What does this do?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3257" y="1371600"/>
            <a:ext cx="8040097" cy="502920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err="1">
                <a:solidFill>
                  <a:srgbClr val="FFFF00"/>
                </a:solidFill>
              </a:rPr>
              <a:t>def</a:t>
            </a:r>
            <a:r>
              <a:rPr lang="en-US" dirty="0">
                <a:solidFill>
                  <a:srgbClr val="FFFF00"/>
                </a:solidFill>
              </a:rPr>
              <a:t> f(word):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      high = </a:t>
            </a:r>
            <a:r>
              <a:rPr lang="en-US" dirty="0" err="1">
                <a:solidFill>
                  <a:srgbClr val="FFFF00"/>
                </a:solidFill>
              </a:rPr>
              <a:t>len</a:t>
            </a:r>
            <a:r>
              <a:rPr lang="en-US" dirty="0">
                <a:solidFill>
                  <a:srgbClr val="FFFF00"/>
                </a:solidFill>
              </a:rPr>
              <a:t>(word)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      low = 0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      </a:t>
            </a:r>
            <a:r>
              <a:rPr lang="en-US" dirty="0" err="1">
                <a:solidFill>
                  <a:srgbClr val="FFFF00"/>
                </a:solidFill>
              </a:rPr>
              <a:t>newstr</a:t>
            </a:r>
            <a:r>
              <a:rPr lang="en-US" dirty="0">
                <a:solidFill>
                  <a:srgbClr val="FFFF00"/>
                </a:solidFill>
              </a:rPr>
              <a:t> = ""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      for </a:t>
            </a:r>
            <a:r>
              <a:rPr lang="en-US" dirty="0" err="1">
                <a:solidFill>
                  <a:srgbClr val="FFFF00"/>
                </a:solidFill>
              </a:rPr>
              <a:t>i</a:t>
            </a:r>
            <a:r>
              <a:rPr lang="en-US" dirty="0">
                <a:solidFill>
                  <a:srgbClr val="FFFF00"/>
                </a:solidFill>
              </a:rPr>
              <a:t> in range(10):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            position = </a:t>
            </a:r>
            <a:r>
              <a:rPr lang="en-US" dirty="0" err="1">
                <a:solidFill>
                  <a:srgbClr val="FFFF00"/>
                </a:solidFill>
              </a:rPr>
              <a:t>randrange</a:t>
            </a:r>
            <a:r>
              <a:rPr lang="en-US" dirty="0">
                <a:solidFill>
                  <a:srgbClr val="FFFF00"/>
                </a:solidFill>
              </a:rPr>
              <a:t>(low, high)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            </a:t>
            </a:r>
            <a:r>
              <a:rPr lang="en-US" dirty="0" err="1">
                <a:solidFill>
                  <a:srgbClr val="FFFF00"/>
                </a:solidFill>
              </a:rPr>
              <a:t>newstr</a:t>
            </a:r>
            <a:r>
              <a:rPr lang="en-US" dirty="0">
                <a:solidFill>
                  <a:srgbClr val="FFFF00"/>
                </a:solidFill>
              </a:rPr>
              <a:t> += word[position]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      return(</a:t>
            </a:r>
            <a:r>
              <a:rPr lang="en-US" dirty="0" err="1">
                <a:solidFill>
                  <a:srgbClr val="FFFF00"/>
                </a:solidFill>
              </a:rPr>
              <a:t>newstr</a:t>
            </a:r>
            <a:r>
              <a:rPr lang="en-US" dirty="0">
                <a:solidFill>
                  <a:srgbClr val="FFFF00"/>
                </a:solidFill>
              </a:rPr>
              <a:t>)</a:t>
            </a:r>
          </a:p>
          <a:p>
            <a:pPr>
              <a:buNone/>
            </a:pPr>
            <a:endParaRPr lang="en-US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n-US" dirty="0" err="1">
                <a:solidFill>
                  <a:srgbClr val="FFFF00"/>
                </a:solidFill>
              </a:rPr>
              <a:t>wvar</a:t>
            </a:r>
            <a:r>
              <a:rPr lang="en-US" dirty="0">
                <a:solidFill>
                  <a:srgbClr val="FFFF00"/>
                </a:solidFill>
              </a:rPr>
              <a:t> = “monkey"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print(f(</a:t>
            </a:r>
            <a:r>
              <a:rPr lang="en-US" dirty="0" err="1">
                <a:solidFill>
                  <a:srgbClr val="FFFF00"/>
                </a:solidFill>
              </a:rPr>
              <a:t>wvar</a:t>
            </a:r>
            <a:r>
              <a:rPr lang="en-US" dirty="0">
                <a:solidFill>
                  <a:srgbClr val="FFFF00"/>
                </a:solidFill>
              </a:rPr>
              <a:t>))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4273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Something you can’t 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143001"/>
            <a:ext cx="7158354" cy="51054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word = “ night”;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word[0] = “s”;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b="1" i="1" dirty="0"/>
              <a:t>Instead:</a:t>
            </a:r>
          </a:p>
          <a:p>
            <a:pPr>
              <a:buNone/>
            </a:pPr>
            <a:r>
              <a:rPr lang="en-US" dirty="0" err="1">
                <a:solidFill>
                  <a:srgbClr val="FFFF00"/>
                </a:solidFill>
              </a:rPr>
              <a:t>newword</a:t>
            </a:r>
            <a:r>
              <a:rPr lang="en-US" dirty="0">
                <a:solidFill>
                  <a:srgbClr val="FFFF00"/>
                </a:solidFill>
              </a:rPr>
              <a:t> = “”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for x in “night”:  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        if x == “n":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            </a:t>
            </a:r>
            <a:r>
              <a:rPr lang="en-US" dirty="0" err="1">
                <a:solidFill>
                  <a:srgbClr val="FFFF00"/>
                </a:solidFill>
              </a:rPr>
              <a:t>newword</a:t>
            </a:r>
            <a:r>
              <a:rPr lang="en-US" dirty="0">
                <a:solidFill>
                  <a:srgbClr val="FFFF00"/>
                </a:solidFill>
              </a:rPr>
              <a:t> += “s"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        else: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            </a:t>
            </a:r>
            <a:r>
              <a:rPr lang="en-US" dirty="0" err="1">
                <a:solidFill>
                  <a:srgbClr val="FFFF00"/>
                </a:solidFill>
              </a:rPr>
              <a:t>newword</a:t>
            </a:r>
            <a:r>
              <a:rPr lang="en-US" dirty="0">
                <a:solidFill>
                  <a:srgbClr val="FFFF00"/>
                </a:solidFill>
              </a:rPr>
              <a:t> += x</a:t>
            </a:r>
          </a:p>
          <a:p>
            <a:pPr>
              <a:buNone/>
            </a:pPr>
            <a:endParaRPr lang="en-US" dirty="0">
              <a:solidFill>
                <a:srgbClr val="FFFF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45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9971" y="304800"/>
            <a:ext cx="9274629" cy="819912"/>
          </a:xfrm>
        </p:spPr>
        <p:txBody>
          <a:bodyPr/>
          <a:lstStyle/>
          <a:p>
            <a:r>
              <a:rPr lang="en-US" dirty="0"/>
              <a:t>For loop: Another loop type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1485" y="1124712"/>
            <a:ext cx="10406743" cy="48006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We use For loops when we know exactly how many times the loop will occur</a:t>
            </a:r>
          </a:p>
          <a:p>
            <a:r>
              <a:rPr lang="en-US" dirty="0"/>
              <a:t>A subset of  while loops</a:t>
            </a:r>
          </a:p>
          <a:p>
            <a:endParaRPr lang="en-US" dirty="0"/>
          </a:p>
          <a:p>
            <a:r>
              <a:rPr lang="en-US" dirty="0"/>
              <a:t>Form:</a:t>
            </a:r>
          </a:p>
          <a:p>
            <a:pPr lvl="1">
              <a:buNone/>
            </a:pPr>
            <a:r>
              <a:rPr lang="en-US" dirty="0">
                <a:solidFill>
                  <a:srgbClr val="FFFF00"/>
                </a:solidFill>
              </a:rPr>
              <a:t>for</a:t>
            </a:r>
            <a:r>
              <a:rPr lang="en-US" dirty="0"/>
              <a:t> </a:t>
            </a:r>
            <a:r>
              <a:rPr lang="en-US" i="1" dirty="0">
                <a:solidFill>
                  <a:srgbClr val="92D050"/>
                </a:solidFill>
              </a:rPr>
              <a:t>variable</a:t>
            </a:r>
            <a:r>
              <a:rPr lang="en-US" dirty="0"/>
              <a:t> </a:t>
            </a:r>
            <a:r>
              <a:rPr lang="en-US" dirty="0">
                <a:solidFill>
                  <a:srgbClr val="FFFF00"/>
                </a:solidFill>
              </a:rPr>
              <a:t>in [</a:t>
            </a:r>
            <a:r>
              <a:rPr lang="en-US" i="1" dirty="0">
                <a:solidFill>
                  <a:srgbClr val="92D050"/>
                </a:solidFill>
              </a:rPr>
              <a:t>value1, value2,value3…</a:t>
            </a:r>
            <a:r>
              <a:rPr lang="en-US" i="1" dirty="0" err="1">
                <a:solidFill>
                  <a:srgbClr val="92D050"/>
                </a:solidFill>
              </a:rPr>
              <a:t>lastvalue</a:t>
            </a:r>
            <a:r>
              <a:rPr lang="en-US" dirty="0">
                <a:solidFill>
                  <a:srgbClr val="FFFF00"/>
                </a:solidFill>
              </a:rPr>
              <a:t>]:</a:t>
            </a:r>
          </a:p>
          <a:p>
            <a:pPr lvl="2">
              <a:buNone/>
            </a:pPr>
            <a:r>
              <a:rPr lang="en-US" sz="2400" i="1" dirty="0"/>
              <a:t>calculations</a:t>
            </a:r>
          </a:p>
          <a:p>
            <a:pPr lvl="2">
              <a:buNone/>
            </a:pPr>
            <a:r>
              <a:rPr lang="en-US" sz="2400" i="1" dirty="0"/>
              <a:t>	</a:t>
            </a:r>
          </a:p>
          <a:p>
            <a:pPr marL="280988" lvl="1" indent="-274638"/>
            <a:r>
              <a:rPr lang="en-US" sz="2700" i="1" dirty="0"/>
              <a:t>Example:</a:t>
            </a:r>
          </a:p>
          <a:p>
            <a:pPr marL="555308" lvl="2" indent="-274638">
              <a:buNone/>
            </a:pPr>
            <a:r>
              <a:rPr lang="en-US" sz="1900" dirty="0">
                <a:solidFill>
                  <a:srgbClr val="FFFF00"/>
                </a:solidFill>
                <a:latin typeface="Consolas" pitchFamily="49" charset="0"/>
              </a:rPr>
              <a:t>def f():</a:t>
            </a:r>
          </a:p>
          <a:p>
            <a:pPr marL="829628" lvl="3" indent="-274638">
              <a:buNone/>
            </a:pPr>
            <a:r>
              <a:rPr lang="en-US" sz="1900" dirty="0">
                <a:solidFill>
                  <a:srgbClr val="FFFF00"/>
                </a:solidFill>
                <a:latin typeface="Consolas" pitchFamily="49" charset="0"/>
              </a:rPr>
              <a:t>for x in [1,2,3,4,5]:    // x actually becomes 1, then 2, then 3, then 4, and then 5</a:t>
            </a:r>
          </a:p>
          <a:p>
            <a:pPr marL="1103948" lvl="4" indent="-274638">
              <a:buNone/>
            </a:pPr>
            <a:r>
              <a:rPr lang="en-US" sz="1900" dirty="0">
                <a:solidFill>
                  <a:srgbClr val="FFFF00"/>
                </a:solidFill>
                <a:latin typeface="Consolas" pitchFamily="49" charset="0"/>
              </a:rPr>
              <a:t>print(x)			</a:t>
            </a:r>
          </a:p>
          <a:p>
            <a:pPr marL="829628" lvl="3" indent="-274638">
              <a:buNone/>
            </a:pPr>
            <a:r>
              <a:rPr lang="en-US" sz="1900" dirty="0">
                <a:solidFill>
                  <a:srgbClr val="FFFF00"/>
                </a:solidFill>
                <a:latin typeface="Consolas" pitchFamily="49" charset="0"/>
              </a:rPr>
              <a:t>return(x)</a:t>
            </a:r>
          </a:p>
          <a:p>
            <a:pPr marL="555308" lvl="2" indent="-274638">
              <a:buNone/>
            </a:pPr>
            <a:r>
              <a:rPr lang="en-US" sz="1900" dirty="0">
                <a:solidFill>
                  <a:srgbClr val="FFFF00"/>
                </a:solidFill>
                <a:latin typeface="Consolas" pitchFamily="49" charset="0"/>
              </a:rPr>
              <a:t>print(f())</a:t>
            </a:r>
          </a:p>
        </p:txBody>
      </p:sp>
    </p:spTree>
    <p:extLst>
      <p:ext uri="{BB962C8B-B14F-4D97-AF65-F5344CB8AC3E}">
        <p14:creationId xmlns:p14="http://schemas.microsoft.com/office/powerpoint/2010/main" val="297649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04088"/>
            <a:ext cx="8229600" cy="667512"/>
          </a:xfrm>
        </p:spPr>
        <p:txBody>
          <a:bodyPr>
            <a:normAutofit fontScale="90000"/>
          </a:bodyPr>
          <a:lstStyle/>
          <a:p>
            <a:r>
              <a:rPr lang="en-US" dirty="0"/>
              <a:t>More for loops: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5346" y="1533698"/>
            <a:ext cx="9961418" cy="4724400"/>
          </a:xfrm>
        </p:spPr>
        <p:txBody>
          <a:bodyPr>
            <a:normAutofit/>
          </a:bodyPr>
          <a:lstStyle/>
          <a:p>
            <a:pPr marL="555308" lvl="2" indent="-274638">
              <a:spcBef>
                <a:spcPts val="500"/>
              </a:spcBef>
              <a:buNone/>
            </a:pPr>
            <a:r>
              <a:rPr lang="en-US" sz="2000" dirty="0">
                <a:solidFill>
                  <a:srgbClr val="FFFF00"/>
                </a:solidFill>
                <a:latin typeface="Consolas" pitchFamily="49" charset="0"/>
              </a:rPr>
              <a:t>def f():</a:t>
            </a:r>
          </a:p>
          <a:p>
            <a:pPr marL="829628" lvl="3" indent="-274638">
              <a:spcBef>
                <a:spcPts val="500"/>
              </a:spcBef>
              <a:buNone/>
            </a:pPr>
            <a:r>
              <a:rPr lang="en-US" sz="2000" dirty="0">
                <a:solidFill>
                  <a:srgbClr val="FFFF00"/>
                </a:solidFill>
                <a:latin typeface="Consolas" pitchFamily="49" charset="0"/>
              </a:rPr>
              <a:t>for x in [1,3,5,7,9]: </a:t>
            </a:r>
            <a:r>
              <a:rPr lang="en-US" sz="2000" dirty="0">
                <a:solidFill>
                  <a:schemeClr val="accent3">
                    <a:lumMod val="40000"/>
                    <a:lumOff val="60000"/>
                  </a:schemeClr>
                </a:solidFill>
                <a:latin typeface="Consolas" pitchFamily="49" charset="0"/>
              </a:rPr>
              <a:t>#x becomes 1, then 3, then 5, then 7, then 9</a:t>
            </a:r>
          </a:p>
          <a:p>
            <a:pPr marL="1103948" lvl="4" indent="-274638">
              <a:spcBef>
                <a:spcPts val="500"/>
              </a:spcBef>
              <a:buNone/>
            </a:pPr>
            <a:r>
              <a:rPr lang="en-US" sz="2000" dirty="0">
                <a:solidFill>
                  <a:srgbClr val="FFFF00"/>
                </a:solidFill>
                <a:latin typeface="Consolas" pitchFamily="49" charset="0"/>
              </a:rPr>
              <a:t>print(x)</a:t>
            </a:r>
          </a:p>
          <a:p>
            <a:pPr marL="829628" lvl="3" indent="-274638">
              <a:spcBef>
                <a:spcPts val="500"/>
              </a:spcBef>
              <a:buNone/>
            </a:pPr>
            <a:r>
              <a:rPr lang="en-US" sz="2000" dirty="0">
                <a:solidFill>
                  <a:srgbClr val="FFFF00"/>
                </a:solidFill>
                <a:latin typeface="Consolas" pitchFamily="49" charset="0"/>
              </a:rPr>
              <a:t>return(x)   </a:t>
            </a:r>
          </a:p>
          <a:p>
            <a:pPr marL="555308" lvl="2" indent="-274638">
              <a:spcBef>
                <a:spcPts val="500"/>
              </a:spcBef>
              <a:buNone/>
            </a:pPr>
            <a:r>
              <a:rPr lang="en-US" sz="2000" dirty="0">
                <a:solidFill>
                  <a:srgbClr val="FFFF00"/>
                </a:solidFill>
                <a:latin typeface="Consolas" pitchFamily="49" charset="0"/>
              </a:rPr>
              <a:t>print(f())</a:t>
            </a:r>
          </a:p>
          <a:p>
            <a:pPr>
              <a:spcBef>
                <a:spcPts val="500"/>
              </a:spcBef>
            </a:pPr>
            <a:endParaRPr lang="en-US" dirty="0">
              <a:solidFill>
                <a:srgbClr val="FFFF00"/>
              </a:solidFill>
            </a:endParaRPr>
          </a:p>
          <a:p>
            <a:pPr marL="555308" lvl="2" indent="-274638">
              <a:spcBef>
                <a:spcPts val="500"/>
              </a:spcBef>
              <a:buNone/>
            </a:pPr>
            <a:r>
              <a:rPr lang="en-US" sz="2000" dirty="0">
                <a:solidFill>
                  <a:srgbClr val="FFFF00"/>
                </a:solidFill>
                <a:latin typeface="Consolas" pitchFamily="49" charset="0"/>
              </a:rPr>
              <a:t>def f():</a:t>
            </a:r>
          </a:p>
          <a:p>
            <a:pPr marL="829628" lvl="3" indent="-274638">
              <a:spcBef>
                <a:spcPts val="500"/>
              </a:spcBef>
              <a:buNone/>
            </a:pPr>
            <a:r>
              <a:rPr lang="en-US" sz="2000" dirty="0">
                <a:solidFill>
                  <a:srgbClr val="FFFF00"/>
                </a:solidFill>
                <a:latin typeface="Consolas" pitchFamily="49" charset="0"/>
              </a:rPr>
              <a:t>for x in [2,7,1,9,4]: 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olas" pitchFamily="49" charset="0"/>
              </a:rPr>
              <a:t>#x becomes 2, then 7, then 1, then 9, then 4</a:t>
            </a:r>
          </a:p>
          <a:p>
            <a:pPr marL="1103948" lvl="4" indent="-274638">
              <a:spcBef>
                <a:spcPts val="500"/>
              </a:spcBef>
              <a:buNone/>
            </a:pPr>
            <a:r>
              <a:rPr lang="en-US" sz="2000" dirty="0">
                <a:solidFill>
                  <a:srgbClr val="FFFF00"/>
                </a:solidFill>
                <a:latin typeface="Consolas" pitchFamily="49" charset="0"/>
              </a:rPr>
              <a:t>print(x)</a:t>
            </a:r>
          </a:p>
          <a:p>
            <a:pPr marL="829628" lvl="3" indent="-274638">
              <a:spcBef>
                <a:spcPts val="500"/>
              </a:spcBef>
              <a:buNone/>
            </a:pPr>
            <a:r>
              <a:rPr lang="en-US" sz="2000" dirty="0">
                <a:solidFill>
                  <a:srgbClr val="FFFF00"/>
                </a:solidFill>
                <a:latin typeface="Consolas" pitchFamily="49" charset="0"/>
              </a:rPr>
              <a:t>return(x)</a:t>
            </a:r>
          </a:p>
          <a:p>
            <a:pPr marL="555308" lvl="2" indent="-274638">
              <a:spcBef>
                <a:spcPts val="500"/>
              </a:spcBef>
              <a:buNone/>
            </a:pPr>
            <a:r>
              <a:rPr lang="en-US" sz="2000" dirty="0">
                <a:solidFill>
                  <a:srgbClr val="FFFF00"/>
                </a:solidFill>
                <a:latin typeface="Consolas" pitchFamily="49" charset="0"/>
              </a:rPr>
              <a:t>print(f())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5223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04088"/>
            <a:ext cx="8229600" cy="667512"/>
          </a:xfrm>
        </p:spPr>
        <p:txBody>
          <a:bodyPr>
            <a:normAutofit fontScale="90000"/>
          </a:bodyPr>
          <a:lstStyle/>
          <a:p>
            <a:r>
              <a:rPr lang="en-US" dirty="0"/>
              <a:t>More for loops: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600200"/>
            <a:ext cx="9144000" cy="4724400"/>
          </a:xfrm>
        </p:spPr>
        <p:txBody>
          <a:bodyPr>
            <a:normAutofit/>
          </a:bodyPr>
          <a:lstStyle/>
          <a:p>
            <a:pPr marL="555308" lvl="2" indent="-274638">
              <a:spcBef>
                <a:spcPts val="500"/>
              </a:spcBef>
              <a:buNone/>
            </a:pPr>
            <a:r>
              <a:rPr lang="en-US" sz="2400" dirty="0" err="1">
                <a:solidFill>
                  <a:srgbClr val="FFFF00"/>
                </a:solidFill>
                <a:latin typeface="Consolas" pitchFamily="49" charset="0"/>
              </a:rPr>
              <a:t>def</a:t>
            </a:r>
            <a:r>
              <a:rPr lang="en-US" sz="2400" dirty="0">
                <a:solidFill>
                  <a:srgbClr val="FFFF00"/>
                </a:solidFill>
                <a:latin typeface="Consolas" pitchFamily="49" charset="0"/>
              </a:rPr>
              <a:t> f():</a:t>
            </a:r>
          </a:p>
          <a:p>
            <a:pPr marL="555308" lvl="2" indent="-274638">
              <a:spcBef>
                <a:spcPts val="500"/>
              </a:spcBef>
              <a:buNone/>
            </a:pPr>
            <a:r>
              <a:rPr lang="en-US" sz="2400" dirty="0">
                <a:solidFill>
                  <a:srgbClr val="FFFF00"/>
                </a:solidFill>
                <a:latin typeface="Consolas" pitchFamily="49" charset="0"/>
              </a:rPr>
              <a:t>		</a:t>
            </a:r>
            <a:r>
              <a:rPr lang="en-US" sz="2200" dirty="0">
                <a:solidFill>
                  <a:srgbClr val="FFFF00"/>
                </a:solidFill>
                <a:latin typeface="Consolas" pitchFamily="49" charset="0"/>
              </a:rPr>
              <a:t>y = 0</a:t>
            </a:r>
          </a:p>
          <a:p>
            <a:pPr marL="555308" lvl="2" indent="-274638">
              <a:spcBef>
                <a:spcPts val="500"/>
              </a:spcBef>
              <a:buNone/>
            </a:pPr>
            <a:r>
              <a:rPr lang="en-US" sz="2400" dirty="0">
                <a:solidFill>
                  <a:srgbClr val="FFFF00"/>
                </a:solidFill>
                <a:latin typeface="Consolas" pitchFamily="49" charset="0"/>
              </a:rPr>
              <a:t>		</a:t>
            </a:r>
            <a:r>
              <a:rPr lang="en-US" sz="2400" dirty="0" err="1">
                <a:solidFill>
                  <a:srgbClr val="FFFF00"/>
                </a:solidFill>
                <a:latin typeface="Consolas" pitchFamily="49" charset="0"/>
              </a:rPr>
              <a:t>ct</a:t>
            </a:r>
            <a:r>
              <a:rPr lang="en-US" sz="2400" dirty="0">
                <a:solidFill>
                  <a:srgbClr val="FFFF00"/>
                </a:solidFill>
                <a:latin typeface="Consolas" pitchFamily="49" charset="0"/>
              </a:rPr>
              <a:t> = 0</a:t>
            </a:r>
          </a:p>
          <a:p>
            <a:pPr marL="555308" lvl="2" indent="-274638">
              <a:spcBef>
                <a:spcPts val="500"/>
              </a:spcBef>
              <a:buNone/>
            </a:pPr>
            <a:r>
              <a:rPr lang="en-US" sz="2400" dirty="0">
                <a:solidFill>
                  <a:srgbClr val="FFFF00"/>
                </a:solidFill>
                <a:latin typeface="Consolas" pitchFamily="49" charset="0"/>
              </a:rPr>
              <a:t>		for x in [3.2, 7.1, 8.0, 3.4, 5.1]:</a:t>
            </a:r>
          </a:p>
          <a:p>
            <a:pPr marL="555308" lvl="2" indent="-274638">
              <a:spcBef>
                <a:spcPts val="500"/>
              </a:spcBef>
              <a:buNone/>
            </a:pPr>
            <a:r>
              <a:rPr lang="en-US" sz="2400" dirty="0">
                <a:solidFill>
                  <a:srgbClr val="FFFF00"/>
                </a:solidFill>
                <a:latin typeface="Consolas" pitchFamily="49" charset="0"/>
              </a:rPr>
              <a:t>			print("including " + </a:t>
            </a:r>
            <a:r>
              <a:rPr lang="en-US" sz="2400" dirty="0" err="1">
                <a:solidFill>
                  <a:srgbClr val="FFFF00"/>
                </a:solidFill>
                <a:latin typeface="Consolas" pitchFamily="49" charset="0"/>
              </a:rPr>
              <a:t>str</a:t>
            </a:r>
            <a:r>
              <a:rPr lang="en-US" sz="2400" dirty="0">
                <a:solidFill>
                  <a:srgbClr val="FFFF00"/>
                </a:solidFill>
                <a:latin typeface="Consolas" pitchFamily="49" charset="0"/>
              </a:rPr>
              <a:t>(x))</a:t>
            </a:r>
          </a:p>
          <a:p>
            <a:pPr marL="555308" lvl="2" indent="-274638">
              <a:spcBef>
                <a:spcPts val="500"/>
              </a:spcBef>
              <a:buNone/>
            </a:pPr>
            <a:r>
              <a:rPr lang="en-US" sz="2400" dirty="0">
                <a:solidFill>
                  <a:srgbClr val="FFFF00"/>
                </a:solidFill>
                <a:latin typeface="Consolas" pitchFamily="49" charset="0"/>
              </a:rPr>
              <a:t>			</a:t>
            </a:r>
            <a:r>
              <a:rPr lang="en-US" sz="2400" dirty="0" err="1">
                <a:solidFill>
                  <a:srgbClr val="FFFF00"/>
                </a:solidFill>
                <a:latin typeface="Consolas" pitchFamily="49" charset="0"/>
              </a:rPr>
              <a:t>ct</a:t>
            </a:r>
            <a:r>
              <a:rPr lang="en-US" sz="2400" dirty="0">
                <a:solidFill>
                  <a:srgbClr val="FFFF00"/>
                </a:solidFill>
                <a:latin typeface="Consolas" pitchFamily="49" charset="0"/>
              </a:rPr>
              <a:t> +=1</a:t>
            </a:r>
          </a:p>
          <a:p>
            <a:pPr marL="1103948" lvl="4" indent="-274638">
              <a:spcBef>
                <a:spcPts val="500"/>
              </a:spcBef>
              <a:buNone/>
            </a:pPr>
            <a:r>
              <a:rPr lang="en-US" sz="2400" dirty="0">
                <a:solidFill>
                  <a:srgbClr val="FFFF00"/>
                </a:solidFill>
                <a:latin typeface="Consolas" pitchFamily="49" charset="0"/>
              </a:rPr>
              <a:t>		y = y + x</a:t>
            </a:r>
          </a:p>
          <a:p>
            <a:pPr marL="829628" lvl="3" indent="-274638">
              <a:spcBef>
                <a:spcPts val="500"/>
              </a:spcBef>
              <a:buNone/>
            </a:pPr>
            <a:r>
              <a:rPr lang="en-US" sz="2400" dirty="0">
                <a:solidFill>
                  <a:srgbClr val="FFFF00"/>
                </a:solidFill>
                <a:latin typeface="Consolas" pitchFamily="49" charset="0"/>
              </a:rPr>
              <a:t>	return(y/</a:t>
            </a:r>
            <a:r>
              <a:rPr lang="en-US" sz="2400" dirty="0" err="1">
                <a:solidFill>
                  <a:srgbClr val="FFFF00"/>
                </a:solidFill>
                <a:latin typeface="Consolas" pitchFamily="49" charset="0"/>
              </a:rPr>
              <a:t>ct</a:t>
            </a:r>
            <a:r>
              <a:rPr lang="en-US" sz="2400" dirty="0">
                <a:solidFill>
                  <a:srgbClr val="FFFF00"/>
                </a:solidFill>
                <a:latin typeface="Consolas" pitchFamily="49" charset="0"/>
              </a:rPr>
              <a:t>)   </a:t>
            </a:r>
            <a:r>
              <a:rPr lang="en-US" sz="2400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olas" pitchFamily="49" charset="0"/>
              </a:rPr>
              <a:t>#returns 5.36, or the avg</a:t>
            </a:r>
          </a:p>
          <a:p>
            <a:pPr marL="555308" lvl="2" indent="-274638">
              <a:spcBef>
                <a:spcPts val="500"/>
              </a:spcBef>
              <a:buNone/>
            </a:pPr>
            <a:r>
              <a:rPr lang="en-US" sz="2400" dirty="0">
                <a:solidFill>
                  <a:srgbClr val="FFFF00"/>
                </a:solidFill>
                <a:latin typeface="Consolas" pitchFamily="49" charset="0"/>
              </a:rPr>
              <a:t>print(f())</a:t>
            </a:r>
          </a:p>
          <a:p>
            <a:endParaRPr lang="en-US" sz="2400" dirty="0">
              <a:latin typeface="Consolas" pitchFamily="49" charset="0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155B907-381E-4F72-9313-FF95DE7B67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868240"/>
              </p:ext>
            </p:extLst>
          </p:nvPr>
        </p:nvGraphicFramePr>
        <p:xfrm>
          <a:off x="8817033" y="1615440"/>
          <a:ext cx="2512289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9597">
                  <a:extLst>
                    <a:ext uri="{9D8B030D-6E8A-4147-A177-3AD203B41FA5}">
                      <a16:colId xmlns:a16="http://schemas.microsoft.com/office/drawing/2014/main" val="4102262409"/>
                    </a:ext>
                  </a:extLst>
                </a:gridCol>
                <a:gridCol w="826346">
                  <a:extLst>
                    <a:ext uri="{9D8B030D-6E8A-4147-A177-3AD203B41FA5}">
                      <a16:colId xmlns:a16="http://schemas.microsoft.com/office/drawing/2014/main" val="2345787762"/>
                    </a:ext>
                  </a:extLst>
                </a:gridCol>
                <a:gridCol w="826346">
                  <a:extLst>
                    <a:ext uri="{9D8B030D-6E8A-4147-A177-3AD203B41FA5}">
                      <a16:colId xmlns:a16="http://schemas.microsoft.com/office/drawing/2014/main" val="32993075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36909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64507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83326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10.3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5085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18.3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27482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21.7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56955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26.8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50278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73484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Loops with strings: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4000"/>
            <a:ext cx="11201400" cy="2871152"/>
          </a:xfrm>
        </p:spPr>
        <p:txBody>
          <a:bodyPr>
            <a:normAutofit fontScale="92500" lnSpcReduction="20000"/>
          </a:bodyPr>
          <a:lstStyle/>
          <a:p>
            <a:pPr marL="555308" lvl="2" indent="-274638">
              <a:buNone/>
            </a:pPr>
            <a:r>
              <a:rPr lang="en-US" sz="2400" dirty="0">
                <a:solidFill>
                  <a:srgbClr val="FFFF00"/>
                </a:solidFill>
                <a:latin typeface="Consolas" pitchFamily="49" charset="0"/>
              </a:rPr>
              <a:t>def f(y):</a:t>
            </a:r>
          </a:p>
          <a:p>
            <a:pPr marL="555308" lvl="2" indent="-274638">
              <a:buNone/>
            </a:pPr>
            <a:r>
              <a:rPr lang="en-US" sz="2400" dirty="0">
                <a:solidFill>
                  <a:srgbClr val="FFFF00"/>
                </a:solidFill>
                <a:latin typeface="Consolas" pitchFamily="49" charset="0"/>
              </a:rPr>
              <a:t>  ct = 0</a:t>
            </a:r>
          </a:p>
          <a:p>
            <a:pPr marL="829628" lvl="3" indent="-274638">
              <a:buNone/>
            </a:pPr>
            <a:r>
              <a:rPr lang="en-US" sz="2400" dirty="0">
                <a:solidFill>
                  <a:srgbClr val="FFFF00"/>
                </a:solidFill>
                <a:latin typeface="Consolas" pitchFamily="49" charset="0"/>
              </a:rPr>
              <a:t>for x in ["</a:t>
            </a:r>
            <a:r>
              <a:rPr lang="en-US" sz="2400" dirty="0" err="1">
                <a:solidFill>
                  <a:srgbClr val="FFFF00"/>
                </a:solidFill>
                <a:latin typeface="Consolas" pitchFamily="49" charset="0"/>
              </a:rPr>
              <a:t>puppy","bunny","puppy","bird","echidna","puppy</a:t>
            </a:r>
            <a:r>
              <a:rPr lang="en-US" sz="2400" dirty="0">
                <a:solidFill>
                  <a:srgbClr val="FFFF00"/>
                </a:solidFill>
                <a:latin typeface="Consolas" pitchFamily="49" charset="0"/>
              </a:rPr>
              <a:t>"]:</a:t>
            </a:r>
          </a:p>
          <a:p>
            <a:pPr marL="829628" lvl="3" indent="-274638">
              <a:buNone/>
            </a:pPr>
            <a:r>
              <a:rPr lang="en-US" sz="2400" dirty="0">
                <a:solidFill>
                  <a:srgbClr val="FFFF00"/>
                </a:solidFill>
                <a:latin typeface="Consolas" pitchFamily="49" charset="0"/>
              </a:rPr>
              <a:t>	if x == y:</a:t>
            </a:r>
          </a:p>
          <a:p>
            <a:pPr marL="829628" lvl="3" indent="-274638">
              <a:buNone/>
            </a:pPr>
            <a:r>
              <a:rPr lang="en-US" sz="2400" dirty="0">
                <a:solidFill>
                  <a:srgbClr val="FFFF00"/>
                </a:solidFill>
                <a:latin typeface="Consolas" pitchFamily="49" charset="0"/>
              </a:rPr>
              <a:t>		  ct += 1</a:t>
            </a:r>
          </a:p>
          <a:p>
            <a:pPr marL="829628" lvl="3" indent="-274638">
              <a:buNone/>
            </a:pPr>
            <a:r>
              <a:rPr lang="en-US" sz="2400" dirty="0">
                <a:solidFill>
                  <a:srgbClr val="FFFF00"/>
                </a:solidFill>
                <a:latin typeface="Consolas" pitchFamily="49" charset="0"/>
              </a:rPr>
              <a:t>return(</a:t>
            </a:r>
            <a:r>
              <a:rPr lang="en-US" sz="2400" dirty="0" err="1">
                <a:solidFill>
                  <a:srgbClr val="FFFF00"/>
                </a:solidFill>
                <a:latin typeface="Consolas" pitchFamily="49" charset="0"/>
              </a:rPr>
              <a:t>ct</a:t>
            </a:r>
            <a:r>
              <a:rPr lang="en-US" sz="2400" dirty="0">
                <a:solidFill>
                  <a:srgbClr val="FFFF00"/>
                </a:solidFill>
                <a:latin typeface="Consolas" pitchFamily="49" charset="0"/>
              </a:rPr>
              <a:t>)   </a:t>
            </a:r>
            <a:r>
              <a:rPr lang="en-US" sz="2400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olas" pitchFamily="49" charset="0"/>
              </a:rPr>
              <a:t># returns 3</a:t>
            </a:r>
          </a:p>
          <a:p>
            <a:pPr marL="555308" lvl="2" indent="-274638">
              <a:buNone/>
            </a:pPr>
            <a:r>
              <a:rPr lang="en-US" sz="2400" dirty="0">
                <a:solidFill>
                  <a:srgbClr val="FFFF00"/>
                </a:solidFill>
                <a:latin typeface="Consolas" pitchFamily="49" charset="0"/>
              </a:rPr>
              <a:t>print(f("puppy"))</a:t>
            </a:r>
            <a:endParaRPr lang="en-US" dirty="0">
              <a:solidFill>
                <a:srgbClr val="FFFF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928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704088"/>
            <a:ext cx="9067800" cy="667512"/>
          </a:xfrm>
        </p:spPr>
        <p:txBody>
          <a:bodyPr>
            <a:normAutofit fontScale="90000"/>
          </a:bodyPr>
          <a:lstStyle/>
          <a:p>
            <a:r>
              <a:rPr lang="en-US" dirty="0"/>
              <a:t>More for loops: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2371" y="1594658"/>
            <a:ext cx="10259687" cy="4724400"/>
          </a:xfrm>
        </p:spPr>
        <p:txBody>
          <a:bodyPr>
            <a:normAutofit lnSpcReduction="10000"/>
          </a:bodyPr>
          <a:lstStyle/>
          <a:p>
            <a:pPr marL="555308" lvl="2" indent="-274638">
              <a:spcBef>
                <a:spcPts val="400"/>
              </a:spcBef>
              <a:buNone/>
            </a:pPr>
            <a:r>
              <a:rPr lang="en-US" sz="2000" dirty="0">
                <a:solidFill>
                  <a:srgbClr val="FFFF00"/>
                </a:solidFill>
                <a:latin typeface="Consolas" pitchFamily="49" charset="0"/>
              </a:rPr>
              <a:t>def f():</a:t>
            </a:r>
          </a:p>
          <a:p>
            <a:pPr marL="829628" lvl="3" indent="-274638">
              <a:spcBef>
                <a:spcPts val="400"/>
              </a:spcBef>
              <a:buNone/>
            </a:pPr>
            <a:r>
              <a:rPr lang="en-US" sz="2000" dirty="0">
                <a:solidFill>
                  <a:srgbClr val="FFFF00"/>
                </a:solidFill>
                <a:latin typeface="Consolas" pitchFamily="49" charset="0"/>
              </a:rPr>
              <a:t>for x in [0,1,2,3,4]:   </a:t>
            </a:r>
          </a:p>
          <a:p>
            <a:pPr marL="829628" lvl="3" indent="-274638">
              <a:spcBef>
                <a:spcPts val="400"/>
              </a:spcBef>
              <a:buNone/>
            </a:pP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olas" pitchFamily="49" charset="0"/>
              </a:rPr>
              <a:t>#x becomes every number ranging from 0 to 5 (not including 5)</a:t>
            </a:r>
          </a:p>
          <a:p>
            <a:pPr marL="1103948" lvl="4" indent="-274638">
              <a:spcBef>
                <a:spcPts val="400"/>
              </a:spcBef>
              <a:buNone/>
            </a:pPr>
            <a:r>
              <a:rPr lang="en-US" sz="2000" dirty="0">
                <a:solidFill>
                  <a:srgbClr val="FFFF00"/>
                </a:solidFill>
                <a:latin typeface="Consolas" pitchFamily="49" charset="0"/>
              </a:rPr>
              <a:t>  print(x)</a:t>
            </a:r>
          </a:p>
          <a:p>
            <a:pPr marL="829628" lvl="3" indent="-274638">
              <a:spcBef>
                <a:spcPts val="400"/>
              </a:spcBef>
              <a:buNone/>
            </a:pPr>
            <a:r>
              <a:rPr lang="en-US" sz="2000" dirty="0">
                <a:solidFill>
                  <a:srgbClr val="FFFF00"/>
                </a:solidFill>
                <a:latin typeface="Consolas" pitchFamily="49" charset="0"/>
              </a:rPr>
              <a:t>return(x)</a:t>
            </a:r>
          </a:p>
          <a:p>
            <a:pPr marL="555308" lvl="2" indent="-274638">
              <a:spcBef>
                <a:spcPts val="400"/>
              </a:spcBef>
              <a:buNone/>
            </a:pPr>
            <a:r>
              <a:rPr lang="en-US" sz="2000" dirty="0">
                <a:solidFill>
                  <a:srgbClr val="FFFF00"/>
                </a:solidFill>
                <a:latin typeface="Consolas" pitchFamily="49" charset="0"/>
              </a:rPr>
              <a:t>print(f())</a:t>
            </a:r>
          </a:p>
          <a:p>
            <a:pPr marL="555308" lvl="2" indent="-274638">
              <a:spcBef>
                <a:spcPts val="400"/>
              </a:spcBef>
              <a:buNone/>
            </a:pPr>
            <a:endParaRPr lang="en-US" sz="2000" dirty="0">
              <a:solidFill>
                <a:srgbClr val="FFFF00"/>
              </a:solidFill>
              <a:latin typeface="Consolas" pitchFamily="49" charset="0"/>
            </a:endParaRPr>
          </a:p>
          <a:p>
            <a:r>
              <a:rPr lang="en-US" dirty="0"/>
              <a:t>Shortcut: using </a:t>
            </a:r>
            <a:r>
              <a:rPr lang="en-US" b="1" i="1" dirty="0"/>
              <a:t>range</a:t>
            </a:r>
          </a:p>
          <a:p>
            <a:pPr marL="555308" lvl="2" indent="-274638">
              <a:spcBef>
                <a:spcPts val="400"/>
              </a:spcBef>
              <a:buNone/>
            </a:pPr>
            <a:r>
              <a:rPr lang="en-US" sz="2000" dirty="0">
                <a:solidFill>
                  <a:srgbClr val="FFFF00"/>
                </a:solidFill>
                <a:latin typeface="Consolas" pitchFamily="49" charset="0"/>
              </a:rPr>
              <a:t>def f():</a:t>
            </a:r>
          </a:p>
          <a:p>
            <a:pPr marL="829628" lvl="3" indent="-274638">
              <a:spcBef>
                <a:spcPts val="400"/>
              </a:spcBef>
              <a:buNone/>
            </a:pPr>
            <a:r>
              <a:rPr lang="en-US" sz="2000" dirty="0">
                <a:solidFill>
                  <a:srgbClr val="FFFF00"/>
                </a:solidFill>
                <a:latin typeface="Consolas" pitchFamily="49" charset="0"/>
              </a:rPr>
              <a:t>for x in range(5):  </a:t>
            </a:r>
            <a:r>
              <a:rPr lang="en-US" sz="2000" dirty="0">
                <a:solidFill>
                  <a:srgbClr val="FFC000"/>
                </a:solidFill>
                <a:latin typeface="Consolas" pitchFamily="49" charset="0"/>
              </a:rPr>
              <a:t># range(5) = [0,1,2,3,4]  - same as above!</a:t>
            </a:r>
          </a:p>
          <a:p>
            <a:pPr marL="1103948" lvl="4" indent="-274638">
              <a:spcBef>
                <a:spcPts val="400"/>
              </a:spcBef>
              <a:buNone/>
            </a:pPr>
            <a:r>
              <a:rPr lang="en-US" sz="2000" dirty="0">
                <a:solidFill>
                  <a:srgbClr val="FFFF00"/>
                </a:solidFill>
                <a:latin typeface="Consolas" pitchFamily="49" charset="0"/>
              </a:rPr>
              <a:t>  print(x)</a:t>
            </a:r>
          </a:p>
          <a:p>
            <a:pPr marL="829628" lvl="3" indent="-274638">
              <a:spcBef>
                <a:spcPts val="400"/>
              </a:spcBef>
              <a:buNone/>
            </a:pPr>
            <a:r>
              <a:rPr lang="en-US" sz="2000" dirty="0">
                <a:solidFill>
                  <a:srgbClr val="FFFF00"/>
                </a:solidFill>
                <a:latin typeface="Consolas" pitchFamily="49" charset="0"/>
              </a:rPr>
              <a:t>return(x)</a:t>
            </a:r>
          </a:p>
          <a:p>
            <a:pPr marL="555308" lvl="2" indent="-274638">
              <a:spcBef>
                <a:spcPts val="400"/>
              </a:spcBef>
              <a:buNone/>
            </a:pPr>
            <a:r>
              <a:rPr lang="en-US" sz="2000" dirty="0">
                <a:solidFill>
                  <a:srgbClr val="FFFF00"/>
                </a:solidFill>
                <a:latin typeface="Consolas" pitchFamily="49" charset="0"/>
              </a:rPr>
              <a:t>print(f())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7076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342" y="704088"/>
            <a:ext cx="8229600" cy="819912"/>
          </a:xfrm>
        </p:spPr>
        <p:txBody>
          <a:bodyPr/>
          <a:lstStyle/>
          <a:p>
            <a:r>
              <a:rPr lang="en-US" dirty="0"/>
              <a:t>Same?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48400" y="1981200"/>
            <a:ext cx="4114800" cy="3886200"/>
          </a:xfrm>
        </p:spPr>
        <p:txBody>
          <a:bodyPr>
            <a:normAutofit lnSpcReduction="10000"/>
          </a:bodyPr>
          <a:lstStyle/>
          <a:p>
            <a:pPr marL="555308" lvl="2" indent="-274638">
              <a:buNone/>
            </a:pPr>
            <a:r>
              <a:rPr lang="en-US" sz="2400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def </a:t>
            </a:r>
            <a:r>
              <a:rPr lang="en-US" sz="2400" dirty="0" err="1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forfunc</a:t>
            </a:r>
            <a:r>
              <a:rPr lang="en-US" sz="2400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(y):</a:t>
            </a:r>
          </a:p>
          <a:p>
            <a:pPr marL="555308" lvl="2" indent="-274638">
              <a:buNone/>
            </a:pPr>
            <a:r>
              <a:rPr lang="en-US" sz="2400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  total = 0</a:t>
            </a:r>
          </a:p>
          <a:p>
            <a:pPr marL="555308" lvl="2" indent="-274638">
              <a:buNone/>
            </a:pPr>
            <a:endParaRPr lang="en-US" sz="2400" dirty="0">
              <a:solidFill>
                <a:srgbClr val="FFFF00"/>
              </a:solidFill>
              <a:latin typeface="Courier New" pitchFamily="49" charset="0"/>
              <a:cs typeface="Courier New" pitchFamily="49" charset="0"/>
            </a:endParaRPr>
          </a:p>
          <a:p>
            <a:pPr marL="829628" lvl="3" indent="-274638">
              <a:buNone/>
            </a:pPr>
            <a:r>
              <a:rPr lang="en-US" sz="2400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for x in range(y):</a:t>
            </a:r>
          </a:p>
          <a:p>
            <a:pPr marL="1103948" lvl="4" indent="-274638">
              <a:buNone/>
            </a:pPr>
            <a:r>
              <a:rPr lang="en-US" sz="2400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  total += x</a:t>
            </a:r>
          </a:p>
          <a:p>
            <a:pPr marL="1103948" lvl="4" indent="-274638">
              <a:buNone/>
            </a:pPr>
            <a:endParaRPr lang="en-US" sz="2400" dirty="0">
              <a:solidFill>
                <a:srgbClr val="FFFF00"/>
              </a:solidFill>
              <a:latin typeface="Courier New" pitchFamily="49" charset="0"/>
              <a:cs typeface="Courier New" pitchFamily="49" charset="0"/>
            </a:endParaRPr>
          </a:p>
          <a:p>
            <a:pPr marL="829628" lvl="3" indent="-274638">
              <a:buNone/>
            </a:pPr>
            <a:r>
              <a:rPr lang="en-US" sz="2400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return(total)</a:t>
            </a:r>
          </a:p>
          <a:p>
            <a:pPr marL="555308" lvl="2" indent="-274638">
              <a:buNone/>
            </a:pPr>
            <a:r>
              <a:rPr lang="en-US" sz="2400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print(</a:t>
            </a:r>
            <a:r>
              <a:rPr lang="en-US" sz="2400" dirty="0" err="1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forfunc</a:t>
            </a:r>
            <a:r>
              <a:rPr lang="en-US" sz="2400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(5))</a:t>
            </a:r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10342" y="1524000"/>
            <a:ext cx="4495800" cy="4038600"/>
          </a:xfrm>
          <a:prstGeom prst="rect">
            <a:avLst/>
          </a:prstGeom>
        </p:spPr>
        <p:txBody>
          <a:bodyPr vert="horz">
            <a:normAutofit fontScale="92500"/>
          </a:bodyPr>
          <a:lstStyle/>
          <a:p>
            <a:pPr marL="274320" indent="-274320" defTabSz="914400"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endParaRPr lang="en-US" sz="2600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lang="en-US" sz="2600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def </a:t>
            </a:r>
            <a:r>
              <a:rPr lang="en-US" sz="2600" dirty="0" err="1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whilefunc</a:t>
            </a:r>
            <a:r>
              <a:rPr lang="en-US" sz="2600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(y):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lang="en-US" sz="2600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    count = 0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lang="en-US" sz="2600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    total = 0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lang="en-US" sz="2600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    while (count &lt; y):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lang="en-US" sz="2600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       total += count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lang="en-US" sz="2600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       count += 1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lang="en-US" sz="2600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    return (total)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lang="en-US" sz="2600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print(</a:t>
            </a:r>
            <a:r>
              <a:rPr lang="en-US" sz="2600" dirty="0" err="1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whilefunc</a:t>
            </a:r>
            <a:r>
              <a:rPr lang="en-US" sz="2600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(5))</a:t>
            </a:r>
            <a:endParaRPr lang="en-US" sz="2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31095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2932"/>
          </a:xfrm>
        </p:spPr>
        <p:txBody>
          <a:bodyPr/>
          <a:lstStyle/>
          <a:p>
            <a:r>
              <a:rPr lang="en-US" dirty="0"/>
              <a:t>More on Range: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19200"/>
            <a:ext cx="10744200" cy="5486400"/>
          </a:xfrm>
        </p:spPr>
        <p:txBody>
          <a:bodyPr>
            <a:normAutofit fontScale="85000" lnSpcReduction="20000"/>
          </a:bodyPr>
          <a:lstStyle/>
          <a:p>
            <a:pPr marL="555308" lvl="2" indent="-274638">
              <a:spcBef>
                <a:spcPts val="600"/>
              </a:spcBef>
              <a:buNone/>
            </a:pPr>
            <a:r>
              <a:rPr lang="en-US" sz="2600" dirty="0">
                <a:solidFill>
                  <a:srgbClr val="FFFF00"/>
                </a:solidFill>
              </a:rPr>
              <a:t>def f():</a:t>
            </a:r>
          </a:p>
          <a:p>
            <a:pPr marL="829628" lvl="3" indent="-274638">
              <a:spcBef>
                <a:spcPts val="600"/>
              </a:spcBef>
              <a:buNone/>
            </a:pPr>
            <a:r>
              <a:rPr lang="en-US" sz="2600" dirty="0">
                <a:solidFill>
                  <a:srgbClr val="FFFF00"/>
                </a:solidFill>
              </a:rPr>
              <a:t>for x in range(-3,3):   </a:t>
            </a:r>
          </a:p>
          <a:p>
            <a:pPr marL="829628" lvl="3" indent="-274638">
              <a:spcBef>
                <a:spcPts val="600"/>
              </a:spcBef>
              <a:buNone/>
            </a:pPr>
            <a:r>
              <a:rPr lang="en-US" sz="2600" dirty="0">
                <a:solidFill>
                  <a:srgbClr val="FFFF00"/>
                </a:solidFill>
              </a:rPr>
              <a:t>             # from -3 up to but not including 3, e.g., [-3,-2,-1,0,1,2]</a:t>
            </a:r>
          </a:p>
          <a:p>
            <a:pPr marL="1103948" lvl="4" indent="-274638">
              <a:spcBef>
                <a:spcPts val="600"/>
              </a:spcBef>
              <a:buNone/>
            </a:pPr>
            <a:r>
              <a:rPr lang="en-US" sz="2600" dirty="0">
                <a:solidFill>
                  <a:srgbClr val="FFFF00"/>
                </a:solidFill>
              </a:rPr>
              <a:t>  print(x)</a:t>
            </a:r>
          </a:p>
          <a:p>
            <a:pPr marL="829628" lvl="3" indent="-274638">
              <a:spcBef>
                <a:spcPts val="600"/>
              </a:spcBef>
              <a:buNone/>
            </a:pPr>
            <a:r>
              <a:rPr lang="en-US" sz="2600" dirty="0">
                <a:solidFill>
                  <a:srgbClr val="FFFF00"/>
                </a:solidFill>
              </a:rPr>
              <a:t>return(x)</a:t>
            </a:r>
          </a:p>
          <a:p>
            <a:pPr marL="555308" lvl="2" indent="-274638">
              <a:spcBef>
                <a:spcPts val="600"/>
              </a:spcBef>
              <a:buNone/>
            </a:pPr>
            <a:r>
              <a:rPr lang="en-US" sz="2600" dirty="0">
                <a:solidFill>
                  <a:srgbClr val="FFFF00"/>
                </a:solidFill>
              </a:rPr>
              <a:t>print(f())</a:t>
            </a:r>
          </a:p>
          <a:p>
            <a:pPr marL="555308" lvl="2" indent="-274638">
              <a:spcBef>
                <a:spcPts val="600"/>
              </a:spcBef>
              <a:buNone/>
            </a:pPr>
            <a:endParaRPr lang="en-US" sz="2600" dirty="0">
              <a:solidFill>
                <a:srgbClr val="FFFF00"/>
              </a:solidFill>
            </a:endParaRPr>
          </a:p>
          <a:p>
            <a:pPr marL="555308" lvl="2" indent="-274638">
              <a:spcBef>
                <a:spcPts val="600"/>
              </a:spcBef>
              <a:buNone/>
            </a:pPr>
            <a:r>
              <a:rPr lang="en-US" sz="2600" dirty="0">
                <a:solidFill>
                  <a:srgbClr val="FFFF00"/>
                </a:solidFill>
              </a:rPr>
              <a:t>def f():</a:t>
            </a:r>
          </a:p>
          <a:p>
            <a:pPr marL="829628" lvl="3" indent="-274638">
              <a:spcBef>
                <a:spcPts val="600"/>
              </a:spcBef>
              <a:buNone/>
            </a:pPr>
            <a:r>
              <a:rPr lang="en-US" sz="2600" dirty="0">
                <a:solidFill>
                  <a:srgbClr val="FFFF00"/>
                </a:solidFill>
              </a:rPr>
              <a:t>for x in range(-3,3,2):     </a:t>
            </a:r>
          </a:p>
          <a:p>
            <a:pPr marL="829628" lvl="3" indent="-274638">
              <a:spcBef>
                <a:spcPts val="600"/>
              </a:spcBef>
              <a:buNone/>
            </a:pPr>
            <a:r>
              <a:rPr lang="en-US" sz="2600" dirty="0">
                <a:solidFill>
                  <a:srgbClr val="FFFF00"/>
                </a:solidFill>
              </a:rPr>
              <a:t>      # from -3 up to but not including 3, by increments of 2, e.g., [-3,-1,1]</a:t>
            </a:r>
          </a:p>
          <a:p>
            <a:pPr marL="1103948" lvl="4" indent="-274638">
              <a:spcBef>
                <a:spcPts val="600"/>
              </a:spcBef>
              <a:buNone/>
            </a:pPr>
            <a:r>
              <a:rPr lang="en-US" sz="2600" dirty="0">
                <a:solidFill>
                  <a:srgbClr val="FFFF00"/>
                </a:solidFill>
              </a:rPr>
              <a:t>  print(x)</a:t>
            </a:r>
          </a:p>
          <a:p>
            <a:pPr marL="829628" lvl="3" indent="-274638">
              <a:spcBef>
                <a:spcPts val="600"/>
              </a:spcBef>
              <a:buNone/>
            </a:pPr>
            <a:r>
              <a:rPr lang="en-US" sz="2600" dirty="0">
                <a:solidFill>
                  <a:srgbClr val="FFFF00"/>
                </a:solidFill>
              </a:rPr>
              <a:t>return(x)</a:t>
            </a:r>
          </a:p>
          <a:p>
            <a:pPr marL="555308" lvl="2" indent="-274638">
              <a:spcBef>
                <a:spcPts val="600"/>
              </a:spcBef>
              <a:buNone/>
            </a:pPr>
            <a:r>
              <a:rPr lang="en-US" sz="2600" dirty="0">
                <a:solidFill>
                  <a:srgbClr val="FFFF00"/>
                </a:solidFill>
              </a:rPr>
              <a:t>print(f())</a:t>
            </a:r>
          </a:p>
          <a:p>
            <a:pPr marL="555308" lvl="2" indent="-274638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555308" lvl="2" indent="-274638">
              <a:buNone/>
            </a:pPr>
            <a:r>
              <a:rPr lang="en-US" sz="2300" i="1" dirty="0"/>
              <a:t>(Can we make a loop go backwards?)</a:t>
            </a:r>
          </a:p>
          <a:p>
            <a:pPr marL="555308" lvl="2" indent="-274638">
              <a:buNone/>
            </a:pP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02857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ADB6D-9F48-4606-B83E-CD4236926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Range rules summarized: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0FBAB-B7CC-4702-AE71-20ED0C09FC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FFC000"/>
                </a:solidFill>
              </a:rPr>
              <a:t>X in range(5): </a:t>
            </a:r>
          </a:p>
          <a:p>
            <a:pPr lvl="1"/>
            <a:r>
              <a:rPr lang="en-US" dirty="0"/>
              <a:t>If there’s only one number between the parentheses in the range, the assumption is you start at 0, go up to but not including 5, and you increment by 1 each time, so 0,1,2,3,4</a:t>
            </a:r>
          </a:p>
          <a:p>
            <a:r>
              <a:rPr lang="en-US" b="1" dirty="0">
                <a:solidFill>
                  <a:srgbClr val="FFC000"/>
                </a:solidFill>
              </a:rPr>
              <a:t>X in range(3,8):</a:t>
            </a:r>
          </a:p>
          <a:p>
            <a:pPr lvl="1"/>
            <a:r>
              <a:rPr lang="en-US" dirty="0"/>
              <a:t>If there are 2 numbers between the parentheses, the assumption is you start with the first number, go to the last (but not including the last, and increment by 1, so 3,4,5,6,7</a:t>
            </a:r>
          </a:p>
          <a:p>
            <a:r>
              <a:rPr lang="en-US" b="1" dirty="0">
                <a:solidFill>
                  <a:srgbClr val="FFC000"/>
                </a:solidFill>
              </a:rPr>
              <a:t>X in range(2,19,3):</a:t>
            </a:r>
          </a:p>
          <a:p>
            <a:pPr lvl="1"/>
            <a:r>
              <a:rPr lang="en-US" dirty="0"/>
              <a:t>If there are 3 numbers, the first is the </a:t>
            </a:r>
            <a:r>
              <a:rPr lang="en-US" dirty="0" err="1"/>
              <a:t>startof</a:t>
            </a:r>
            <a:r>
              <a:rPr lang="en-US" dirty="0"/>
              <a:t> the range, the second is the end of the range (and is not included), and the third is the increment, so 2,5,8,11,14,17</a:t>
            </a:r>
          </a:p>
        </p:txBody>
      </p:sp>
    </p:spTree>
    <p:extLst>
      <p:ext uri="{BB962C8B-B14F-4D97-AF65-F5344CB8AC3E}">
        <p14:creationId xmlns:p14="http://schemas.microsoft.com/office/powerpoint/2010/main" val="2915964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310</TotalTime>
  <Words>1122</Words>
  <Application>Microsoft Office PowerPoint</Application>
  <PresentationFormat>Widescreen</PresentationFormat>
  <Paragraphs>193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Century Gothic</vt:lpstr>
      <vt:lpstr>Consolas</vt:lpstr>
      <vt:lpstr>Courier New</vt:lpstr>
      <vt:lpstr>Wingdings 3</vt:lpstr>
      <vt:lpstr>Ion</vt:lpstr>
      <vt:lpstr>For Loops</vt:lpstr>
      <vt:lpstr>For loop: Another loop type</vt:lpstr>
      <vt:lpstr>More for loops:</vt:lpstr>
      <vt:lpstr>More for loops:</vt:lpstr>
      <vt:lpstr>Loops with strings:</vt:lpstr>
      <vt:lpstr>More for loops:</vt:lpstr>
      <vt:lpstr>Same?</vt:lpstr>
      <vt:lpstr>More on Range:</vt:lpstr>
      <vt:lpstr>Range rules summarized:</vt:lpstr>
      <vt:lpstr>For Loops: Going backwards</vt:lpstr>
      <vt:lpstr>What does this do?</vt:lpstr>
      <vt:lpstr>This one?</vt:lpstr>
      <vt:lpstr>What does this do?</vt:lpstr>
      <vt:lpstr>Something you can’t do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Loops</dc:title>
  <dc:creator>Yarrington, Debra</dc:creator>
  <cp:lastModifiedBy>Yarrington, Debra</cp:lastModifiedBy>
  <cp:revision>12</cp:revision>
  <dcterms:created xsi:type="dcterms:W3CDTF">2020-04-15T19:54:49Z</dcterms:created>
  <dcterms:modified xsi:type="dcterms:W3CDTF">2020-04-16T01:05:34Z</dcterms:modified>
</cp:coreProperties>
</file>