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83" r:id="rId27"/>
    <p:sldId id="284" r:id="rId28"/>
    <p:sldId id="285" r:id="rId29"/>
    <p:sldId id="286" r:id="rId30"/>
    <p:sldId id="288" r:id="rId31"/>
    <p:sldId id="290" r:id="rId32"/>
    <p:sldId id="291" r:id="rId33"/>
    <p:sldId id="292" r:id="rId34"/>
    <p:sldId id="293" r:id="rId35"/>
    <p:sldId id="294" r:id="rId36"/>
    <p:sldId id="295" r:id="rId37"/>
    <p:sldId id="296" r:id="rId38"/>
    <p:sldId id="297" r:id="rId39"/>
    <p:sldId id="298" r:id="rId40"/>
    <p:sldId id="299" r:id="rId41"/>
    <p:sldId id="301" r:id="rId42"/>
    <p:sldId id="302" r:id="rId43"/>
    <p:sldId id="303" r:id="rId44"/>
    <p:sldId id="304" r:id="rId45"/>
    <p:sldId id="305" r:id="rId46"/>
    <p:sldId id="306"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68" d="100"/>
          <a:sy n="68" d="100"/>
        </p:scale>
        <p:origin x="48" y="7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9FD6CC-C178-40E0-BA4A-35E8F3E3C1D7}" type="datetimeFigureOut">
              <a:rPr lang="en-US" smtClean="0"/>
              <a:t>2/19/2020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D9BA9-8E8F-4110-BC80-C422F7A15204}" type="slidenum">
              <a:rPr lang="en-US" smtClean="0"/>
              <a:t>‹#›</a:t>
            </a:fld>
            <a:endParaRPr lang="en-US"/>
          </a:p>
        </p:txBody>
      </p:sp>
    </p:spTree>
    <p:extLst>
      <p:ext uri="{BB962C8B-B14F-4D97-AF65-F5344CB8AC3E}">
        <p14:creationId xmlns:p14="http://schemas.microsoft.com/office/powerpoint/2010/main" val="3408036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3 finished here</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1</a:t>
            </a:fld>
            <a:endParaRPr lang="en-US"/>
          </a:p>
        </p:txBody>
      </p:sp>
    </p:spTree>
    <p:extLst>
      <p:ext uri="{BB962C8B-B14F-4D97-AF65-F5344CB8AC3E}">
        <p14:creationId xmlns:p14="http://schemas.microsoft.com/office/powerpoint/2010/main" val="4208802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Class </a:t>
            </a:r>
            <a:r>
              <a:rPr lang="en-US" smtClean="0"/>
              <a:t>2 stopped here</a:t>
            </a:r>
            <a:endParaRPr lang="en-US"/>
          </a:p>
        </p:txBody>
      </p:sp>
      <p:sp>
        <p:nvSpPr>
          <p:cNvPr id="4" name="Slide Number Placeholder 3"/>
          <p:cNvSpPr>
            <a:spLocks noGrp="1"/>
          </p:cNvSpPr>
          <p:nvPr>
            <p:ph type="sldNum" sz="quarter" idx="10"/>
          </p:nvPr>
        </p:nvSpPr>
        <p:spPr/>
        <p:txBody>
          <a:bodyPr/>
          <a:lstStyle/>
          <a:p>
            <a:fld id="{7495791E-C500-461C-AEAF-FED26415B76D}" type="slidenum">
              <a:rPr lang="en-US" smtClean="0"/>
              <a:pPr/>
              <a:t>42</a:t>
            </a:fld>
            <a:endParaRPr lang="en-US"/>
          </a:p>
        </p:txBody>
      </p:sp>
    </p:spTree>
    <p:extLst>
      <p:ext uri="{BB962C8B-B14F-4D97-AF65-F5344CB8AC3E}">
        <p14:creationId xmlns:p14="http://schemas.microsoft.com/office/powerpoint/2010/main" val="2483152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3</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46</a:t>
            </a:fld>
            <a:endParaRPr lang="en-US"/>
          </a:p>
        </p:txBody>
      </p:sp>
    </p:spTree>
    <p:extLst>
      <p:ext uri="{BB962C8B-B14F-4D97-AF65-F5344CB8AC3E}">
        <p14:creationId xmlns:p14="http://schemas.microsoft.com/office/powerpoint/2010/main" val="1949069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2</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4</a:t>
            </a:fld>
            <a:endParaRPr lang="en-US"/>
          </a:p>
        </p:txBody>
      </p:sp>
    </p:spTree>
    <p:extLst>
      <p:ext uri="{BB962C8B-B14F-4D97-AF65-F5344CB8AC3E}">
        <p14:creationId xmlns:p14="http://schemas.microsoft.com/office/powerpoint/2010/main" val="1427417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1</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5</a:t>
            </a:fld>
            <a:endParaRPr lang="en-US"/>
          </a:p>
        </p:txBody>
      </p:sp>
    </p:spTree>
    <p:extLst>
      <p:ext uri="{BB962C8B-B14F-4D97-AF65-F5344CB8AC3E}">
        <p14:creationId xmlns:p14="http://schemas.microsoft.com/office/powerpoint/2010/main" val="258497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13</a:t>
            </a:fld>
            <a:endParaRPr lang="en-US"/>
          </a:p>
        </p:txBody>
      </p:sp>
    </p:spTree>
    <p:extLst>
      <p:ext uri="{BB962C8B-B14F-4D97-AF65-F5344CB8AC3E}">
        <p14:creationId xmlns:p14="http://schemas.microsoft.com/office/powerpoint/2010/main" val="2169566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3 stopped here</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15</a:t>
            </a:fld>
            <a:endParaRPr lang="en-US"/>
          </a:p>
        </p:txBody>
      </p:sp>
    </p:spTree>
    <p:extLst>
      <p:ext uri="{BB962C8B-B14F-4D97-AF65-F5344CB8AC3E}">
        <p14:creationId xmlns:p14="http://schemas.microsoft.com/office/powerpoint/2010/main" val="2512658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Class 3</a:t>
            </a:r>
            <a:r>
              <a:rPr lang="en-US" baseline="0" dirty="0" smtClean="0"/>
              <a:t> stopped after first example on Wed</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30</a:t>
            </a:fld>
            <a:endParaRPr lang="en-US"/>
          </a:p>
        </p:txBody>
      </p:sp>
    </p:spTree>
    <p:extLst>
      <p:ext uri="{BB962C8B-B14F-4D97-AF65-F5344CB8AC3E}">
        <p14:creationId xmlns:p14="http://schemas.microsoft.com/office/powerpoint/2010/main" val="3352540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Class 2 stopped (Wed)</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31</a:t>
            </a:fld>
            <a:endParaRPr lang="en-US"/>
          </a:p>
        </p:txBody>
      </p:sp>
    </p:spTree>
    <p:extLst>
      <p:ext uri="{BB962C8B-B14F-4D97-AF65-F5344CB8AC3E}">
        <p14:creationId xmlns:p14="http://schemas.microsoft.com/office/powerpoint/2010/main" val="3556818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 3</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34</a:t>
            </a:fld>
            <a:endParaRPr lang="en-US"/>
          </a:p>
        </p:txBody>
      </p:sp>
    </p:spTree>
    <p:extLst>
      <p:ext uri="{BB962C8B-B14F-4D97-AF65-F5344CB8AC3E}">
        <p14:creationId xmlns:p14="http://schemas.microsoft.com/office/powerpoint/2010/main" val="3156041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Class 3 stopped here</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36</a:t>
            </a:fld>
            <a:endParaRPr lang="en-US"/>
          </a:p>
        </p:txBody>
      </p:sp>
    </p:spTree>
    <p:extLst>
      <p:ext uri="{BB962C8B-B14F-4D97-AF65-F5344CB8AC3E}">
        <p14:creationId xmlns:p14="http://schemas.microsoft.com/office/powerpoint/2010/main" val="3033168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2/19/2020</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408" y="167199"/>
            <a:ext cx="10353761" cy="1326321"/>
          </a:xfrm>
        </p:spPr>
        <p:txBody>
          <a:bodyPr/>
          <a:lstStyle/>
          <a:p>
            <a:r>
              <a:rPr lang="en-US" dirty="0" smtClean="0"/>
              <a:t>First Program</a:t>
            </a:r>
            <a:endParaRPr lang="en-US" dirty="0"/>
          </a:p>
        </p:txBody>
      </p:sp>
      <p:sp>
        <p:nvSpPr>
          <p:cNvPr id="3" name="Content Placeholder 2"/>
          <p:cNvSpPr>
            <a:spLocks noGrp="1"/>
          </p:cNvSpPr>
          <p:nvPr>
            <p:ph idx="1"/>
          </p:nvPr>
        </p:nvSpPr>
        <p:spPr>
          <a:xfrm>
            <a:off x="1568548" y="1174651"/>
            <a:ext cx="9305778" cy="4994031"/>
          </a:xfrm>
        </p:spPr>
        <p:txBody>
          <a:bodyPr>
            <a:normAutofit/>
          </a:bodyPr>
          <a:lstStyle/>
          <a:p>
            <a:r>
              <a:rPr lang="en-US" sz="2800" dirty="0"/>
              <a:t>Open a file </a:t>
            </a:r>
          </a:p>
          <a:p>
            <a:pPr lvl="1"/>
            <a:r>
              <a:rPr lang="en-US" sz="2800" dirty="0"/>
              <a:t>In Shell</a:t>
            </a:r>
          </a:p>
          <a:p>
            <a:pPr lvl="2"/>
            <a:r>
              <a:rPr lang="en-US" sz="2800" dirty="0"/>
              <a:t>Type into the file:</a:t>
            </a:r>
          </a:p>
          <a:p>
            <a:pPr lvl="2">
              <a:buNone/>
            </a:pPr>
            <a:r>
              <a:rPr lang="en-US" sz="2800" dirty="0">
                <a:solidFill>
                  <a:srgbClr val="FF0000"/>
                </a:solidFill>
                <a:latin typeface="Courier New" pitchFamily="49" charset="0"/>
                <a:cs typeface="Courier New" pitchFamily="49" charset="0"/>
              </a:rPr>
              <a:t>	</a:t>
            </a:r>
            <a:r>
              <a:rPr lang="en-US" sz="2800" b="1" dirty="0">
                <a:solidFill>
                  <a:srgbClr val="FFFF00"/>
                </a:solidFill>
                <a:latin typeface="Courier New" pitchFamily="49" charset="0"/>
                <a:cs typeface="Courier New" pitchFamily="49" charset="0"/>
              </a:rPr>
              <a:t>3</a:t>
            </a:r>
            <a:r>
              <a:rPr lang="en-US" sz="2800" b="1" dirty="0">
                <a:solidFill>
                  <a:srgbClr val="FF0000"/>
                </a:solidFill>
                <a:latin typeface="Courier New" pitchFamily="49" charset="0"/>
                <a:cs typeface="Courier New" pitchFamily="49" charset="0"/>
              </a:rPr>
              <a:t> </a:t>
            </a:r>
          </a:p>
          <a:p>
            <a:pPr lvl="1">
              <a:buNone/>
            </a:pPr>
            <a:endParaRPr lang="en-US" sz="2800" dirty="0">
              <a:solidFill>
                <a:srgbClr val="FF0000"/>
              </a:solidFill>
              <a:latin typeface="Courier New" pitchFamily="49" charset="0"/>
              <a:cs typeface="Courier New" pitchFamily="49" charset="0"/>
            </a:endParaRPr>
          </a:p>
          <a:p>
            <a:r>
              <a:rPr lang="en-US" sz="2800" dirty="0"/>
              <a:t>You did it!!!  You wrote your first instruction, or code, in python!</a:t>
            </a:r>
          </a:p>
          <a:p>
            <a:endParaRPr lang="en-US" dirty="0" smtClean="0"/>
          </a:p>
          <a:p>
            <a:pPr lvl="2">
              <a:buNone/>
            </a:pPr>
            <a:r>
              <a:rPr lang="en-US" dirty="0"/>
              <a:t>	</a:t>
            </a:r>
            <a:r>
              <a:rPr lang="en-US" dirty="0" smtClean="0"/>
              <a:t>	</a:t>
            </a:r>
          </a:p>
        </p:txBody>
      </p:sp>
    </p:spTree>
    <p:extLst>
      <p:ext uri="{BB962C8B-B14F-4D97-AF65-F5344CB8AC3E}">
        <p14:creationId xmlns:p14="http://schemas.microsoft.com/office/powerpoint/2010/main" val="2554939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674" y="0"/>
            <a:ext cx="10353761" cy="1326321"/>
          </a:xfrm>
        </p:spPr>
        <p:txBody>
          <a:bodyPr/>
          <a:lstStyle/>
          <a:p>
            <a:r>
              <a:rPr lang="en-US" dirty="0" smtClean="0"/>
              <a:t>Function (in Python)</a:t>
            </a:r>
            <a:endParaRPr lang="en-US" dirty="0"/>
          </a:p>
        </p:txBody>
      </p:sp>
      <p:sp>
        <p:nvSpPr>
          <p:cNvPr id="3" name="Content Placeholder 2"/>
          <p:cNvSpPr>
            <a:spLocks noGrp="1"/>
          </p:cNvSpPr>
          <p:nvPr>
            <p:ph idx="1"/>
          </p:nvPr>
        </p:nvSpPr>
        <p:spPr>
          <a:xfrm>
            <a:off x="1477108" y="1295400"/>
            <a:ext cx="8581292" cy="5410200"/>
          </a:xfrm>
        </p:spPr>
        <p:txBody>
          <a:bodyPr>
            <a:normAutofit fontScale="92500" lnSpcReduction="20000"/>
          </a:bodyPr>
          <a:lstStyle/>
          <a:p>
            <a:pPr>
              <a:buNone/>
            </a:pPr>
            <a:r>
              <a:rPr lang="en-US" sz="3400" dirty="0">
                <a:solidFill>
                  <a:srgbClr val="FFFF00"/>
                </a:solidFill>
                <a:latin typeface="Consolas" pitchFamily="49" charset="0"/>
              </a:rPr>
              <a:t>def g(x):</a:t>
            </a:r>
          </a:p>
          <a:p>
            <a:pPr>
              <a:buNone/>
            </a:pPr>
            <a:r>
              <a:rPr lang="en-US" sz="3400" dirty="0">
                <a:solidFill>
                  <a:srgbClr val="FFFF00"/>
                </a:solidFill>
                <a:latin typeface="Consolas" pitchFamily="49" charset="0"/>
              </a:rPr>
              <a:t>	  return(x ** 3 + 1)</a:t>
            </a:r>
            <a:endParaRPr lang="en-US" sz="2800" dirty="0">
              <a:solidFill>
                <a:srgbClr val="FFFF00"/>
              </a:solidFill>
              <a:latin typeface="Consolas" pitchFamily="49" charset="0"/>
              <a:cs typeface="Courier New" pitchFamily="49" charset="0"/>
            </a:endParaRPr>
          </a:p>
          <a:p>
            <a:pPr>
              <a:buNone/>
            </a:pPr>
            <a:endParaRPr lang="en-US" sz="2800" dirty="0">
              <a:solidFill>
                <a:schemeClr val="accent4">
                  <a:lumMod val="75000"/>
                </a:schemeClr>
              </a:solidFill>
              <a:latin typeface="Consolas" pitchFamily="49" charset="0"/>
              <a:cs typeface="Courier New" pitchFamily="49" charset="0"/>
            </a:endParaRPr>
          </a:p>
          <a:p>
            <a:pPr>
              <a:buNone/>
            </a:pPr>
            <a:r>
              <a:rPr lang="en-US" sz="2800" dirty="0">
                <a:cs typeface="Courier New" pitchFamily="49" charset="0"/>
              </a:rPr>
              <a:t>To </a:t>
            </a:r>
            <a:r>
              <a:rPr lang="en-US" sz="2800" i="1" dirty="0">
                <a:cs typeface="Courier New" pitchFamily="49" charset="0"/>
              </a:rPr>
              <a:t>Call the Functions </a:t>
            </a:r>
            <a:r>
              <a:rPr lang="en-US" sz="2800" dirty="0">
                <a:cs typeface="Courier New" pitchFamily="49" charset="0"/>
              </a:rPr>
              <a:t>(to make them run):</a:t>
            </a:r>
            <a:endParaRPr lang="en-US" sz="2800" dirty="0">
              <a:solidFill>
                <a:srgbClr val="FFFF00"/>
              </a:solidFill>
              <a:latin typeface="Courier New" pitchFamily="49" charset="0"/>
              <a:cs typeface="Courier New" pitchFamily="49" charset="0"/>
            </a:endParaRPr>
          </a:p>
          <a:p>
            <a:pPr>
              <a:buNone/>
            </a:pPr>
            <a:r>
              <a:rPr lang="en-US" sz="2800" b="1" dirty="0">
                <a:solidFill>
                  <a:srgbClr val="FFC000"/>
                </a:solidFill>
                <a:latin typeface="Courier New" pitchFamily="49" charset="0"/>
                <a:cs typeface="Courier New" pitchFamily="49" charset="0"/>
              </a:rPr>
              <a:t>g(2)</a:t>
            </a:r>
          </a:p>
          <a:p>
            <a:pPr>
              <a:buNone/>
            </a:pPr>
            <a:r>
              <a:rPr lang="en-US" sz="2800" b="1" dirty="0">
                <a:solidFill>
                  <a:srgbClr val="FFC000"/>
                </a:solidFill>
                <a:latin typeface="Courier New" pitchFamily="49" charset="0"/>
                <a:cs typeface="Courier New" pitchFamily="49" charset="0"/>
              </a:rPr>
              <a:t>g(5)</a:t>
            </a:r>
          </a:p>
          <a:p>
            <a:pPr lvl="2">
              <a:buNone/>
            </a:pPr>
            <a:endParaRPr lang="en-US" sz="2800" b="1" dirty="0">
              <a:solidFill>
                <a:srgbClr val="FFC000"/>
              </a:solidFill>
              <a:latin typeface="Courier New" pitchFamily="49" charset="0"/>
              <a:cs typeface="Courier New" pitchFamily="49" charset="0"/>
            </a:endParaRPr>
          </a:p>
          <a:p>
            <a:pPr>
              <a:buNone/>
            </a:pPr>
            <a:r>
              <a:rPr lang="en-US" sz="2800" dirty="0">
                <a:cs typeface="Courier New" pitchFamily="49" charset="0"/>
              </a:rPr>
              <a:t>To </a:t>
            </a:r>
            <a:r>
              <a:rPr lang="en-US" sz="2800" i="1" dirty="0">
                <a:cs typeface="Courier New" pitchFamily="49" charset="0"/>
              </a:rPr>
              <a:t> see what the function calculates </a:t>
            </a:r>
            <a:r>
              <a:rPr lang="en-US" sz="2800" dirty="0">
                <a:cs typeface="Courier New" pitchFamily="49" charset="0"/>
              </a:rPr>
              <a:t>(returns):</a:t>
            </a:r>
            <a:endParaRPr lang="en-US" sz="2800" dirty="0">
              <a:solidFill>
                <a:srgbClr val="FFFF00"/>
              </a:solidFill>
              <a:latin typeface="Courier New" pitchFamily="49" charset="0"/>
              <a:cs typeface="Courier New" pitchFamily="49" charset="0"/>
            </a:endParaRPr>
          </a:p>
          <a:p>
            <a:pPr>
              <a:buNone/>
            </a:pPr>
            <a:r>
              <a:rPr lang="en-US" sz="2800" b="1" dirty="0">
                <a:solidFill>
                  <a:srgbClr val="FFFF00"/>
                </a:solidFill>
                <a:latin typeface="Courier New" pitchFamily="49" charset="0"/>
                <a:cs typeface="Courier New" pitchFamily="49" charset="0"/>
              </a:rPr>
              <a:t>print (g(2))</a:t>
            </a:r>
          </a:p>
          <a:p>
            <a:pPr>
              <a:buNone/>
            </a:pPr>
            <a:r>
              <a:rPr lang="en-US" sz="2800" b="1" dirty="0">
                <a:solidFill>
                  <a:srgbClr val="FFFF00"/>
                </a:solidFill>
                <a:latin typeface="Courier New" pitchFamily="49" charset="0"/>
                <a:cs typeface="Courier New" pitchFamily="49" charset="0"/>
              </a:rPr>
              <a:t>print (g(5))</a:t>
            </a:r>
          </a:p>
          <a:p>
            <a:pPr lvl="2">
              <a:buNone/>
            </a:pPr>
            <a:endParaRPr lang="en-US" sz="2800" b="1" dirty="0">
              <a:solidFill>
                <a:srgbClr val="FFC000"/>
              </a:solidFill>
              <a:latin typeface="Courier New" pitchFamily="49" charset="0"/>
              <a:cs typeface="Courier New" pitchFamily="49" charset="0"/>
            </a:endParaRPr>
          </a:p>
          <a:p>
            <a:pPr lvl="2">
              <a:buNone/>
            </a:pPr>
            <a:endParaRPr lang="en-US" sz="2800" b="1" dirty="0">
              <a:solidFill>
                <a:srgbClr val="FFC000"/>
              </a:solidFill>
              <a:latin typeface="Courier New" pitchFamily="49" charset="0"/>
              <a:cs typeface="Courier New" pitchFamily="49" charset="0"/>
            </a:endParaRPr>
          </a:p>
          <a:p>
            <a:pPr>
              <a:buNone/>
            </a:pPr>
            <a:endParaRPr lang="en-US" dirty="0" smtClean="0">
              <a:solidFill>
                <a:schemeClr val="accent4">
                  <a:lumMod val="75000"/>
                </a:schemeClr>
              </a:solidFill>
              <a:latin typeface="Consolas" pitchFamily="49" charset="0"/>
            </a:endParaRPr>
          </a:p>
          <a:p>
            <a:pPr>
              <a:buNone/>
            </a:pPr>
            <a:endParaRPr lang="en-US" dirty="0" smtClean="0">
              <a:solidFill>
                <a:schemeClr val="accent4">
                  <a:lumMod val="75000"/>
                </a:schemeClr>
              </a:solidFill>
              <a:latin typeface="Consolas" pitchFamily="49" charset="0"/>
            </a:endParaRPr>
          </a:p>
          <a:p>
            <a:pPr>
              <a:buNone/>
            </a:pPr>
            <a:endParaRPr lang="en-US" dirty="0" smtClean="0">
              <a:solidFill>
                <a:schemeClr val="accent4">
                  <a:lumMod val="75000"/>
                </a:schemeClr>
              </a:solidFill>
              <a:latin typeface="Consolas" pitchFamily="49" charset="0"/>
            </a:endParaRPr>
          </a:p>
          <a:p>
            <a:pPr>
              <a:buNone/>
            </a:pPr>
            <a:endParaRPr lang="en-US" dirty="0" smtClean="0">
              <a:solidFill>
                <a:schemeClr val="accent4">
                  <a:lumMod val="75000"/>
                </a:schemeClr>
              </a:solidFill>
              <a:latin typeface="Consolas" pitchFamily="49" charset="0"/>
            </a:endParaRPr>
          </a:p>
        </p:txBody>
      </p:sp>
      <p:sp>
        <p:nvSpPr>
          <p:cNvPr id="5" name="TextBox 4"/>
          <p:cNvSpPr txBox="1"/>
          <p:nvPr/>
        </p:nvSpPr>
        <p:spPr>
          <a:xfrm>
            <a:off x="8162000" y="1328546"/>
            <a:ext cx="2971800" cy="1384995"/>
          </a:xfrm>
          <a:prstGeom prst="rect">
            <a:avLst/>
          </a:prstGeom>
          <a:noFill/>
          <a:ln w="34925">
            <a:solidFill>
              <a:srgbClr val="FFFF00"/>
            </a:solidFill>
          </a:ln>
        </p:spPr>
        <p:txBody>
          <a:bodyPr wrap="square" rtlCol="0">
            <a:spAutoFit/>
          </a:bodyPr>
          <a:lstStyle/>
          <a:p>
            <a:r>
              <a:rPr lang="en-US" sz="2800" b="1" dirty="0">
                <a:solidFill>
                  <a:srgbClr val="FFC000"/>
                </a:solidFill>
              </a:rPr>
              <a:t>     g(x) = x</a:t>
            </a:r>
            <a:r>
              <a:rPr lang="en-US" sz="2800" b="1" baseline="30000" dirty="0">
                <a:solidFill>
                  <a:srgbClr val="FFC000"/>
                </a:solidFill>
              </a:rPr>
              <a:t>3</a:t>
            </a:r>
            <a:r>
              <a:rPr lang="en-US" sz="2800" b="1" dirty="0">
                <a:solidFill>
                  <a:srgbClr val="FFC000"/>
                </a:solidFill>
              </a:rPr>
              <a:t> + 1</a:t>
            </a:r>
          </a:p>
          <a:p>
            <a:pPr lvl="1"/>
            <a:r>
              <a:rPr lang="en-US" sz="2800" b="1" dirty="0">
                <a:solidFill>
                  <a:srgbClr val="92D050"/>
                </a:solidFill>
              </a:rPr>
              <a:t>g(2) = 9</a:t>
            </a:r>
          </a:p>
          <a:p>
            <a:pPr lvl="1"/>
            <a:r>
              <a:rPr lang="en-US" sz="2800" b="1" dirty="0">
                <a:solidFill>
                  <a:srgbClr val="92D050"/>
                </a:solidFill>
              </a:rPr>
              <a:t>g(5) = 126</a:t>
            </a:r>
            <a:endParaRPr lang="en-US" sz="2800" b="1" dirty="0">
              <a:solidFill>
                <a:srgbClr val="92D050"/>
              </a:solidFill>
            </a:endParaRPr>
          </a:p>
        </p:txBody>
      </p:sp>
    </p:spTree>
    <p:extLst>
      <p:ext uri="{BB962C8B-B14F-4D97-AF65-F5344CB8AC3E}">
        <p14:creationId xmlns:p14="http://schemas.microsoft.com/office/powerpoint/2010/main" val="550049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0110" y="-105029"/>
            <a:ext cx="7055380" cy="897749"/>
          </a:xfrm>
        </p:spPr>
        <p:txBody>
          <a:bodyPr/>
          <a:lstStyle/>
          <a:p>
            <a:r>
              <a:rPr lang="en-US" dirty="0" smtClean="0"/>
              <a:t>Input Values: Parameters</a:t>
            </a:r>
            <a:endParaRPr lang="en-US" dirty="0"/>
          </a:p>
        </p:txBody>
      </p:sp>
      <p:sp>
        <p:nvSpPr>
          <p:cNvPr id="3" name="Content Placeholder 2"/>
          <p:cNvSpPr>
            <a:spLocks noGrp="1"/>
          </p:cNvSpPr>
          <p:nvPr>
            <p:ph idx="1"/>
          </p:nvPr>
        </p:nvSpPr>
        <p:spPr>
          <a:xfrm>
            <a:off x="1406553" y="658837"/>
            <a:ext cx="8699562" cy="5896584"/>
          </a:xfrm>
        </p:spPr>
        <p:txBody>
          <a:bodyPr>
            <a:normAutofit fontScale="25000" lnSpcReduction="20000"/>
          </a:bodyPr>
          <a:lstStyle/>
          <a:p>
            <a:pPr>
              <a:buNone/>
            </a:pPr>
            <a:r>
              <a:rPr lang="en-US" sz="4000" dirty="0">
                <a:solidFill>
                  <a:srgbClr val="FFFF00"/>
                </a:solidFill>
                <a:latin typeface="Courier New" pitchFamily="49" charset="0"/>
                <a:cs typeface="Courier New" pitchFamily="49" charset="0"/>
              </a:rPr>
              <a:t> </a:t>
            </a:r>
            <a:r>
              <a:rPr lang="en-US" sz="3200" dirty="0">
                <a:solidFill>
                  <a:srgbClr val="FF0000"/>
                </a:solidFill>
              </a:rPr>
              <a:t>	</a:t>
            </a:r>
            <a:r>
              <a:rPr lang="en-US" sz="9600" dirty="0"/>
              <a:t>values into the function are known as </a:t>
            </a:r>
            <a:r>
              <a:rPr lang="en-US" sz="9600" b="1" dirty="0"/>
              <a:t>parameters</a:t>
            </a:r>
            <a:endParaRPr lang="en-US" sz="9600" dirty="0">
              <a:solidFill>
                <a:srgbClr val="FF0000"/>
              </a:solidFill>
            </a:endParaRPr>
          </a:p>
          <a:p>
            <a:pPr>
              <a:buNone/>
            </a:pPr>
            <a:r>
              <a:rPr lang="en-US" sz="8000" b="1" dirty="0">
                <a:solidFill>
                  <a:srgbClr val="FF0000"/>
                </a:solidFill>
              </a:rPr>
              <a:t>	</a:t>
            </a:r>
            <a:r>
              <a:rPr lang="en-US" sz="8000" b="1" dirty="0">
                <a:solidFill>
                  <a:srgbClr val="00B0F0"/>
                </a:solidFill>
              </a:rPr>
              <a:t>3,2    	</a:t>
            </a:r>
            <a:r>
              <a:rPr lang="en-US" sz="8000" b="1" dirty="0">
                <a:solidFill>
                  <a:srgbClr val="00B0F0"/>
                </a:solidFill>
              </a:rPr>
              <a:t> </a:t>
            </a:r>
            <a:r>
              <a:rPr lang="en-US" sz="8000" b="1" dirty="0">
                <a:solidFill>
                  <a:srgbClr val="00B0F0"/>
                </a:solidFill>
              </a:rPr>
              <a:t>    </a:t>
            </a:r>
            <a:r>
              <a:rPr lang="en-US" sz="8000" b="1" dirty="0" smtClean="0">
                <a:solidFill>
                  <a:srgbClr val="00B0F0"/>
                </a:solidFill>
              </a:rPr>
              <a:t>	</a:t>
            </a:r>
            <a:r>
              <a:rPr lang="en-US" sz="8000" b="1" dirty="0" err="1" smtClean="0">
                <a:solidFill>
                  <a:srgbClr val="00B0F0"/>
                </a:solidFill>
              </a:rPr>
              <a:t>addfunc</a:t>
            </a:r>
            <a:r>
              <a:rPr lang="en-US" sz="8000" b="1" dirty="0" smtClean="0">
                <a:solidFill>
                  <a:srgbClr val="00B0F0"/>
                </a:solidFill>
              </a:rPr>
              <a:t>             </a:t>
            </a:r>
            <a:r>
              <a:rPr lang="en-US" sz="8000" b="1" dirty="0">
                <a:solidFill>
                  <a:srgbClr val="00B0F0"/>
                </a:solidFill>
              </a:rPr>
              <a:t>	5</a:t>
            </a:r>
          </a:p>
          <a:p>
            <a:pPr>
              <a:buNone/>
            </a:pPr>
            <a:r>
              <a:rPr lang="en-US" sz="8000" b="1" dirty="0">
                <a:solidFill>
                  <a:srgbClr val="00B0F0"/>
                </a:solidFill>
              </a:rPr>
              <a:t>	7,4		 </a:t>
            </a:r>
            <a:r>
              <a:rPr lang="en-US" sz="8000" b="1" dirty="0" err="1" smtClean="0">
                <a:solidFill>
                  <a:srgbClr val="00B0F0"/>
                </a:solidFill>
              </a:rPr>
              <a:t>addfunc</a:t>
            </a:r>
            <a:r>
              <a:rPr lang="en-US" sz="8000" b="1" dirty="0">
                <a:solidFill>
                  <a:srgbClr val="00B0F0"/>
                </a:solidFill>
              </a:rPr>
              <a:t>		</a:t>
            </a:r>
            <a:r>
              <a:rPr lang="en-US" sz="8000" b="1" dirty="0" smtClean="0">
                <a:solidFill>
                  <a:srgbClr val="00B0F0"/>
                </a:solidFill>
              </a:rPr>
              <a:t>11</a:t>
            </a:r>
            <a:endParaRPr lang="en-US" sz="8000" b="1" dirty="0">
              <a:solidFill>
                <a:srgbClr val="00B0F0"/>
              </a:solidFill>
            </a:endParaRPr>
          </a:p>
          <a:p>
            <a:pPr>
              <a:buNone/>
            </a:pPr>
            <a:r>
              <a:rPr lang="en-US" sz="8000" b="1" dirty="0">
                <a:solidFill>
                  <a:srgbClr val="00B0F0"/>
                </a:solidFill>
              </a:rPr>
              <a:t>	9,8		 </a:t>
            </a:r>
            <a:r>
              <a:rPr lang="en-US" sz="8000" b="1" dirty="0" err="1" smtClean="0">
                <a:solidFill>
                  <a:srgbClr val="00B0F0"/>
                </a:solidFill>
              </a:rPr>
              <a:t>addfunc</a:t>
            </a:r>
            <a:r>
              <a:rPr lang="en-US" sz="8000" b="1" dirty="0" smtClean="0">
                <a:solidFill>
                  <a:srgbClr val="00B0F0"/>
                </a:solidFill>
              </a:rPr>
              <a:t>             </a:t>
            </a:r>
            <a:r>
              <a:rPr lang="en-US" sz="8000" b="1" dirty="0">
                <a:solidFill>
                  <a:srgbClr val="00B0F0"/>
                </a:solidFill>
              </a:rPr>
              <a:t>	17</a:t>
            </a:r>
          </a:p>
          <a:p>
            <a:pPr>
              <a:buNone/>
            </a:pPr>
            <a:endParaRPr lang="en-US" sz="6400" dirty="0">
              <a:solidFill>
                <a:srgbClr val="FF0000"/>
              </a:solidFill>
            </a:endParaRPr>
          </a:p>
          <a:p>
            <a:pPr>
              <a:buNone/>
            </a:pPr>
            <a:r>
              <a:rPr lang="en-US" sz="6400" dirty="0"/>
              <a:t>Code:</a:t>
            </a:r>
            <a:endParaRPr lang="en-US" sz="7200" dirty="0">
              <a:solidFill>
                <a:srgbClr val="FFFF00"/>
              </a:solidFill>
              <a:latin typeface="Courier New" pitchFamily="49" charset="0"/>
              <a:cs typeface="Courier New" pitchFamily="49" charset="0"/>
            </a:endParaRPr>
          </a:p>
          <a:p>
            <a:pPr lvl="1">
              <a:lnSpc>
                <a:spcPct val="110000"/>
              </a:lnSpc>
              <a:spcBef>
                <a:spcPts val="0"/>
              </a:spcBef>
              <a:buNone/>
            </a:pPr>
            <a:r>
              <a:rPr lang="en-US" sz="9600" dirty="0">
                <a:solidFill>
                  <a:srgbClr val="FFFF00"/>
                </a:solidFill>
                <a:latin typeface="Courier New" pitchFamily="49" charset="0"/>
                <a:cs typeface="Courier New" pitchFamily="49" charset="0"/>
              </a:rPr>
              <a:t> 		</a:t>
            </a:r>
            <a:r>
              <a:rPr lang="en-US" sz="9600" b="1" dirty="0" err="1">
                <a:solidFill>
                  <a:srgbClr val="FFFF00"/>
                </a:solidFill>
                <a:latin typeface="Courier New" pitchFamily="49" charset="0"/>
                <a:cs typeface="Courier New" pitchFamily="49" charset="0"/>
              </a:rPr>
              <a:t>def</a:t>
            </a:r>
            <a:r>
              <a:rPr lang="en-US" sz="9600" b="1" dirty="0">
                <a:solidFill>
                  <a:srgbClr val="FFFF00"/>
                </a:solidFill>
                <a:latin typeface="Courier New" pitchFamily="49" charset="0"/>
                <a:cs typeface="Courier New" pitchFamily="49" charset="0"/>
              </a:rPr>
              <a:t> </a:t>
            </a:r>
            <a:r>
              <a:rPr lang="en-US" sz="9600" b="1" dirty="0" err="1">
                <a:solidFill>
                  <a:srgbClr val="FFFF00"/>
                </a:solidFill>
                <a:latin typeface="Courier New" pitchFamily="49" charset="0"/>
                <a:cs typeface="Courier New" pitchFamily="49" charset="0"/>
              </a:rPr>
              <a:t>addfunc</a:t>
            </a:r>
            <a:r>
              <a:rPr lang="en-US" sz="9600" b="1" dirty="0">
                <a:solidFill>
                  <a:srgbClr val="FFFF00"/>
                </a:solidFill>
                <a:latin typeface="Courier New" pitchFamily="49" charset="0"/>
                <a:cs typeface="Courier New" pitchFamily="49" charset="0"/>
              </a:rPr>
              <a:t>(value1,value2):</a:t>
            </a:r>
          </a:p>
          <a:p>
            <a:pPr lvl="2">
              <a:lnSpc>
                <a:spcPct val="110000"/>
              </a:lnSpc>
              <a:spcBef>
                <a:spcPts val="0"/>
              </a:spcBef>
              <a:buNone/>
            </a:pPr>
            <a:r>
              <a:rPr lang="en-US" sz="9600" b="1" dirty="0">
                <a:solidFill>
                  <a:srgbClr val="FFFF00"/>
                </a:solidFill>
                <a:latin typeface="Courier New" pitchFamily="49" charset="0"/>
                <a:cs typeface="Courier New" pitchFamily="49" charset="0"/>
              </a:rPr>
              <a:t>   return (value1 + value2)</a:t>
            </a:r>
          </a:p>
          <a:p>
            <a:pPr lvl="2">
              <a:lnSpc>
                <a:spcPct val="110000"/>
              </a:lnSpc>
              <a:spcBef>
                <a:spcPts val="0"/>
              </a:spcBef>
              <a:buNone/>
            </a:pPr>
            <a:endParaRPr lang="en-US" sz="9600" b="1" dirty="0">
              <a:solidFill>
                <a:srgbClr val="FFFF00"/>
              </a:solidFill>
              <a:latin typeface="Courier New" pitchFamily="49" charset="0"/>
              <a:cs typeface="Courier New" pitchFamily="49" charset="0"/>
            </a:endParaRPr>
          </a:p>
          <a:p>
            <a:pPr lvl="2">
              <a:lnSpc>
                <a:spcPct val="110000"/>
              </a:lnSpc>
              <a:spcBef>
                <a:spcPts val="0"/>
              </a:spcBef>
              <a:buNone/>
            </a:pPr>
            <a:r>
              <a:rPr lang="en-US" sz="9600" b="1" dirty="0">
                <a:solidFill>
                  <a:srgbClr val="FFFF00"/>
                </a:solidFill>
                <a:latin typeface="Courier New" pitchFamily="49" charset="0"/>
                <a:cs typeface="Courier New" pitchFamily="49" charset="0"/>
              </a:rPr>
              <a:t>print(</a:t>
            </a:r>
            <a:r>
              <a:rPr lang="en-US" sz="9600" b="1" dirty="0" err="1">
                <a:solidFill>
                  <a:srgbClr val="FFFF00"/>
                </a:solidFill>
                <a:latin typeface="Courier New" pitchFamily="49" charset="0"/>
                <a:cs typeface="Courier New" pitchFamily="49" charset="0"/>
              </a:rPr>
              <a:t>addfunc</a:t>
            </a:r>
            <a:r>
              <a:rPr lang="en-US" sz="9600" b="1" dirty="0">
                <a:solidFill>
                  <a:srgbClr val="FFFF00"/>
                </a:solidFill>
                <a:latin typeface="Courier New" pitchFamily="49" charset="0"/>
                <a:cs typeface="Courier New" pitchFamily="49" charset="0"/>
              </a:rPr>
              <a:t>(3,2))</a:t>
            </a:r>
          </a:p>
          <a:p>
            <a:pPr lvl="2">
              <a:lnSpc>
                <a:spcPct val="110000"/>
              </a:lnSpc>
              <a:spcBef>
                <a:spcPts val="0"/>
              </a:spcBef>
              <a:buNone/>
            </a:pPr>
            <a:r>
              <a:rPr lang="en-US" sz="9600" b="1" dirty="0">
                <a:solidFill>
                  <a:srgbClr val="FFFF00"/>
                </a:solidFill>
                <a:latin typeface="Courier New" pitchFamily="49" charset="0"/>
                <a:cs typeface="Courier New" pitchFamily="49" charset="0"/>
              </a:rPr>
              <a:t>print(</a:t>
            </a:r>
            <a:r>
              <a:rPr lang="en-US" sz="9600" b="1" dirty="0" err="1">
                <a:solidFill>
                  <a:srgbClr val="FFFF00"/>
                </a:solidFill>
                <a:latin typeface="Courier New" pitchFamily="49" charset="0"/>
                <a:cs typeface="Courier New" pitchFamily="49" charset="0"/>
              </a:rPr>
              <a:t>addfunc</a:t>
            </a:r>
            <a:r>
              <a:rPr lang="en-US" sz="9600" b="1" dirty="0">
                <a:solidFill>
                  <a:srgbClr val="FFFF00"/>
                </a:solidFill>
                <a:latin typeface="Courier New" pitchFamily="49" charset="0"/>
                <a:cs typeface="Courier New" pitchFamily="49" charset="0"/>
              </a:rPr>
              <a:t>(7,4))</a:t>
            </a:r>
          </a:p>
          <a:p>
            <a:pPr lvl="2">
              <a:lnSpc>
                <a:spcPct val="110000"/>
              </a:lnSpc>
              <a:spcBef>
                <a:spcPts val="0"/>
              </a:spcBef>
              <a:buNone/>
            </a:pPr>
            <a:r>
              <a:rPr lang="en-US" sz="9600" b="1" dirty="0">
                <a:solidFill>
                  <a:srgbClr val="FFFF00"/>
                </a:solidFill>
                <a:latin typeface="Courier New" pitchFamily="49" charset="0"/>
                <a:cs typeface="Courier New" pitchFamily="49" charset="0"/>
              </a:rPr>
              <a:t>print(</a:t>
            </a:r>
            <a:r>
              <a:rPr lang="en-US" sz="9600" b="1" dirty="0" err="1">
                <a:solidFill>
                  <a:srgbClr val="FFFF00"/>
                </a:solidFill>
                <a:latin typeface="Courier New" pitchFamily="49" charset="0"/>
                <a:cs typeface="Courier New" pitchFamily="49" charset="0"/>
              </a:rPr>
              <a:t>addfunc</a:t>
            </a:r>
            <a:r>
              <a:rPr lang="en-US" sz="9600" b="1" dirty="0">
                <a:solidFill>
                  <a:srgbClr val="FFFF00"/>
                </a:solidFill>
                <a:latin typeface="Courier New" pitchFamily="49" charset="0"/>
                <a:cs typeface="Courier New" pitchFamily="49" charset="0"/>
              </a:rPr>
              <a:t>(9,8))</a:t>
            </a:r>
          </a:p>
          <a:p>
            <a:endParaRPr lang="en-US" sz="6400" dirty="0"/>
          </a:p>
          <a:p>
            <a:r>
              <a:rPr lang="en-US" sz="8000" dirty="0"/>
              <a:t>We should know what we want to come out of the function, so we can check to make sure the function is working correctly</a:t>
            </a:r>
          </a:p>
          <a:p>
            <a:pPr lvl="1"/>
            <a:r>
              <a:rPr lang="en-US" sz="8000" dirty="0"/>
              <a:t>Print allows us to check the value that is coming out of the function.  </a:t>
            </a:r>
          </a:p>
          <a:p>
            <a:endParaRPr lang="en-US" sz="5500" dirty="0"/>
          </a:p>
        </p:txBody>
      </p:sp>
      <p:cxnSp>
        <p:nvCxnSpPr>
          <p:cNvPr id="4" name="Straight Arrow Connector 3"/>
          <p:cNvCxnSpPr/>
          <p:nvPr/>
        </p:nvCxnSpPr>
        <p:spPr>
          <a:xfrm>
            <a:off x="2429018" y="1377750"/>
            <a:ext cx="762000" cy="1588"/>
          </a:xfrm>
          <a:prstGeom prst="straightConnector1">
            <a:avLst/>
          </a:prstGeom>
          <a:ln w="381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429018" y="1781490"/>
            <a:ext cx="762000" cy="1588"/>
          </a:xfrm>
          <a:prstGeom prst="straightConnector1">
            <a:avLst/>
          </a:prstGeom>
          <a:ln w="381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429018" y="2162490"/>
            <a:ext cx="762000" cy="1588"/>
          </a:xfrm>
          <a:prstGeom prst="straightConnector1">
            <a:avLst/>
          </a:prstGeom>
          <a:ln w="381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645298" y="2162490"/>
            <a:ext cx="762000" cy="1588"/>
          </a:xfrm>
          <a:prstGeom prst="straightConnector1">
            <a:avLst/>
          </a:prstGeom>
          <a:ln w="381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645298" y="1781490"/>
            <a:ext cx="762000" cy="1588"/>
          </a:xfrm>
          <a:prstGeom prst="straightConnector1">
            <a:avLst/>
          </a:prstGeom>
          <a:ln w="381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645298" y="1377750"/>
            <a:ext cx="762000" cy="1588"/>
          </a:xfrm>
          <a:prstGeom prst="straightConnector1">
            <a:avLst/>
          </a:prstGeom>
          <a:ln w="381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11226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t>
            </a:r>
            <a:endParaRPr lang="en-US" dirty="0"/>
          </a:p>
        </p:txBody>
      </p:sp>
      <p:sp>
        <p:nvSpPr>
          <p:cNvPr id="3" name="Content Placeholder 2"/>
          <p:cNvSpPr>
            <a:spLocks noGrp="1"/>
          </p:cNvSpPr>
          <p:nvPr>
            <p:ph idx="1"/>
          </p:nvPr>
        </p:nvSpPr>
        <p:spPr>
          <a:xfrm>
            <a:off x="1676400" y="1524000"/>
            <a:ext cx="7010400" cy="4526280"/>
          </a:xfrm>
        </p:spPr>
        <p:txBody>
          <a:bodyPr>
            <a:normAutofit/>
          </a:bodyPr>
          <a:lstStyle/>
          <a:p>
            <a:r>
              <a:rPr lang="en-US" dirty="0" smtClean="0"/>
              <a:t>Calculate the area of a rectangle?</a:t>
            </a:r>
          </a:p>
          <a:p>
            <a:pPr marL="925830" lvl="1" indent="-514350">
              <a:buFont typeface="+mj-lt"/>
              <a:buAutoNum type="arabicPeriod"/>
            </a:pPr>
            <a:r>
              <a:rPr lang="en-US" dirty="0" smtClean="0"/>
              <a:t>Name of function?</a:t>
            </a:r>
          </a:p>
          <a:p>
            <a:pPr marL="925830" lvl="1" indent="-514350">
              <a:buFont typeface="+mj-lt"/>
              <a:buAutoNum type="arabicPeriod"/>
            </a:pPr>
            <a:r>
              <a:rPr lang="en-US" dirty="0" smtClean="0"/>
              <a:t>Input?</a:t>
            </a:r>
          </a:p>
          <a:p>
            <a:pPr marL="925830" lvl="1" indent="-514350">
              <a:buFont typeface="+mj-lt"/>
              <a:buAutoNum type="arabicPeriod"/>
            </a:pPr>
            <a:r>
              <a:rPr lang="en-US" dirty="0" smtClean="0"/>
              <a:t>Output?</a:t>
            </a:r>
          </a:p>
          <a:p>
            <a:pPr marL="925830" lvl="1" indent="-514350">
              <a:buFont typeface="+mj-lt"/>
              <a:buAutoNum type="arabicPeriod"/>
            </a:pPr>
            <a:r>
              <a:rPr lang="en-US" dirty="0" smtClean="0"/>
              <a:t>Test cases?</a:t>
            </a:r>
          </a:p>
          <a:p>
            <a:pPr marL="925830" lvl="1" indent="-514350">
              <a:buFont typeface="+mj-lt"/>
              <a:buAutoNum type="arabicPeriod"/>
            </a:pPr>
            <a:r>
              <a:rPr lang="en-US" dirty="0" smtClean="0"/>
              <a:t>Calculations?</a:t>
            </a:r>
          </a:p>
          <a:p>
            <a:pPr marL="577850" indent="-514350">
              <a:buNone/>
            </a:pPr>
            <a:r>
              <a:rPr lang="en-US" dirty="0" smtClean="0"/>
              <a:t>Can we now write the function?</a:t>
            </a:r>
          </a:p>
          <a:p>
            <a:endParaRPr lang="en-US" dirty="0" smtClean="0">
              <a:solidFill>
                <a:srgbClr val="FFFF00"/>
              </a:solidFill>
              <a:latin typeface="Courier New" pitchFamily="49" charset="0"/>
              <a:cs typeface="Courier New" pitchFamily="49" charset="0"/>
            </a:endParaRPr>
          </a:p>
          <a:p>
            <a:pPr>
              <a:buNone/>
            </a:pPr>
            <a:r>
              <a:rPr lang="en-US" dirty="0" smtClean="0">
                <a:solidFill>
                  <a:srgbClr val="FFFF00"/>
                </a:solidFill>
                <a:latin typeface="Courier New" pitchFamily="49" charset="0"/>
                <a:cs typeface="Courier New" pitchFamily="49" charset="0"/>
              </a:rPr>
              <a:t>def </a:t>
            </a:r>
            <a:r>
              <a:rPr lang="en-US" dirty="0" err="1" smtClean="0">
                <a:solidFill>
                  <a:srgbClr val="FFFF00"/>
                </a:solidFill>
                <a:latin typeface="Courier New" pitchFamily="49" charset="0"/>
                <a:cs typeface="Courier New" pitchFamily="49" charset="0"/>
              </a:rPr>
              <a:t>arearectangle</a:t>
            </a:r>
            <a:r>
              <a:rPr lang="en-US" dirty="0" smtClean="0">
                <a:solidFill>
                  <a:srgbClr val="FFFF00"/>
                </a:solidFill>
                <a:latin typeface="Courier New" pitchFamily="49" charset="0"/>
                <a:cs typeface="Courier New" pitchFamily="49" charset="0"/>
              </a:rPr>
              <a:t>(</a:t>
            </a:r>
            <a:r>
              <a:rPr lang="en-US" dirty="0" err="1" smtClean="0">
                <a:solidFill>
                  <a:srgbClr val="FFFF00"/>
                </a:solidFill>
                <a:latin typeface="Courier New" pitchFamily="49" charset="0"/>
                <a:cs typeface="Courier New" pitchFamily="49" charset="0"/>
              </a:rPr>
              <a:t>len,width</a:t>
            </a:r>
            <a:r>
              <a:rPr lang="en-US" dirty="0" smtClean="0">
                <a:solidFill>
                  <a:srgbClr val="FFFF00"/>
                </a:solidFill>
                <a:latin typeface="Courier New" pitchFamily="49" charset="0"/>
                <a:cs typeface="Courier New" pitchFamily="49" charset="0"/>
              </a:rPr>
              <a:t>):</a:t>
            </a:r>
          </a:p>
          <a:p>
            <a:pPr lvl="0">
              <a:lnSpc>
                <a:spcPct val="90000"/>
              </a:lnSpc>
              <a:buNone/>
            </a:pPr>
            <a:r>
              <a:rPr lang="en-US" dirty="0" smtClean="0">
                <a:solidFill>
                  <a:srgbClr val="FFFF00"/>
                </a:solidFill>
                <a:latin typeface="Courier New" pitchFamily="49" charset="0"/>
                <a:cs typeface="Courier New" pitchFamily="49" charset="0"/>
              </a:rPr>
              <a:t>    return(</a:t>
            </a:r>
            <a:r>
              <a:rPr lang="en-US" dirty="0" err="1" smtClean="0">
                <a:solidFill>
                  <a:srgbClr val="FFFF00"/>
                </a:solidFill>
                <a:latin typeface="Courier New" pitchFamily="49" charset="0"/>
                <a:cs typeface="Courier New" pitchFamily="49" charset="0"/>
              </a:rPr>
              <a:t>len</a:t>
            </a:r>
            <a:r>
              <a:rPr lang="en-US" dirty="0" smtClean="0">
                <a:solidFill>
                  <a:srgbClr val="FFFF00"/>
                </a:solidFill>
                <a:latin typeface="Courier New" pitchFamily="49" charset="0"/>
                <a:cs typeface="Courier New" pitchFamily="49" charset="0"/>
              </a:rPr>
              <a:t>*width)</a:t>
            </a:r>
          </a:p>
          <a:p>
            <a:endParaRPr lang="en-US" dirty="0" smtClean="0"/>
          </a:p>
          <a:p>
            <a:endParaRPr lang="en-US" dirty="0"/>
          </a:p>
        </p:txBody>
      </p:sp>
      <p:sp>
        <p:nvSpPr>
          <p:cNvPr id="4" name="TextBox 3"/>
          <p:cNvSpPr txBox="1"/>
          <p:nvPr/>
        </p:nvSpPr>
        <p:spPr>
          <a:xfrm>
            <a:off x="7086600" y="2196406"/>
            <a:ext cx="3200400" cy="1015663"/>
          </a:xfrm>
          <a:prstGeom prst="rect">
            <a:avLst/>
          </a:prstGeom>
          <a:noFill/>
          <a:ln>
            <a:solidFill>
              <a:schemeClr val="accent4">
                <a:lumMod val="75000"/>
              </a:schemeClr>
            </a:solidFill>
          </a:ln>
        </p:spPr>
        <p:txBody>
          <a:bodyPr wrap="square" rtlCol="0">
            <a:spAutoFit/>
          </a:bodyPr>
          <a:lstStyle/>
          <a:p>
            <a:r>
              <a:rPr lang="en-US" sz="2000" dirty="0">
                <a:solidFill>
                  <a:srgbClr val="FFC000"/>
                </a:solidFill>
              </a:rPr>
              <a:t>   </a:t>
            </a:r>
            <a:r>
              <a:rPr lang="en-US" sz="2000" dirty="0" err="1">
                <a:solidFill>
                  <a:srgbClr val="FFC000"/>
                </a:solidFill>
              </a:rPr>
              <a:t>func</a:t>
            </a:r>
            <a:r>
              <a:rPr lang="en-US" sz="2000" dirty="0">
                <a:solidFill>
                  <a:srgbClr val="FFC000"/>
                </a:solidFill>
              </a:rPr>
              <a:t>(</a:t>
            </a:r>
            <a:r>
              <a:rPr lang="en-US" sz="2000" dirty="0" err="1">
                <a:solidFill>
                  <a:srgbClr val="FFC000"/>
                </a:solidFill>
              </a:rPr>
              <a:t>x,y</a:t>
            </a:r>
            <a:r>
              <a:rPr lang="en-US" sz="2000" dirty="0">
                <a:solidFill>
                  <a:srgbClr val="FFC000"/>
                </a:solidFill>
              </a:rPr>
              <a:t>) = x*y</a:t>
            </a:r>
          </a:p>
          <a:p>
            <a:r>
              <a:rPr lang="en-US" sz="2000" dirty="0">
                <a:solidFill>
                  <a:srgbClr val="FFC000"/>
                </a:solidFill>
              </a:rPr>
              <a:t>   </a:t>
            </a:r>
            <a:r>
              <a:rPr lang="en-US" sz="2000" dirty="0" err="1">
                <a:solidFill>
                  <a:srgbClr val="92D050"/>
                </a:solidFill>
              </a:rPr>
              <a:t>func</a:t>
            </a:r>
            <a:r>
              <a:rPr lang="en-US" sz="2000" dirty="0">
                <a:solidFill>
                  <a:srgbClr val="92D050"/>
                </a:solidFill>
              </a:rPr>
              <a:t>(2,7) = 14</a:t>
            </a:r>
          </a:p>
          <a:p>
            <a:r>
              <a:rPr lang="en-US" sz="2000" dirty="0">
                <a:solidFill>
                  <a:srgbClr val="92D050"/>
                </a:solidFill>
              </a:rPr>
              <a:t>   </a:t>
            </a:r>
            <a:r>
              <a:rPr lang="en-US" sz="2000" dirty="0" err="1">
                <a:solidFill>
                  <a:srgbClr val="92D050"/>
                </a:solidFill>
              </a:rPr>
              <a:t>func</a:t>
            </a:r>
            <a:r>
              <a:rPr lang="en-US" sz="2000" dirty="0">
                <a:solidFill>
                  <a:srgbClr val="92D050"/>
                </a:solidFill>
              </a:rPr>
              <a:t>(5,4) = 20</a:t>
            </a:r>
            <a:endParaRPr lang="en-US" sz="2000" dirty="0">
              <a:solidFill>
                <a:srgbClr val="92D050"/>
              </a:solidFill>
            </a:endParaRPr>
          </a:p>
        </p:txBody>
      </p:sp>
    </p:spTree>
    <p:extLst>
      <p:ext uri="{BB962C8B-B14F-4D97-AF65-F5344CB8AC3E}">
        <p14:creationId xmlns:p14="http://schemas.microsoft.com/office/powerpoint/2010/main" val="393943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 to="" calcmode="lin" valueType="num">
                                      <p:cBhvr>
                                        <p:cTn id="12" dur="1" fill="hold"/>
                                        <p:tgtEl>
                                          <p:spTgt spid="3">
                                            <p:txEl>
                                              <p:pRg st="8" end="8"/>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anim to="" calcmode="lin" valueType="num">
                                      <p:cBhvr>
                                        <p:cTn id="15"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558" y="234020"/>
            <a:ext cx="10353761" cy="1326321"/>
          </a:xfrm>
        </p:spPr>
        <p:txBody>
          <a:bodyPr/>
          <a:lstStyle/>
          <a:p>
            <a:r>
              <a:rPr lang="en-US" dirty="0" smtClean="0"/>
              <a:t>Function names:</a:t>
            </a:r>
            <a:endParaRPr lang="en-US" dirty="0"/>
          </a:p>
        </p:txBody>
      </p:sp>
      <p:sp>
        <p:nvSpPr>
          <p:cNvPr id="3" name="Content Placeholder 2"/>
          <p:cNvSpPr>
            <a:spLocks noGrp="1"/>
          </p:cNvSpPr>
          <p:nvPr>
            <p:ph idx="1"/>
          </p:nvPr>
        </p:nvSpPr>
        <p:spPr>
          <a:xfrm>
            <a:off x="1191162" y="1638679"/>
            <a:ext cx="4953000" cy="4068763"/>
          </a:xfrm>
        </p:spPr>
        <p:txBody>
          <a:bodyPr>
            <a:normAutofit/>
          </a:bodyPr>
          <a:lstStyle/>
          <a:p>
            <a:r>
              <a:rPr lang="en-US" dirty="0" smtClean="0">
                <a:solidFill>
                  <a:srgbClr val="FFC000"/>
                </a:solidFill>
              </a:rPr>
              <a:t>Naming Rules:</a:t>
            </a:r>
          </a:p>
          <a:p>
            <a:pPr lvl="1"/>
            <a:r>
              <a:rPr lang="en-US" dirty="0" smtClean="0"/>
              <a:t>Must start with a letter </a:t>
            </a:r>
          </a:p>
          <a:p>
            <a:pPr lvl="2"/>
            <a:r>
              <a:rPr lang="en-US" dirty="0" smtClean="0"/>
              <a:t>not a number!</a:t>
            </a:r>
          </a:p>
          <a:p>
            <a:pPr lvl="1"/>
            <a:r>
              <a:rPr lang="en-US" dirty="0" smtClean="0"/>
              <a:t>Can </a:t>
            </a:r>
            <a:r>
              <a:rPr lang="en-US" b="1" i="1" dirty="0" smtClean="0"/>
              <a:t>only</a:t>
            </a:r>
            <a:r>
              <a:rPr lang="en-US" dirty="0" smtClean="0"/>
              <a:t> contain letters and numbers</a:t>
            </a:r>
          </a:p>
          <a:p>
            <a:pPr lvl="1"/>
            <a:r>
              <a:rPr lang="en-US" dirty="0" smtClean="0"/>
              <a:t>NO SPACES!!!!</a:t>
            </a:r>
          </a:p>
          <a:p>
            <a:pPr lvl="1"/>
            <a:r>
              <a:rPr lang="en-US" dirty="0" smtClean="0"/>
              <a:t>NO SPECIAL CHARACTERS!</a:t>
            </a:r>
          </a:p>
          <a:p>
            <a:pPr lvl="2"/>
            <a:r>
              <a:rPr lang="en-US" dirty="0" smtClean="0"/>
              <a:t>Anything that isn’t a letter or a number</a:t>
            </a:r>
          </a:p>
          <a:p>
            <a:pPr lvl="3"/>
            <a:r>
              <a:rPr lang="en-US" dirty="0" smtClean="0"/>
              <a:t>* &amp; ^ % $ $ # @ ! `~ + = - ) ( “ ‘ : ; &gt;&lt;?/, etc.</a:t>
            </a:r>
          </a:p>
          <a:p>
            <a:pPr lvl="2"/>
            <a:r>
              <a:rPr lang="en-US" dirty="0" smtClean="0"/>
              <a:t>Other than _  (the underscore)</a:t>
            </a:r>
          </a:p>
          <a:p>
            <a:endParaRPr lang="en-US" dirty="0" smtClean="0"/>
          </a:p>
          <a:p>
            <a:endParaRPr lang="en-US" dirty="0"/>
          </a:p>
        </p:txBody>
      </p:sp>
      <p:sp>
        <p:nvSpPr>
          <p:cNvPr id="4" name="Content Placeholder 2"/>
          <p:cNvSpPr txBox="1">
            <a:spLocks/>
          </p:cNvSpPr>
          <p:nvPr/>
        </p:nvSpPr>
        <p:spPr>
          <a:xfrm>
            <a:off x="7059637" y="1560341"/>
            <a:ext cx="2895600" cy="3962400"/>
          </a:xfrm>
          <a:prstGeom prst="rect">
            <a:avLst/>
          </a:prstGeom>
        </p:spPr>
        <p:txBody>
          <a:bodyPr>
            <a:normAutofit fontScale="40000" lnSpcReduction="20000"/>
          </a:bodyPr>
          <a:lstStyle/>
          <a:p>
            <a:pPr marL="292100" indent="-292100" defTabSz="914400">
              <a:lnSpc>
                <a:spcPct val="170000"/>
              </a:lnSpc>
              <a:buClr>
                <a:schemeClr val="accent1"/>
              </a:buClr>
              <a:buSzPct val="70000"/>
              <a:buFont typeface="Wingdings 2"/>
              <a:buChar char=""/>
              <a:defRPr/>
            </a:pPr>
            <a:r>
              <a:rPr lang="en-US" sz="6000" dirty="0" err="1"/>
              <a:t>cat@yahoo</a:t>
            </a:r>
            <a:r>
              <a:rPr lang="en-US" sz="6000" dirty="0"/>
              <a:t> </a:t>
            </a:r>
          </a:p>
          <a:p>
            <a:pPr marL="292100" indent="-292100" defTabSz="914400">
              <a:lnSpc>
                <a:spcPct val="170000"/>
              </a:lnSpc>
              <a:buClr>
                <a:schemeClr val="accent1"/>
              </a:buClr>
              <a:buSzPct val="70000"/>
              <a:buFont typeface="Wingdings 2"/>
              <a:buChar char=""/>
              <a:defRPr/>
            </a:pPr>
            <a:r>
              <a:rPr lang="en-US" sz="6000" dirty="0"/>
              <a:t>4Cats</a:t>
            </a:r>
          </a:p>
          <a:p>
            <a:pPr marL="292100" indent="-292100">
              <a:lnSpc>
                <a:spcPct val="170000"/>
              </a:lnSpc>
              <a:buClr>
                <a:schemeClr val="accent1"/>
              </a:buClr>
              <a:buSzPct val="70000"/>
              <a:buFont typeface="Wingdings 2"/>
              <a:buChar char=""/>
              <a:defRPr/>
            </a:pPr>
            <a:r>
              <a:rPr lang="en-US" sz="6000" dirty="0" err="1"/>
              <a:t>Cat_n_Mouse</a:t>
            </a:r>
            <a:endParaRPr lang="en-US" sz="6000" dirty="0"/>
          </a:p>
          <a:p>
            <a:pPr marL="292100" indent="-292100">
              <a:lnSpc>
                <a:spcPct val="170000"/>
              </a:lnSpc>
              <a:buClr>
                <a:schemeClr val="accent1"/>
              </a:buClr>
              <a:buSzPct val="70000"/>
              <a:buFont typeface="Wingdings 2"/>
              <a:buChar char=""/>
              <a:defRPr/>
            </a:pPr>
            <a:r>
              <a:rPr lang="en-US" sz="6000" dirty="0"/>
              <a:t>Cat-tail </a:t>
            </a:r>
          </a:p>
          <a:p>
            <a:pPr marL="292100" indent="-292100">
              <a:lnSpc>
                <a:spcPct val="170000"/>
              </a:lnSpc>
              <a:buClr>
                <a:schemeClr val="accent1"/>
              </a:buClr>
              <a:buSzPct val="70000"/>
              <a:buFont typeface="Wingdings 2"/>
              <a:buChar char=""/>
              <a:defRPr/>
            </a:pPr>
            <a:r>
              <a:rPr lang="en-US" sz="6000" dirty="0"/>
              <a:t>Cat123</a:t>
            </a:r>
          </a:p>
          <a:p>
            <a:pPr marL="292100" indent="-292100" defTabSz="914400">
              <a:lnSpc>
                <a:spcPct val="170000"/>
              </a:lnSpc>
              <a:buClr>
                <a:schemeClr val="accent1"/>
              </a:buClr>
              <a:buSzPct val="70000"/>
              <a:buFont typeface="Wingdings 2"/>
              <a:buChar char=""/>
              <a:defRPr/>
            </a:pPr>
            <a:r>
              <a:rPr lang="en-US" sz="6000" dirty="0"/>
              <a:t>cats4sale</a:t>
            </a:r>
          </a:p>
          <a:p>
            <a:pPr marL="292100" indent="-292100" defTabSz="914400">
              <a:lnSpc>
                <a:spcPct val="170000"/>
              </a:lnSpc>
              <a:buClr>
                <a:schemeClr val="accent1"/>
              </a:buClr>
              <a:buSzPct val="70000"/>
              <a:buFont typeface="Wingdings 2"/>
              <a:buChar char=""/>
              <a:defRPr/>
            </a:pPr>
            <a:r>
              <a:rPr lang="en-US" sz="6000" dirty="0"/>
              <a:t>Cat  n  Mouse</a:t>
            </a:r>
          </a:p>
          <a:p>
            <a:pPr marL="292100" indent="-292100" defTabSz="914400">
              <a:buClr>
                <a:schemeClr val="accent1"/>
              </a:buClr>
              <a:buSzPct val="70000"/>
              <a:buFont typeface="Wingdings 2"/>
              <a:buChar char=""/>
              <a:defRPr/>
            </a:pPr>
            <a:endParaRPr lang="en-US" sz="3200" dirty="0"/>
          </a:p>
        </p:txBody>
      </p:sp>
    </p:spTree>
    <p:extLst>
      <p:ext uri="{BB962C8B-B14F-4D97-AF65-F5344CB8AC3E}">
        <p14:creationId xmlns:p14="http://schemas.microsoft.com/office/powerpoint/2010/main" val="927510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functions?</a:t>
            </a:r>
            <a:endParaRPr lang="en-US" dirty="0"/>
          </a:p>
        </p:txBody>
      </p:sp>
      <p:sp>
        <p:nvSpPr>
          <p:cNvPr id="3" name="Content Placeholder 2"/>
          <p:cNvSpPr>
            <a:spLocks noGrp="1"/>
          </p:cNvSpPr>
          <p:nvPr>
            <p:ph idx="1"/>
          </p:nvPr>
        </p:nvSpPr>
        <p:spPr>
          <a:xfrm>
            <a:off x="1981200" y="1447800"/>
            <a:ext cx="8229600" cy="4526280"/>
          </a:xfrm>
        </p:spPr>
        <p:txBody>
          <a:bodyPr>
            <a:normAutofit/>
          </a:bodyPr>
          <a:lstStyle/>
          <a:p>
            <a:r>
              <a:rPr lang="en-US" dirty="0" smtClean="0"/>
              <a:t>Fahrenheit to </a:t>
            </a:r>
            <a:r>
              <a:rPr lang="en-US" dirty="0" err="1" smtClean="0"/>
              <a:t>celsius</a:t>
            </a:r>
            <a:r>
              <a:rPr lang="en-US" dirty="0" smtClean="0"/>
              <a:t>?</a:t>
            </a:r>
          </a:p>
          <a:p>
            <a:pPr lvl="1"/>
            <a:r>
              <a:rPr lang="en-US" dirty="0" smtClean="0"/>
              <a:t>Take the temperature in Fahrenheit  and subtract 32.</a:t>
            </a:r>
          </a:p>
          <a:p>
            <a:pPr lvl="1"/>
            <a:r>
              <a:rPr lang="en-US" dirty="0" smtClean="0"/>
              <a:t>Divide by 1.8.</a:t>
            </a:r>
          </a:p>
          <a:p>
            <a:pPr lvl="1"/>
            <a:r>
              <a:rPr lang="en-US" dirty="0" smtClean="0"/>
              <a:t>The result is degrees Celsius. </a:t>
            </a:r>
          </a:p>
          <a:p>
            <a:pPr lvl="1">
              <a:buNone/>
            </a:pPr>
            <a:endParaRPr lang="en-US" dirty="0" smtClean="0"/>
          </a:p>
          <a:p>
            <a:pPr marL="514350" indent="-514350">
              <a:buFont typeface="+mj-lt"/>
              <a:buAutoNum type="arabicPeriod"/>
            </a:pPr>
            <a:r>
              <a:rPr lang="en-US" dirty="0" smtClean="0"/>
              <a:t>Function name?</a:t>
            </a:r>
          </a:p>
          <a:p>
            <a:pPr marL="514350" indent="-514350">
              <a:buFont typeface="+mj-lt"/>
              <a:buAutoNum type="arabicPeriod"/>
            </a:pPr>
            <a:r>
              <a:rPr lang="en-US" dirty="0" smtClean="0"/>
              <a:t>Input?</a:t>
            </a:r>
          </a:p>
          <a:p>
            <a:pPr marL="514350" indent="-514350">
              <a:buFont typeface="+mj-lt"/>
              <a:buAutoNum type="arabicPeriod"/>
            </a:pPr>
            <a:r>
              <a:rPr lang="en-US" dirty="0" smtClean="0"/>
              <a:t>Output?</a:t>
            </a:r>
          </a:p>
          <a:p>
            <a:pPr marL="514350" indent="-514350">
              <a:buFont typeface="+mj-lt"/>
              <a:buAutoNum type="arabicPeriod"/>
            </a:pPr>
            <a:r>
              <a:rPr lang="en-US" dirty="0" smtClean="0"/>
              <a:t>Calculations?</a:t>
            </a:r>
          </a:p>
          <a:p>
            <a:pPr marL="514350" indent="-514350">
              <a:buFont typeface="+mj-lt"/>
              <a:buAutoNum type="arabicPeriod"/>
            </a:pPr>
            <a:r>
              <a:rPr lang="en-US" dirty="0" smtClean="0"/>
              <a:t>Test cases?</a:t>
            </a:r>
          </a:p>
          <a:p>
            <a:endParaRPr lang="en-US" dirty="0"/>
          </a:p>
        </p:txBody>
      </p:sp>
    </p:spTree>
    <p:extLst>
      <p:ext uri="{BB962C8B-B14F-4D97-AF65-F5344CB8AC3E}">
        <p14:creationId xmlns:p14="http://schemas.microsoft.com/office/powerpoint/2010/main" val="37802421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381000"/>
            <a:ext cx="7239000" cy="5181600"/>
          </a:xfrm>
        </p:spPr>
        <p:txBody>
          <a:bodyPr>
            <a:normAutofit fontScale="92500" lnSpcReduction="20000"/>
          </a:bodyPr>
          <a:lstStyle/>
          <a:p>
            <a:pPr marL="514350" indent="-514350">
              <a:buFont typeface="+mj-lt"/>
              <a:buAutoNum type="arabicPeriod"/>
            </a:pPr>
            <a:r>
              <a:rPr lang="en-US" dirty="0" smtClean="0"/>
              <a:t>Function name? </a:t>
            </a:r>
            <a:endParaRPr lang="en-US" dirty="0" smtClean="0"/>
          </a:p>
          <a:p>
            <a:pPr marL="0" indent="0">
              <a:buNone/>
            </a:pPr>
            <a:endParaRPr lang="en-US" dirty="0" smtClean="0"/>
          </a:p>
          <a:p>
            <a:pPr marL="514350" indent="-514350">
              <a:buFont typeface="+mj-lt"/>
              <a:buAutoNum type="arabicPeriod"/>
            </a:pPr>
            <a:r>
              <a:rPr lang="en-US" dirty="0" smtClean="0"/>
              <a:t>Input</a:t>
            </a:r>
            <a:r>
              <a:rPr lang="en-US" dirty="0" smtClean="0"/>
              <a:t>? </a:t>
            </a:r>
          </a:p>
          <a:p>
            <a:pPr marL="514350" indent="-514350">
              <a:buFont typeface="+mj-lt"/>
              <a:buAutoNum type="arabicPeriod"/>
            </a:pPr>
            <a:endParaRPr lang="en-US" dirty="0" smtClean="0"/>
          </a:p>
          <a:p>
            <a:pPr marL="514350" indent="-514350">
              <a:buFont typeface="+mj-lt"/>
              <a:buAutoNum type="arabicPeriod"/>
            </a:pPr>
            <a:r>
              <a:rPr lang="en-US" dirty="0" smtClean="0"/>
              <a:t>Output</a:t>
            </a:r>
            <a:r>
              <a:rPr lang="en-US" dirty="0" smtClean="0"/>
              <a:t>?</a:t>
            </a:r>
          </a:p>
          <a:p>
            <a:pPr marL="514350" indent="-514350">
              <a:buFont typeface="+mj-lt"/>
              <a:buAutoNum type="arabicPeriod"/>
            </a:pPr>
            <a:endParaRPr lang="en-US" dirty="0" smtClean="0"/>
          </a:p>
          <a:p>
            <a:pPr marL="514350" indent="-514350">
              <a:buFont typeface="+mj-lt"/>
              <a:buAutoNum type="arabicPeriod"/>
            </a:pPr>
            <a:r>
              <a:rPr lang="en-US" dirty="0" smtClean="0"/>
              <a:t>Calculations</a:t>
            </a:r>
            <a:r>
              <a:rPr lang="en-US" dirty="0" smtClean="0"/>
              <a:t>?</a:t>
            </a:r>
          </a:p>
          <a:p>
            <a:pPr marL="514350" indent="-514350">
              <a:buFont typeface="+mj-lt"/>
              <a:buAutoNum type="arabicPeriod"/>
            </a:pPr>
            <a:endParaRPr lang="en-US" dirty="0" smtClean="0"/>
          </a:p>
          <a:p>
            <a:pPr marL="514350" indent="-514350">
              <a:buFont typeface="+mj-lt"/>
              <a:buAutoNum type="arabicPeriod"/>
            </a:pPr>
            <a:r>
              <a:rPr lang="en-US" dirty="0" smtClean="0"/>
              <a:t>Test </a:t>
            </a:r>
            <a:r>
              <a:rPr lang="en-US" dirty="0" smtClean="0"/>
              <a:t>Cases?</a:t>
            </a:r>
          </a:p>
          <a:p>
            <a:pPr marL="514350" indent="-514350">
              <a:buNone/>
            </a:pPr>
            <a:endParaRPr lang="en-US" dirty="0" smtClean="0"/>
          </a:p>
          <a:p>
            <a:pPr marL="514350" indent="-514350">
              <a:buNone/>
            </a:pPr>
            <a:r>
              <a:rPr lang="en-US" dirty="0" smtClean="0"/>
              <a:t>Function?</a:t>
            </a:r>
            <a:endParaRPr lang="en-US" dirty="0" smtClean="0"/>
          </a:p>
          <a:p>
            <a:pPr marL="514350" indent="-514350">
              <a:buNone/>
            </a:pPr>
            <a:r>
              <a:rPr lang="en-US" dirty="0" smtClean="0">
                <a:solidFill>
                  <a:srgbClr val="FFC000"/>
                </a:solidFill>
                <a:latin typeface="Consolas" pitchFamily="49" charset="0"/>
              </a:rPr>
              <a:t>		</a:t>
            </a:r>
            <a:endParaRPr lang="en-US" dirty="0" smtClean="0"/>
          </a:p>
          <a:p>
            <a:pPr marL="862330" lvl="1" indent="-514350"/>
            <a:endParaRPr lang="en-US" dirty="0" smtClean="0"/>
          </a:p>
          <a:p>
            <a:pPr marL="862330" lvl="1" indent="-514350"/>
            <a:endParaRPr lang="en-US" dirty="0" smtClean="0"/>
          </a:p>
          <a:p>
            <a:pPr marL="862330" lvl="1" indent="-514350"/>
            <a:endParaRPr lang="en-US" dirty="0" smtClean="0"/>
          </a:p>
        </p:txBody>
      </p:sp>
      <p:sp>
        <p:nvSpPr>
          <p:cNvPr id="4" name="TextBox 3"/>
          <p:cNvSpPr txBox="1"/>
          <p:nvPr/>
        </p:nvSpPr>
        <p:spPr>
          <a:xfrm>
            <a:off x="7162800" y="1219201"/>
            <a:ext cx="3276600" cy="1200329"/>
          </a:xfrm>
          <a:prstGeom prst="rect">
            <a:avLst/>
          </a:prstGeom>
          <a:noFill/>
          <a:ln>
            <a:solidFill>
              <a:schemeClr val="accent4">
                <a:lumMod val="75000"/>
              </a:schemeClr>
            </a:solidFill>
          </a:ln>
        </p:spPr>
        <p:txBody>
          <a:bodyPr wrap="square" rtlCol="0">
            <a:spAutoFit/>
          </a:bodyPr>
          <a:lstStyle/>
          <a:p>
            <a:r>
              <a:rPr lang="en-US" sz="2400" dirty="0">
                <a:solidFill>
                  <a:srgbClr val="FFC000"/>
                </a:solidFill>
              </a:rPr>
              <a:t>   </a:t>
            </a:r>
            <a:r>
              <a:rPr lang="en-US" sz="2400" dirty="0" err="1">
                <a:solidFill>
                  <a:srgbClr val="FFC000"/>
                </a:solidFill>
              </a:rPr>
              <a:t>func</a:t>
            </a:r>
            <a:r>
              <a:rPr lang="en-US" sz="2400" dirty="0">
                <a:solidFill>
                  <a:srgbClr val="FFC000"/>
                </a:solidFill>
              </a:rPr>
              <a:t>(x) = (x-32)/1.8</a:t>
            </a:r>
          </a:p>
          <a:p>
            <a:r>
              <a:rPr lang="en-US" sz="2400" dirty="0">
                <a:solidFill>
                  <a:srgbClr val="FFC000"/>
                </a:solidFill>
              </a:rPr>
              <a:t>   </a:t>
            </a:r>
            <a:r>
              <a:rPr lang="en-US" sz="2400" dirty="0" err="1">
                <a:solidFill>
                  <a:srgbClr val="92D050"/>
                </a:solidFill>
              </a:rPr>
              <a:t>func</a:t>
            </a:r>
            <a:r>
              <a:rPr lang="en-US" sz="2400" dirty="0">
                <a:solidFill>
                  <a:srgbClr val="92D050"/>
                </a:solidFill>
              </a:rPr>
              <a:t>(68) = 20.0</a:t>
            </a:r>
          </a:p>
          <a:p>
            <a:r>
              <a:rPr lang="en-US" sz="2400" dirty="0">
                <a:solidFill>
                  <a:srgbClr val="92D050"/>
                </a:solidFill>
              </a:rPr>
              <a:t>   </a:t>
            </a:r>
            <a:r>
              <a:rPr lang="en-US" sz="2400" dirty="0" err="1">
                <a:solidFill>
                  <a:srgbClr val="92D050"/>
                </a:solidFill>
              </a:rPr>
              <a:t>func</a:t>
            </a:r>
            <a:r>
              <a:rPr lang="en-US" sz="2400" dirty="0">
                <a:solidFill>
                  <a:srgbClr val="92D050"/>
                </a:solidFill>
              </a:rPr>
              <a:t>(22) = -5.5556</a:t>
            </a:r>
            <a:endParaRPr lang="en-US" sz="2400" dirty="0">
              <a:solidFill>
                <a:srgbClr val="92D050"/>
              </a:solidFill>
            </a:endParaRPr>
          </a:p>
        </p:txBody>
      </p:sp>
    </p:spTree>
    <p:extLst>
      <p:ext uri="{BB962C8B-B14F-4D97-AF65-F5344CB8AC3E}">
        <p14:creationId xmlns:p14="http://schemas.microsoft.com/office/powerpoint/2010/main" val="18024353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457" y="257908"/>
            <a:ext cx="10353761" cy="1326321"/>
          </a:xfrm>
        </p:spPr>
        <p:txBody>
          <a:bodyPr/>
          <a:lstStyle/>
          <a:p>
            <a:r>
              <a:rPr lang="en-US" dirty="0" smtClean="0"/>
              <a:t>Try:</a:t>
            </a:r>
            <a:endParaRPr lang="en-US" dirty="0"/>
          </a:p>
        </p:txBody>
      </p:sp>
      <p:sp>
        <p:nvSpPr>
          <p:cNvPr id="3" name="Content Placeholder 2"/>
          <p:cNvSpPr>
            <a:spLocks noGrp="1"/>
          </p:cNvSpPr>
          <p:nvPr>
            <p:ph idx="1"/>
          </p:nvPr>
        </p:nvSpPr>
        <p:spPr>
          <a:xfrm>
            <a:off x="2209800" y="1371601"/>
            <a:ext cx="6853554" cy="4876806"/>
          </a:xfrm>
        </p:spPr>
        <p:txBody>
          <a:bodyPr>
            <a:normAutofit lnSpcReduction="10000"/>
          </a:bodyPr>
          <a:lstStyle/>
          <a:p>
            <a:r>
              <a:rPr lang="en-US" dirty="0" smtClean="0"/>
              <a:t>Write a function that calculates the slope of a line, which is calculated as follows:  given point 1 with coordinates x1, y1 and point 2 with coordinates x2,y2, the slope is calculated by:</a:t>
            </a:r>
          </a:p>
          <a:p>
            <a:pPr marL="0" indent="0">
              <a:buNone/>
            </a:pPr>
            <a:r>
              <a:rPr lang="en-US" dirty="0" smtClean="0"/>
              <a:t>		</a:t>
            </a:r>
            <a:r>
              <a:rPr lang="en-US" u="sng" dirty="0" smtClean="0"/>
              <a:t>y2-y1</a:t>
            </a:r>
          </a:p>
          <a:p>
            <a:pPr marL="0" indent="0">
              <a:buNone/>
            </a:pPr>
            <a:r>
              <a:rPr lang="en-US" dirty="0"/>
              <a:t>	</a:t>
            </a:r>
            <a:r>
              <a:rPr lang="en-US" dirty="0" smtClean="0"/>
              <a:t>	x2-x1</a:t>
            </a:r>
          </a:p>
          <a:p>
            <a:pPr marL="0" indent="0">
              <a:buNone/>
            </a:pPr>
            <a:r>
              <a:rPr lang="en-US" dirty="0" smtClean="0"/>
              <a:t>	Make sure you print out the </a:t>
            </a:r>
            <a:r>
              <a:rPr lang="en-US" smtClean="0"/>
              <a:t>returned slope.</a:t>
            </a:r>
            <a:endParaRPr lang="en-US" dirty="0" smtClean="0"/>
          </a:p>
          <a:p>
            <a:pPr marL="0" indent="0">
              <a:buNone/>
            </a:pPr>
            <a:endParaRPr lang="en-US" dirty="0"/>
          </a:p>
          <a:p>
            <a:pPr marL="0" indent="0">
              <a:buNone/>
            </a:pPr>
            <a:r>
              <a:rPr lang="en-US" dirty="0" smtClean="0"/>
              <a:t>pt1: 4,3		pt2: 8,5		slope: .5</a:t>
            </a:r>
          </a:p>
          <a:p>
            <a:pPr marL="0" indent="0">
              <a:buNone/>
            </a:pPr>
            <a:r>
              <a:rPr lang="en-US" dirty="0" smtClean="0"/>
              <a:t>Pt1:9,9		pt2: 1,2		slope: .875</a:t>
            </a:r>
          </a:p>
          <a:p>
            <a:pPr marL="0" indent="0">
              <a:buNone/>
            </a:pPr>
            <a:r>
              <a:rPr lang="en-US" dirty="0" smtClean="0"/>
              <a:t>Pt1: 18,1	pt2: 1,18	slope: -1</a:t>
            </a:r>
            <a:endParaRPr lang="en-US" dirty="0"/>
          </a:p>
        </p:txBody>
      </p:sp>
    </p:spTree>
    <p:extLst>
      <p:ext uri="{BB962C8B-B14F-4D97-AF65-F5344CB8AC3E}">
        <p14:creationId xmlns:p14="http://schemas.microsoft.com/office/powerpoint/2010/main" val="1721865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008710" y="1981201"/>
            <a:ext cx="7054644" cy="4267206"/>
          </a:xfrm>
        </p:spPr>
        <p:txBody>
          <a:bodyPr/>
          <a:lstStyle/>
          <a:p>
            <a:r>
              <a:rPr lang="en-US" dirty="0" err="1"/>
              <a:t>def</a:t>
            </a:r>
            <a:r>
              <a:rPr lang="en-US" dirty="0"/>
              <a:t> slope(x1,y1,x2,y2):</a:t>
            </a:r>
          </a:p>
          <a:p>
            <a:r>
              <a:rPr lang="en-US" dirty="0"/>
              <a:t>    return((y2-y1)/(x2-x1))</a:t>
            </a:r>
          </a:p>
          <a:p>
            <a:endParaRPr lang="en-US" dirty="0"/>
          </a:p>
          <a:p>
            <a:r>
              <a:rPr lang="en-US" dirty="0"/>
              <a:t>print(slope(4,3,8,5))</a:t>
            </a:r>
          </a:p>
          <a:p>
            <a:r>
              <a:rPr lang="en-US" dirty="0"/>
              <a:t>print(slope(9,9,1,2))</a:t>
            </a:r>
          </a:p>
          <a:p>
            <a:r>
              <a:rPr lang="en-US" dirty="0"/>
              <a:t>print(slope(18,1,1,18))</a:t>
            </a:r>
          </a:p>
        </p:txBody>
      </p:sp>
    </p:spTree>
    <p:extLst>
      <p:ext uri="{BB962C8B-B14F-4D97-AF65-F5344CB8AC3E}">
        <p14:creationId xmlns:p14="http://schemas.microsoft.com/office/powerpoint/2010/main" val="3589364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847" y="159228"/>
            <a:ext cx="7055380" cy="1400530"/>
          </a:xfrm>
        </p:spPr>
        <p:txBody>
          <a:bodyPr/>
          <a:lstStyle/>
          <a:p>
            <a:r>
              <a:rPr lang="en-US" dirty="0" smtClean="0"/>
              <a:t>Try:</a:t>
            </a:r>
            <a:endParaRPr lang="en-US" dirty="0"/>
          </a:p>
        </p:txBody>
      </p:sp>
      <p:sp>
        <p:nvSpPr>
          <p:cNvPr id="3" name="Content Placeholder 2"/>
          <p:cNvSpPr>
            <a:spLocks noGrp="1"/>
          </p:cNvSpPr>
          <p:nvPr>
            <p:ph idx="1"/>
          </p:nvPr>
        </p:nvSpPr>
        <p:spPr>
          <a:xfrm>
            <a:off x="2180573" y="1517656"/>
            <a:ext cx="6711654" cy="4195481"/>
          </a:xfrm>
        </p:spPr>
        <p:txBody>
          <a:bodyPr>
            <a:normAutofit/>
          </a:bodyPr>
          <a:lstStyle/>
          <a:p>
            <a:pPr>
              <a:lnSpc>
                <a:spcPct val="90000"/>
              </a:lnSpc>
              <a:buNone/>
            </a:pPr>
            <a:r>
              <a:rPr lang="en-US" dirty="0" smtClean="0">
                <a:solidFill>
                  <a:srgbClr val="FF0000"/>
                </a:solidFill>
              </a:rPr>
              <a:t>     </a:t>
            </a:r>
            <a:r>
              <a:rPr lang="en-US" dirty="0" smtClean="0">
                <a:solidFill>
                  <a:srgbClr val="FFFF00"/>
                </a:solidFill>
              </a:rPr>
              <a:t>3    		     </a:t>
            </a:r>
            <a:r>
              <a:rPr lang="en-US" dirty="0" err="1" smtClean="0">
                <a:solidFill>
                  <a:srgbClr val="FFFF00"/>
                </a:solidFill>
              </a:rPr>
              <a:t>newfunc</a:t>
            </a:r>
            <a:r>
              <a:rPr lang="en-US" dirty="0" smtClean="0">
                <a:solidFill>
                  <a:srgbClr val="FFFF00"/>
                </a:solidFill>
              </a:rPr>
              <a:t>             	27</a:t>
            </a:r>
          </a:p>
          <a:p>
            <a:pPr>
              <a:lnSpc>
                <a:spcPct val="90000"/>
              </a:lnSpc>
              <a:buNone/>
            </a:pPr>
            <a:r>
              <a:rPr lang="en-US" dirty="0" smtClean="0">
                <a:solidFill>
                  <a:srgbClr val="FFFF00"/>
                </a:solidFill>
              </a:rPr>
              <a:t>	5		     </a:t>
            </a:r>
            <a:r>
              <a:rPr lang="en-US" dirty="0" err="1" smtClean="0">
                <a:solidFill>
                  <a:srgbClr val="FFFF00"/>
                </a:solidFill>
              </a:rPr>
              <a:t>newfunc</a:t>
            </a:r>
            <a:r>
              <a:rPr lang="en-US" dirty="0" smtClean="0">
                <a:solidFill>
                  <a:srgbClr val="FFFF00"/>
                </a:solidFill>
              </a:rPr>
              <a:t>	          	3125</a:t>
            </a:r>
          </a:p>
          <a:p>
            <a:pPr>
              <a:lnSpc>
                <a:spcPct val="90000"/>
              </a:lnSpc>
              <a:buNone/>
            </a:pPr>
            <a:r>
              <a:rPr lang="en-US" dirty="0" smtClean="0">
                <a:solidFill>
                  <a:srgbClr val="FFFF00"/>
                </a:solidFill>
              </a:rPr>
              <a:t>	2		     </a:t>
            </a:r>
            <a:r>
              <a:rPr lang="en-US" dirty="0" err="1" smtClean="0">
                <a:solidFill>
                  <a:srgbClr val="FFFF00"/>
                </a:solidFill>
              </a:rPr>
              <a:t>newfunc</a:t>
            </a:r>
            <a:r>
              <a:rPr lang="en-US" dirty="0" smtClean="0">
                <a:solidFill>
                  <a:srgbClr val="FFFF00"/>
                </a:solidFill>
              </a:rPr>
              <a:t>             	4</a:t>
            </a:r>
            <a:br>
              <a:rPr lang="en-US" dirty="0" smtClean="0">
                <a:solidFill>
                  <a:srgbClr val="FFFF00"/>
                </a:solidFill>
              </a:rPr>
            </a:br>
            <a:endParaRPr lang="en-US" dirty="0" smtClean="0">
              <a:solidFill>
                <a:srgbClr val="FFFF00"/>
              </a:solidFill>
            </a:endParaRPr>
          </a:p>
          <a:p>
            <a:pPr>
              <a:lnSpc>
                <a:spcPct val="90000"/>
              </a:lnSpc>
              <a:buNone/>
            </a:pPr>
            <a:r>
              <a:rPr lang="en-US" dirty="0" smtClean="0">
                <a:solidFill>
                  <a:srgbClr val="FFFF00"/>
                </a:solidFill>
              </a:rPr>
              <a:t> 	5,3    	     </a:t>
            </a:r>
            <a:r>
              <a:rPr lang="en-US" dirty="0" smtClean="0">
                <a:solidFill>
                  <a:srgbClr val="FFFF00"/>
                </a:solidFill>
              </a:rPr>
              <a:t>	newfunc2            </a:t>
            </a:r>
            <a:r>
              <a:rPr lang="en-US" dirty="0" smtClean="0">
                <a:solidFill>
                  <a:srgbClr val="FFFF00"/>
                </a:solidFill>
              </a:rPr>
              <a:t>	2</a:t>
            </a:r>
          </a:p>
          <a:p>
            <a:pPr>
              <a:lnSpc>
                <a:spcPct val="90000"/>
              </a:lnSpc>
              <a:buNone/>
            </a:pPr>
            <a:r>
              <a:rPr lang="en-US" dirty="0" smtClean="0">
                <a:solidFill>
                  <a:srgbClr val="FFFF00"/>
                </a:solidFill>
              </a:rPr>
              <a:t>	18,6 		     newfunc2	       	0</a:t>
            </a:r>
          </a:p>
          <a:p>
            <a:pPr>
              <a:lnSpc>
                <a:spcPct val="90000"/>
              </a:lnSpc>
              <a:buNone/>
            </a:pPr>
            <a:r>
              <a:rPr lang="en-US" dirty="0" smtClean="0">
                <a:solidFill>
                  <a:srgbClr val="FFFF00"/>
                </a:solidFill>
              </a:rPr>
              <a:t>	7,2		</a:t>
            </a:r>
            <a:r>
              <a:rPr lang="en-US" dirty="0">
                <a:solidFill>
                  <a:srgbClr val="FFFF00"/>
                </a:solidFill>
              </a:rPr>
              <a:t> </a:t>
            </a:r>
            <a:r>
              <a:rPr lang="en-US" dirty="0" smtClean="0">
                <a:solidFill>
                  <a:srgbClr val="FFFF00"/>
                </a:solidFill>
              </a:rPr>
              <a:t>    newfunc2            	1</a:t>
            </a:r>
            <a:br>
              <a:rPr lang="en-US" dirty="0" smtClean="0">
                <a:solidFill>
                  <a:srgbClr val="FFFF00"/>
                </a:solidFill>
              </a:rPr>
            </a:br>
            <a:endParaRPr lang="en-US" dirty="0" smtClean="0">
              <a:solidFill>
                <a:srgbClr val="FFFF00"/>
              </a:solidFill>
            </a:endParaRPr>
          </a:p>
          <a:p>
            <a:pPr>
              <a:lnSpc>
                <a:spcPct val="90000"/>
              </a:lnSpc>
              <a:buNone/>
            </a:pPr>
            <a:r>
              <a:rPr lang="en-US" dirty="0" smtClean="0">
                <a:solidFill>
                  <a:srgbClr val="FFFF00"/>
                </a:solidFill>
              </a:rPr>
              <a:t>     3,4,2	 	     newfunc3             	5</a:t>
            </a:r>
          </a:p>
          <a:p>
            <a:pPr>
              <a:lnSpc>
                <a:spcPct val="90000"/>
              </a:lnSpc>
              <a:buNone/>
            </a:pPr>
            <a:r>
              <a:rPr lang="en-US" dirty="0" smtClean="0">
                <a:solidFill>
                  <a:srgbClr val="FFFF00"/>
                </a:solidFill>
              </a:rPr>
              <a:t>	7,6,2		     newfunc3	          	10</a:t>
            </a:r>
          </a:p>
          <a:p>
            <a:pPr>
              <a:lnSpc>
                <a:spcPct val="90000"/>
              </a:lnSpc>
              <a:buNone/>
            </a:pPr>
            <a:r>
              <a:rPr lang="en-US" dirty="0" smtClean="0">
                <a:solidFill>
                  <a:srgbClr val="FFFF00"/>
                </a:solidFill>
              </a:rPr>
              <a:t>	4,21,6	</a:t>
            </a:r>
            <a:r>
              <a:rPr lang="en-US" dirty="0" smtClean="0">
                <a:solidFill>
                  <a:srgbClr val="FFFF00"/>
                </a:solidFill>
              </a:rPr>
              <a:t>   newfunc3             </a:t>
            </a:r>
            <a:r>
              <a:rPr lang="en-US" dirty="0" smtClean="0">
                <a:solidFill>
                  <a:srgbClr val="FFFF00"/>
                </a:solidFill>
              </a:rPr>
              <a:t>	7</a:t>
            </a:r>
          </a:p>
          <a:p>
            <a:endParaRPr lang="en-US" dirty="0"/>
          </a:p>
        </p:txBody>
      </p:sp>
      <p:cxnSp>
        <p:nvCxnSpPr>
          <p:cNvPr id="4" name="Straight Arrow Connector 3"/>
          <p:cNvCxnSpPr/>
          <p:nvPr/>
        </p:nvCxnSpPr>
        <p:spPr>
          <a:xfrm>
            <a:off x="3004952" y="169341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5334000" y="1674812"/>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3004952" y="207441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334000" y="2055812"/>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004952" y="245541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5334000" y="2513012"/>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230217" y="46482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486400" y="4621695"/>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134139" y="3208993"/>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486400" y="3208993"/>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134139" y="399365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486400" y="3589993"/>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486400" y="3970993"/>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276148" y="3600384"/>
            <a:ext cx="685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410200" y="5459895"/>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329607" y="5440017"/>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230217" y="50292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5334000" y="5002695"/>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9167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981200" y="304800"/>
            <a:ext cx="8229600" cy="6248400"/>
          </a:xfrm>
          <a:prstGeom prst="rect">
            <a:avLst/>
          </a:prstGeom>
        </p:spPr>
        <p:txBody>
          <a:bodyPr>
            <a:normAutofit fontScale="92500" lnSpcReduction="20000"/>
          </a:bodyPr>
          <a:lstStyle/>
          <a:p>
            <a:pPr marL="292100" indent="-292100" defTabSz="914400">
              <a:lnSpc>
                <a:spcPct val="90000"/>
              </a:lnSpc>
              <a:buClr>
                <a:schemeClr val="accent1"/>
              </a:buClr>
              <a:buSzPct val="70000"/>
              <a:defRPr/>
            </a:pPr>
            <a:r>
              <a:rPr lang="en-US" sz="3800" dirty="0"/>
              <a:t> Code:</a:t>
            </a:r>
          </a:p>
          <a:p>
            <a:pPr marL="292100" indent="-292100">
              <a:lnSpc>
                <a:spcPct val="90000"/>
              </a:lnSpc>
              <a:buClr>
                <a:schemeClr val="accent1"/>
              </a:buClr>
              <a:buSzPct val="70000"/>
            </a:pPr>
            <a:endParaRPr lang="en-US" sz="2600" dirty="0">
              <a:solidFill>
                <a:srgbClr val="FFFF00"/>
              </a:solidFill>
              <a:latin typeface="Courier New" pitchFamily="49" charset="0"/>
              <a:cs typeface="Courier New" pitchFamily="49" charset="0"/>
            </a:endParaRP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def </a:t>
            </a:r>
            <a:r>
              <a:rPr lang="en-US" sz="2600" dirty="0" err="1">
                <a:solidFill>
                  <a:srgbClr val="FFFF00"/>
                </a:solidFill>
                <a:latin typeface="Courier New" pitchFamily="49" charset="0"/>
                <a:cs typeface="Courier New" pitchFamily="49" charset="0"/>
              </a:rPr>
              <a:t>newfunc</a:t>
            </a:r>
            <a:r>
              <a:rPr lang="en-US" sz="2600" dirty="0">
                <a:solidFill>
                  <a:srgbClr val="FFFF00"/>
                </a:solidFill>
                <a:latin typeface="Courier New" pitchFamily="49" charset="0"/>
                <a:cs typeface="Courier New" pitchFamily="49" charset="0"/>
              </a:rPr>
              <a:t>(par1):</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    return(par1**par1)</a:t>
            </a:r>
          </a:p>
          <a:p>
            <a:pPr marL="292100" indent="-292100">
              <a:lnSpc>
                <a:spcPct val="90000"/>
              </a:lnSpc>
              <a:buClr>
                <a:schemeClr val="accent1"/>
              </a:buClr>
              <a:buSzPct val="70000"/>
            </a:pPr>
            <a:endParaRPr lang="en-US" sz="2600" dirty="0">
              <a:solidFill>
                <a:srgbClr val="FFFF00"/>
              </a:solidFill>
              <a:latin typeface="Courier New" pitchFamily="49" charset="0"/>
              <a:cs typeface="Courier New" pitchFamily="49" charset="0"/>
            </a:endParaRP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def newfunc2(par1,par2):</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    return (par1 % par2)</a:t>
            </a:r>
          </a:p>
          <a:p>
            <a:pPr marL="292100" indent="-292100">
              <a:lnSpc>
                <a:spcPct val="90000"/>
              </a:lnSpc>
              <a:buClr>
                <a:schemeClr val="accent1"/>
              </a:buClr>
              <a:buSzPct val="70000"/>
            </a:pPr>
            <a:endParaRPr lang="en-US" sz="2600" dirty="0">
              <a:solidFill>
                <a:srgbClr val="FFFF00"/>
              </a:solidFill>
              <a:latin typeface="Courier New" pitchFamily="49" charset="0"/>
              <a:cs typeface="Courier New" pitchFamily="49" charset="0"/>
            </a:endParaRP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def newfunc3(par1, par2, par3):</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    return(par1+(par2//par3))</a:t>
            </a:r>
          </a:p>
          <a:p>
            <a:pPr marL="292100" indent="-292100">
              <a:lnSpc>
                <a:spcPct val="90000"/>
              </a:lnSpc>
              <a:buClr>
                <a:schemeClr val="accent1"/>
              </a:buClr>
              <a:buSzPct val="70000"/>
            </a:pPr>
            <a:endParaRPr lang="en-US" sz="2600" dirty="0">
              <a:solidFill>
                <a:srgbClr val="FFFF00"/>
              </a:solidFill>
              <a:latin typeface="Courier New" pitchFamily="49" charset="0"/>
              <a:cs typeface="Courier New" pitchFamily="49" charset="0"/>
            </a:endParaRP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a:t>
            </a:r>
            <a:r>
              <a:rPr lang="en-US" sz="2600" dirty="0" err="1">
                <a:solidFill>
                  <a:srgbClr val="FFFF00"/>
                </a:solidFill>
                <a:latin typeface="Courier New" pitchFamily="49" charset="0"/>
                <a:cs typeface="Courier New" pitchFamily="49" charset="0"/>
              </a:rPr>
              <a:t>newfunc</a:t>
            </a:r>
            <a:r>
              <a:rPr lang="en-US" sz="2600" dirty="0">
                <a:solidFill>
                  <a:srgbClr val="FFFF00"/>
                </a:solidFill>
                <a:latin typeface="Courier New" pitchFamily="49" charset="0"/>
                <a:cs typeface="Courier New" pitchFamily="49" charset="0"/>
              </a:rPr>
              <a:t>(3))</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a:t>
            </a:r>
            <a:r>
              <a:rPr lang="en-US" sz="2600" dirty="0" err="1">
                <a:solidFill>
                  <a:srgbClr val="FFFF00"/>
                </a:solidFill>
                <a:latin typeface="Courier New" pitchFamily="49" charset="0"/>
                <a:cs typeface="Courier New" pitchFamily="49" charset="0"/>
              </a:rPr>
              <a:t>newfunc</a:t>
            </a:r>
            <a:r>
              <a:rPr lang="en-US" sz="2600" dirty="0">
                <a:solidFill>
                  <a:srgbClr val="FFFF00"/>
                </a:solidFill>
                <a:latin typeface="Courier New" pitchFamily="49" charset="0"/>
                <a:cs typeface="Courier New" pitchFamily="49" charset="0"/>
              </a:rPr>
              <a:t>(5))</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a:t>
            </a:r>
            <a:r>
              <a:rPr lang="en-US" sz="2600" dirty="0" err="1">
                <a:solidFill>
                  <a:srgbClr val="FFFF00"/>
                </a:solidFill>
                <a:latin typeface="Courier New" pitchFamily="49" charset="0"/>
                <a:cs typeface="Courier New" pitchFamily="49" charset="0"/>
              </a:rPr>
              <a:t>newfunc</a:t>
            </a:r>
            <a:r>
              <a:rPr lang="en-US" sz="2600" dirty="0">
                <a:solidFill>
                  <a:srgbClr val="FFFF00"/>
                </a:solidFill>
                <a:latin typeface="Courier New" pitchFamily="49" charset="0"/>
                <a:cs typeface="Courier New" pitchFamily="49" charset="0"/>
              </a:rPr>
              <a:t>(2))</a:t>
            </a:r>
          </a:p>
          <a:p>
            <a:pPr marL="292100" indent="-292100">
              <a:lnSpc>
                <a:spcPct val="90000"/>
              </a:lnSpc>
              <a:buClr>
                <a:schemeClr val="accent1"/>
              </a:buClr>
              <a:buSzPct val="70000"/>
            </a:pPr>
            <a:endParaRPr lang="en-US" sz="2600" dirty="0">
              <a:solidFill>
                <a:srgbClr val="FFFF00"/>
              </a:solidFill>
              <a:latin typeface="Courier New" pitchFamily="49" charset="0"/>
              <a:cs typeface="Courier New" pitchFamily="49" charset="0"/>
            </a:endParaRP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print(newfunc2(5,3))</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print(newfunc2(18,6))</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print(newfunc2(7,2))</a:t>
            </a:r>
          </a:p>
          <a:p>
            <a:pPr marL="292100" indent="-292100">
              <a:lnSpc>
                <a:spcPct val="90000"/>
              </a:lnSpc>
              <a:buClr>
                <a:schemeClr val="accent1"/>
              </a:buClr>
              <a:buSzPct val="70000"/>
            </a:pPr>
            <a:endParaRPr lang="en-US" sz="2600" dirty="0">
              <a:solidFill>
                <a:srgbClr val="FFFF00"/>
              </a:solidFill>
              <a:latin typeface="Courier New" pitchFamily="49" charset="0"/>
              <a:cs typeface="Courier New" pitchFamily="49" charset="0"/>
            </a:endParaRP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print(newfunc3(3,4,2))</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print(newfunc3(7,6,2))</a:t>
            </a:r>
          </a:p>
          <a:p>
            <a:pPr marL="292100" indent="-292100">
              <a:lnSpc>
                <a:spcPct val="90000"/>
              </a:lnSpc>
              <a:buClr>
                <a:schemeClr val="accent1"/>
              </a:buClr>
              <a:buSzPct val="70000"/>
            </a:pPr>
            <a:r>
              <a:rPr lang="en-US" sz="2600" dirty="0">
                <a:solidFill>
                  <a:srgbClr val="FFFF00"/>
                </a:solidFill>
                <a:latin typeface="Courier New" pitchFamily="49" charset="0"/>
                <a:cs typeface="Courier New" pitchFamily="49" charset="0"/>
              </a:rPr>
              <a:t>print(newfunc3(4,21,6))</a:t>
            </a:r>
          </a:p>
          <a:p>
            <a:pPr marL="292100" indent="-292100" defTabSz="914400">
              <a:buClr>
                <a:schemeClr val="accent1"/>
              </a:buClr>
              <a:buSzPct val="70000"/>
              <a:buFont typeface="Wingdings 2"/>
              <a:buChar char=""/>
              <a:defRPr/>
            </a:pPr>
            <a:endParaRPr lang="en-US" sz="3200" dirty="0">
              <a:latin typeface="Courier New" pitchFamily="49" charset="0"/>
              <a:cs typeface="Courier New" pitchFamily="49" charset="0"/>
            </a:endParaRPr>
          </a:p>
        </p:txBody>
      </p:sp>
    </p:spTree>
    <p:extLst>
      <p:ext uri="{BB962C8B-B14F-4D97-AF65-F5344CB8AC3E}">
        <p14:creationId xmlns:p14="http://schemas.microsoft.com/office/powerpoint/2010/main" val="2617966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252" y="0"/>
            <a:ext cx="10353761" cy="1326321"/>
          </a:xfrm>
        </p:spPr>
        <p:txBody>
          <a:bodyPr/>
          <a:lstStyle/>
          <a:p>
            <a:r>
              <a:rPr lang="en-US" dirty="0" smtClean="0"/>
              <a:t>Atomic Data</a:t>
            </a:r>
            <a:endParaRPr lang="en-US" dirty="0"/>
          </a:p>
        </p:txBody>
      </p:sp>
      <p:sp>
        <p:nvSpPr>
          <p:cNvPr id="3" name="Content Placeholder 2"/>
          <p:cNvSpPr>
            <a:spLocks noGrp="1"/>
          </p:cNvSpPr>
          <p:nvPr>
            <p:ph idx="1"/>
          </p:nvPr>
        </p:nvSpPr>
        <p:spPr>
          <a:xfrm>
            <a:off x="1828800" y="1143001"/>
            <a:ext cx="8839200" cy="5257799"/>
          </a:xfrm>
        </p:spPr>
        <p:txBody>
          <a:bodyPr>
            <a:normAutofit/>
          </a:bodyPr>
          <a:lstStyle/>
          <a:p>
            <a:r>
              <a:rPr lang="en-US" sz="2400" dirty="0">
                <a:latin typeface="Arial" panose="020B0604020202020204" pitchFamily="34" charset="0"/>
                <a:cs typeface="Arial" panose="020B0604020202020204" pitchFamily="34" charset="0"/>
              </a:rPr>
              <a:t>the lowest level of detail from which aggregate data is computed.</a:t>
            </a:r>
          </a:p>
          <a:p>
            <a:pPr lvl="1"/>
            <a:r>
              <a:rPr lang="en-US" sz="2400" dirty="0">
                <a:latin typeface="Arial" panose="020B0604020202020204" pitchFamily="34" charset="0"/>
                <a:cs typeface="Arial" panose="020B0604020202020204" pitchFamily="34" charset="0"/>
              </a:rPr>
              <a:t>the smallest unit of data you can do something with</a:t>
            </a:r>
          </a:p>
          <a:p>
            <a:pPr lvl="1"/>
            <a:r>
              <a:rPr lang="en-US" sz="2400" dirty="0">
                <a:latin typeface="Arial" panose="020B0604020202020204" pitchFamily="34" charset="0"/>
                <a:cs typeface="Arial" panose="020B0604020202020204" pitchFamily="34" charset="0"/>
              </a:rPr>
              <a:t>if we give Python atomic data, Python spits it back at us</a:t>
            </a:r>
          </a:p>
          <a:p>
            <a:pPr lvl="1"/>
            <a:r>
              <a:rPr lang="en-US" sz="2800" dirty="0"/>
              <a:t>Try :</a:t>
            </a:r>
          </a:p>
          <a:p>
            <a:pPr lvl="2"/>
            <a:r>
              <a:rPr lang="en-US" sz="2800" b="1" dirty="0">
                <a:solidFill>
                  <a:srgbClr val="FFFF00"/>
                </a:solidFill>
                <a:latin typeface="Courier New" pitchFamily="49" charset="0"/>
                <a:cs typeface="Courier New" pitchFamily="49" charset="0"/>
              </a:rPr>
              <a:t>42</a:t>
            </a:r>
          </a:p>
          <a:p>
            <a:pPr lvl="2"/>
            <a:r>
              <a:rPr lang="en-US" sz="2800" b="1" dirty="0">
                <a:solidFill>
                  <a:srgbClr val="FFFF00"/>
                </a:solidFill>
                <a:latin typeface="Courier New" pitchFamily="49" charset="0"/>
                <a:cs typeface="Courier New" pitchFamily="49" charset="0"/>
              </a:rPr>
              <a:t>128.4</a:t>
            </a:r>
          </a:p>
          <a:p>
            <a:pPr lvl="2"/>
            <a:r>
              <a:rPr lang="en-US" sz="2800" b="1" dirty="0">
                <a:solidFill>
                  <a:srgbClr val="FFFF00"/>
                </a:solidFill>
                <a:latin typeface="Courier New" pitchFamily="49" charset="0"/>
                <a:cs typeface="Courier New" pitchFamily="49" charset="0"/>
              </a:rPr>
              <a:t>“puddle”</a:t>
            </a:r>
          </a:p>
        </p:txBody>
      </p:sp>
    </p:spTree>
    <p:extLst>
      <p:ext uri="{BB962C8B-B14F-4D97-AF65-F5344CB8AC3E}">
        <p14:creationId xmlns:p14="http://schemas.microsoft.com/office/powerpoint/2010/main" val="39875402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p:nvPr/>
        </p:nvCxnSpPr>
        <p:spPr>
          <a:xfrm>
            <a:off x="2922105" y="1275522"/>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922105" y="1504122"/>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922105" y="1732722"/>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257800" y="1275522"/>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257800" y="1504122"/>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257800" y="1732722"/>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462155" y="3331334"/>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465618" y="3558346"/>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486400" y="3786946"/>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638800" y="5983808"/>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628409" y="5734426"/>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5618018" y="5526608"/>
            <a:ext cx="6858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971800" y="3329746"/>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048000" y="3558346"/>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2982191" y="3788534"/>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140462" y="5516217"/>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140462" y="5734426"/>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223590" y="5983808"/>
            <a:ext cx="76200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29" name="Content Placeholder 2"/>
          <p:cNvSpPr txBox="1">
            <a:spLocks/>
          </p:cNvSpPr>
          <p:nvPr/>
        </p:nvSpPr>
        <p:spPr>
          <a:xfrm>
            <a:off x="2107809" y="205546"/>
            <a:ext cx="8229600" cy="6248400"/>
          </a:xfrm>
          <a:prstGeom prst="rect">
            <a:avLst/>
          </a:prstGeom>
        </p:spPr>
        <p:txBody>
          <a:bodyPr>
            <a:normAutofit fontScale="92500" lnSpcReduction="20000"/>
          </a:bodyPr>
          <a:lstStyle/>
          <a:p>
            <a:pPr marL="0" lvl="1" indent="-228600" defTabSz="914400">
              <a:spcBef>
                <a:spcPts val="400"/>
              </a:spcBef>
              <a:buClr>
                <a:schemeClr val="accent2"/>
              </a:buClr>
              <a:buSzPct val="90000"/>
              <a:defRPr/>
            </a:pPr>
            <a:r>
              <a:rPr lang="en-US" sz="2600" i="1" dirty="0"/>
              <a:t>Would it have been easier if I’d said:</a:t>
            </a:r>
            <a:endParaRPr lang="en-US" sz="2400" i="1" dirty="0"/>
          </a:p>
          <a:p>
            <a:pPr marL="0" lvl="1" indent="-228600" defTabSz="914400">
              <a:spcBef>
                <a:spcPts val="400"/>
              </a:spcBef>
              <a:buClr>
                <a:schemeClr val="accent2"/>
              </a:buClr>
              <a:buSzPct val="90000"/>
              <a:defRPr/>
            </a:pPr>
            <a:r>
              <a:rPr lang="en-US" sz="1900" dirty="0">
                <a:solidFill>
                  <a:schemeClr val="accent4">
                    <a:lumMod val="40000"/>
                    <a:lumOff val="60000"/>
                  </a:schemeClr>
                </a:solidFill>
              </a:rPr>
              <a:t>“This function takes an integer as an input value and returns an integer. It calculates the input to the power of the input and returns that value”</a:t>
            </a:r>
            <a:br>
              <a:rPr lang="en-US" sz="1900" dirty="0">
                <a:solidFill>
                  <a:schemeClr val="accent4">
                    <a:lumMod val="40000"/>
                    <a:lumOff val="60000"/>
                  </a:schemeClr>
                </a:solidFill>
              </a:rPr>
            </a:br>
            <a:endParaRPr lang="en-US" sz="1100" dirty="0">
              <a:solidFill>
                <a:schemeClr val="accent4">
                  <a:lumMod val="40000"/>
                  <a:lumOff val="60000"/>
                </a:schemeClr>
              </a:solidFill>
            </a:endParaRPr>
          </a:p>
          <a:p>
            <a:pPr marL="292100" indent="-292100" defTabSz="914400">
              <a:lnSpc>
                <a:spcPct val="90000"/>
              </a:lnSpc>
              <a:buClr>
                <a:schemeClr val="accent1"/>
              </a:buClr>
              <a:buSzPct val="70000"/>
              <a:defRPr/>
            </a:pPr>
            <a:r>
              <a:rPr lang="en-US" sz="2400" dirty="0">
                <a:solidFill>
                  <a:srgbClr val="FFC000"/>
                </a:solidFill>
              </a:rPr>
              <a:t>    3    		</a:t>
            </a:r>
            <a:r>
              <a:rPr lang="en-US" sz="2400" dirty="0" err="1">
                <a:solidFill>
                  <a:srgbClr val="FFC000"/>
                </a:solidFill>
              </a:rPr>
              <a:t>newfunc</a:t>
            </a:r>
            <a:r>
              <a:rPr lang="en-US" sz="2400" dirty="0">
                <a:solidFill>
                  <a:srgbClr val="FFC000"/>
                </a:solidFill>
              </a:rPr>
              <a:t>             27</a:t>
            </a:r>
          </a:p>
          <a:p>
            <a:pPr marL="292100" indent="-292100" defTabSz="914400">
              <a:lnSpc>
                <a:spcPct val="90000"/>
              </a:lnSpc>
              <a:buClr>
                <a:schemeClr val="accent1"/>
              </a:buClr>
              <a:buSzPct val="70000"/>
              <a:defRPr/>
            </a:pPr>
            <a:r>
              <a:rPr lang="en-US" sz="2400" dirty="0">
                <a:solidFill>
                  <a:srgbClr val="FFC000"/>
                </a:solidFill>
              </a:rPr>
              <a:t>	5		</a:t>
            </a:r>
            <a:r>
              <a:rPr lang="en-US" sz="2400" dirty="0" err="1">
                <a:solidFill>
                  <a:srgbClr val="FFC000"/>
                </a:solidFill>
              </a:rPr>
              <a:t>newfunc</a:t>
            </a:r>
            <a:r>
              <a:rPr lang="en-US" sz="2400" dirty="0">
                <a:solidFill>
                  <a:srgbClr val="FFC000"/>
                </a:solidFill>
              </a:rPr>
              <a:t>             3125</a:t>
            </a:r>
          </a:p>
          <a:p>
            <a:pPr marL="292100" indent="-292100" defTabSz="914400">
              <a:lnSpc>
                <a:spcPct val="90000"/>
              </a:lnSpc>
              <a:buClr>
                <a:schemeClr val="accent1"/>
              </a:buClr>
              <a:buSzPct val="70000"/>
              <a:defRPr/>
            </a:pPr>
            <a:r>
              <a:rPr lang="en-US" sz="2400" dirty="0">
                <a:solidFill>
                  <a:srgbClr val="FFC000"/>
                </a:solidFill>
              </a:rPr>
              <a:t>	2		</a:t>
            </a:r>
            <a:r>
              <a:rPr lang="en-US" sz="2400" dirty="0" err="1">
                <a:solidFill>
                  <a:srgbClr val="FFC000"/>
                </a:solidFill>
              </a:rPr>
              <a:t>newfunc</a:t>
            </a:r>
            <a:r>
              <a:rPr lang="en-US" sz="2400" dirty="0">
                <a:solidFill>
                  <a:srgbClr val="FFC000"/>
                </a:solidFill>
              </a:rPr>
              <a:t>             4</a:t>
            </a:r>
          </a:p>
          <a:p>
            <a:pPr marL="292100" indent="-292100" defTabSz="914400">
              <a:lnSpc>
                <a:spcPct val="90000"/>
              </a:lnSpc>
              <a:buClr>
                <a:schemeClr val="accent1"/>
              </a:buClr>
              <a:buSzPct val="70000"/>
              <a:defRPr/>
            </a:pPr>
            <a:endParaRPr lang="en-US" sz="2400" dirty="0">
              <a:solidFill>
                <a:srgbClr val="FFC000"/>
              </a:solidFill>
            </a:endParaRPr>
          </a:p>
          <a:p>
            <a:pPr marL="292100" indent="-292100" defTabSz="914400">
              <a:lnSpc>
                <a:spcPct val="90000"/>
              </a:lnSpc>
              <a:buClr>
                <a:schemeClr val="accent1"/>
              </a:buClr>
              <a:buSzPct val="70000"/>
              <a:defRPr/>
            </a:pPr>
            <a:endParaRPr lang="en-US" sz="2400" dirty="0">
              <a:solidFill>
                <a:srgbClr val="92D050"/>
              </a:solidFill>
            </a:endParaRPr>
          </a:p>
          <a:p>
            <a:pPr marL="292100" lvl="1" indent="-292100" defTabSz="914400">
              <a:lnSpc>
                <a:spcPct val="90000"/>
              </a:lnSpc>
              <a:buClr>
                <a:schemeClr val="accent1"/>
              </a:buClr>
              <a:buSzPct val="70000"/>
              <a:defRPr/>
            </a:pPr>
            <a:r>
              <a:rPr lang="en-US" sz="1900" dirty="0">
                <a:solidFill>
                  <a:schemeClr val="accent4">
                    <a:lumMod val="40000"/>
                    <a:lumOff val="60000"/>
                  </a:schemeClr>
                </a:solidFill>
              </a:rPr>
              <a:t>“This function takes as input 2 integers and returns an integer. It divides the first input integer by the second input integer and returns the remainder.  In other words, it calculates the following: </a:t>
            </a:r>
            <a:br>
              <a:rPr lang="en-US" sz="1900" dirty="0">
                <a:solidFill>
                  <a:schemeClr val="accent4">
                    <a:lumMod val="40000"/>
                    <a:lumOff val="60000"/>
                  </a:schemeClr>
                </a:solidFill>
              </a:rPr>
            </a:br>
            <a:r>
              <a:rPr lang="en-US" sz="1900" dirty="0">
                <a:solidFill>
                  <a:schemeClr val="accent4">
                    <a:lumMod val="40000"/>
                    <a:lumOff val="60000"/>
                  </a:schemeClr>
                </a:solidFill>
              </a:rPr>
              <a:t>num1 % num2.”</a:t>
            </a:r>
            <a:br>
              <a:rPr lang="en-US" sz="1900" dirty="0">
                <a:solidFill>
                  <a:schemeClr val="accent4">
                    <a:lumMod val="40000"/>
                    <a:lumOff val="60000"/>
                  </a:schemeClr>
                </a:solidFill>
              </a:rPr>
            </a:br>
            <a:endParaRPr lang="en-US" sz="1100" dirty="0">
              <a:solidFill>
                <a:schemeClr val="accent4">
                  <a:lumMod val="40000"/>
                  <a:lumOff val="60000"/>
                </a:schemeClr>
              </a:solidFill>
            </a:endParaRPr>
          </a:p>
          <a:p>
            <a:pPr marL="292100" indent="-292100" defTabSz="914400">
              <a:lnSpc>
                <a:spcPct val="90000"/>
              </a:lnSpc>
              <a:buClr>
                <a:schemeClr val="accent1"/>
              </a:buClr>
              <a:buSzPct val="70000"/>
              <a:defRPr/>
            </a:pPr>
            <a:r>
              <a:rPr lang="en-US" sz="2400" dirty="0">
                <a:solidFill>
                  <a:srgbClr val="FFC000"/>
                </a:solidFill>
              </a:rPr>
              <a:t> 	5,3    	newfunc2              2</a:t>
            </a:r>
          </a:p>
          <a:p>
            <a:pPr marL="292100" indent="-292100" defTabSz="914400">
              <a:lnSpc>
                <a:spcPct val="90000"/>
              </a:lnSpc>
              <a:buClr>
                <a:schemeClr val="accent1"/>
              </a:buClr>
              <a:buSzPct val="70000"/>
              <a:defRPr/>
            </a:pPr>
            <a:r>
              <a:rPr lang="en-US" sz="2400" dirty="0">
                <a:solidFill>
                  <a:srgbClr val="FFC000"/>
                </a:solidFill>
              </a:rPr>
              <a:t>	18,6 	</a:t>
            </a:r>
            <a:r>
              <a:rPr lang="en-US" sz="2400" dirty="0" smtClean="0">
                <a:solidFill>
                  <a:srgbClr val="FFC000"/>
                </a:solidFill>
              </a:rPr>
              <a:t>	newfunc2</a:t>
            </a:r>
            <a:r>
              <a:rPr lang="en-US" sz="2400" dirty="0">
                <a:solidFill>
                  <a:srgbClr val="FFC000"/>
                </a:solidFill>
              </a:rPr>
              <a:t>	        0</a:t>
            </a:r>
          </a:p>
          <a:p>
            <a:pPr marL="292100" indent="-292100" defTabSz="914400">
              <a:lnSpc>
                <a:spcPct val="90000"/>
              </a:lnSpc>
              <a:buClr>
                <a:schemeClr val="accent1"/>
              </a:buClr>
              <a:buSzPct val="70000"/>
              <a:defRPr/>
            </a:pPr>
            <a:r>
              <a:rPr lang="en-US" sz="2400" dirty="0">
                <a:solidFill>
                  <a:srgbClr val="FFC000"/>
                </a:solidFill>
              </a:rPr>
              <a:t>	7,2		newfunc2              1 </a:t>
            </a:r>
          </a:p>
          <a:p>
            <a:pPr marL="292100" indent="-292100" defTabSz="914400">
              <a:lnSpc>
                <a:spcPct val="90000"/>
              </a:lnSpc>
              <a:buClr>
                <a:schemeClr val="accent1"/>
              </a:buClr>
              <a:buSzPct val="70000"/>
              <a:defRPr/>
            </a:pPr>
            <a:endParaRPr lang="en-US" sz="2400" dirty="0">
              <a:solidFill>
                <a:srgbClr val="FFC000"/>
              </a:solidFill>
            </a:endParaRPr>
          </a:p>
          <a:p>
            <a:pPr marL="292100" indent="-292100" defTabSz="914400">
              <a:lnSpc>
                <a:spcPct val="90000"/>
              </a:lnSpc>
              <a:buClr>
                <a:schemeClr val="accent1"/>
              </a:buClr>
              <a:buSzPct val="70000"/>
              <a:defRPr/>
            </a:pPr>
            <a:endParaRPr lang="en-US" sz="1100" dirty="0">
              <a:solidFill>
                <a:srgbClr val="FF0000"/>
              </a:solidFill>
            </a:endParaRPr>
          </a:p>
          <a:p>
            <a:pPr marL="292100" indent="-292100" defTabSz="914400">
              <a:lnSpc>
                <a:spcPct val="90000"/>
              </a:lnSpc>
              <a:buClr>
                <a:schemeClr val="accent1"/>
              </a:buClr>
              <a:buSzPct val="70000"/>
              <a:defRPr/>
            </a:pPr>
            <a:r>
              <a:rPr lang="en-US" sz="1900" dirty="0">
                <a:solidFill>
                  <a:schemeClr val="accent4">
                    <a:lumMod val="40000"/>
                    <a:lumOff val="60000"/>
                  </a:schemeClr>
                </a:solidFill>
              </a:rPr>
              <a:t>“This function takes 3 integers as input and returns an integer.  It floor-divides the second input integer by the third input integer.  It takes the result of that and adds it by the first input integer.  In other words, it calculates the following: </a:t>
            </a:r>
            <a:br>
              <a:rPr lang="en-US" sz="1900" dirty="0">
                <a:solidFill>
                  <a:schemeClr val="accent4">
                    <a:lumMod val="40000"/>
                    <a:lumOff val="60000"/>
                  </a:schemeClr>
                </a:solidFill>
              </a:rPr>
            </a:br>
            <a:r>
              <a:rPr lang="en-US" sz="1900" dirty="0">
                <a:solidFill>
                  <a:schemeClr val="accent4">
                    <a:lumMod val="40000"/>
                    <a:lumOff val="60000"/>
                  </a:schemeClr>
                </a:solidFill>
              </a:rPr>
              <a:t>num1+(num2//num3)”</a:t>
            </a:r>
            <a:br>
              <a:rPr lang="en-US" sz="1900" dirty="0">
                <a:solidFill>
                  <a:schemeClr val="accent4">
                    <a:lumMod val="40000"/>
                    <a:lumOff val="60000"/>
                  </a:schemeClr>
                </a:solidFill>
              </a:rPr>
            </a:br>
            <a:endParaRPr lang="en-US" sz="1900" dirty="0">
              <a:solidFill>
                <a:schemeClr val="accent4">
                  <a:lumMod val="40000"/>
                  <a:lumOff val="60000"/>
                </a:schemeClr>
              </a:solidFill>
            </a:endParaRPr>
          </a:p>
          <a:p>
            <a:pPr marL="292100" indent="-292100" defTabSz="914400">
              <a:lnSpc>
                <a:spcPct val="90000"/>
              </a:lnSpc>
              <a:buClr>
                <a:schemeClr val="accent1"/>
              </a:buClr>
              <a:buSzPct val="70000"/>
              <a:defRPr/>
            </a:pPr>
            <a:r>
              <a:rPr lang="en-US" sz="2400" dirty="0">
                <a:solidFill>
                  <a:srgbClr val="FFC000"/>
                </a:solidFill>
              </a:rPr>
              <a:t>     3,4,2	  newfunc3              5</a:t>
            </a:r>
          </a:p>
          <a:p>
            <a:pPr marL="292100" indent="-292100" defTabSz="914400">
              <a:lnSpc>
                <a:spcPct val="90000"/>
              </a:lnSpc>
              <a:buClr>
                <a:schemeClr val="accent1"/>
              </a:buClr>
              <a:buSzPct val="70000"/>
              <a:defRPr/>
            </a:pPr>
            <a:r>
              <a:rPr lang="en-US" sz="2400" dirty="0">
                <a:solidFill>
                  <a:srgbClr val="FFC000"/>
                </a:solidFill>
              </a:rPr>
              <a:t>	7,6,2	  </a:t>
            </a:r>
            <a:r>
              <a:rPr lang="en-US" sz="2400" dirty="0" smtClean="0">
                <a:solidFill>
                  <a:srgbClr val="FFC000"/>
                </a:solidFill>
              </a:rPr>
              <a:t>	newfunc3</a:t>
            </a:r>
            <a:r>
              <a:rPr lang="en-US" sz="2400" dirty="0">
                <a:solidFill>
                  <a:srgbClr val="FFC000"/>
                </a:solidFill>
              </a:rPr>
              <a:t>	         10</a:t>
            </a:r>
          </a:p>
          <a:p>
            <a:pPr marL="292100" indent="-292100" defTabSz="914400">
              <a:lnSpc>
                <a:spcPct val="90000"/>
              </a:lnSpc>
              <a:buClr>
                <a:schemeClr val="accent1"/>
              </a:buClr>
              <a:buSzPct val="70000"/>
              <a:defRPr/>
            </a:pPr>
            <a:r>
              <a:rPr lang="en-US" sz="2400" dirty="0">
                <a:solidFill>
                  <a:srgbClr val="FFC000"/>
                </a:solidFill>
              </a:rPr>
              <a:t>	4,21,6	  newfunc3              7</a:t>
            </a:r>
          </a:p>
          <a:p>
            <a:pPr marL="292100" indent="-292100" defTabSz="914400">
              <a:lnSpc>
                <a:spcPct val="90000"/>
              </a:lnSpc>
              <a:buClr>
                <a:schemeClr val="accent1"/>
              </a:buClr>
              <a:buSzPct val="70000"/>
              <a:defRPr/>
            </a:pPr>
            <a:endParaRPr lang="en-US" sz="3200" dirty="0"/>
          </a:p>
          <a:p>
            <a:pPr marL="292100" indent="-292100" defTabSz="914400">
              <a:lnSpc>
                <a:spcPct val="90000"/>
              </a:lnSpc>
              <a:buClr>
                <a:schemeClr val="accent1"/>
              </a:buClr>
              <a:buSzPct val="70000"/>
              <a:defRPr/>
            </a:pPr>
            <a:endParaRPr lang="en-US" sz="3200" dirty="0"/>
          </a:p>
        </p:txBody>
      </p:sp>
    </p:spTree>
    <p:extLst>
      <p:ext uri="{BB962C8B-B14F-4D97-AF65-F5344CB8AC3E}">
        <p14:creationId xmlns:p14="http://schemas.microsoft.com/office/powerpoint/2010/main" val="16316992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838200"/>
          </a:xfrm>
        </p:spPr>
        <p:txBody>
          <a:bodyPr/>
          <a:lstStyle/>
          <a:p>
            <a:r>
              <a:rPr lang="en-US" dirty="0" smtClean="0"/>
              <a:t>Comments</a:t>
            </a:r>
            <a:endParaRPr lang="en-US" dirty="0"/>
          </a:p>
        </p:txBody>
      </p:sp>
      <p:sp>
        <p:nvSpPr>
          <p:cNvPr id="3" name="Content Placeholder 2"/>
          <p:cNvSpPr>
            <a:spLocks noGrp="1"/>
          </p:cNvSpPr>
          <p:nvPr>
            <p:ph idx="1"/>
          </p:nvPr>
        </p:nvSpPr>
        <p:spPr>
          <a:xfrm>
            <a:off x="801858" y="685799"/>
            <a:ext cx="10262382" cy="5862711"/>
          </a:xfrm>
        </p:spPr>
        <p:txBody>
          <a:bodyPr>
            <a:normAutofit fontScale="62500" lnSpcReduction="20000"/>
          </a:bodyPr>
          <a:lstStyle/>
          <a:p>
            <a:pPr lvl="1">
              <a:spcBef>
                <a:spcPts val="700"/>
              </a:spcBef>
              <a:buNone/>
            </a:pPr>
            <a:r>
              <a:rPr lang="en-US" sz="2700" b="1" dirty="0">
                <a:solidFill>
                  <a:srgbClr val="FFC000"/>
                </a:solidFill>
                <a:latin typeface="Courier New" pitchFamily="49" charset="0"/>
                <a:cs typeface="Courier New" pitchFamily="49" charset="0"/>
              </a:rPr>
              <a:t>#This function calculates the input value raised to the power of the </a:t>
            </a:r>
          </a:p>
          <a:p>
            <a:pPr lvl="1">
              <a:spcBef>
                <a:spcPts val="700"/>
              </a:spcBef>
              <a:buNone/>
            </a:pPr>
            <a:r>
              <a:rPr lang="en-US" sz="2700" b="1" dirty="0">
                <a:solidFill>
                  <a:srgbClr val="FFC000"/>
                </a:solidFill>
                <a:latin typeface="Courier New" pitchFamily="49" charset="0"/>
                <a:cs typeface="Courier New" pitchFamily="49" charset="0"/>
              </a:rPr>
              <a:t># input value and returns that value</a:t>
            </a:r>
          </a:p>
          <a:p>
            <a:pPr lvl="1">
              <a:spcBef>
                <a:spcPts val="700"/>
              </a:spcBef>
              <a:buNone/>
            </a:pPr>
            <a:r>
              <a:rPr lang="en-US" sz="2700" b="1" dirty="0">
                <a:solidFill>
                  <a:srgbClr val="FFC000"/>
                </a:solidFill>
                <a:latin typeface="Courier New" pitchFamily="49" charset="0"/>
                <a:cs typeface="Courier New" pitchFamily="49" charset="0"/>
              </a:rPr>
              <a:t>#input: an integer</a:t>
            </a:r>
          </a:p>
          <a:p>
            <a:pPr lvl="1">
              <a:spcBef>
                <a:spcPts val="700"/>
              </a:spcBef>
              <a:buNone/>
            </a:pPr>
            <a:r>
              <a:rPr lang="en-US" sz="2700" b="1" dirty="0">
                <a:solidFill>
                  <a:srgbClr val="FFC000"/>
                </a:solidFill>
                <a:latin typeface="Courier New" pitchFamily="49" charset="0"/>
                <a:cs typeface="Courier New" pitchFamily="49" charset="0"/>
              </a:rPr>
              <a:t>#output: an integer</a:t>
            </a:r>
          </a:p>
          <a:p>
            <a:pPr lvl="1">
              <a:spcBef>
                <a:spcPts val="700"/>
              </a:spcBef>
              <a:buNone/>
            </a:pPr>
            <a:r>
              <a:rPr lang="en-US" sz="2700" b="1" dirty="0">
                <a:solidFill>
                  <a:srgbClr val="FFC000"/>
                </a:solidFill>
                <a:latin typeface="Courier New" pitchFamily="49" charset="0"/>
                <a:cs typeface="Courier New" pitchFamily="49" charset="0"/>
              </a:rPr>
              <a:t>#Test Cases: </a:t>
            </a:r>
          </a:p>
          <a:p>
            <a:pPr lvl="1">
              <a:spcBef>
                <a:spcPts val="700"/>
              </a:spcBef>
              <a:buNone/>
            </a:pPr>
            <a:r>
              <a:rPr lang="en-US" sz="2700" b="1" dirty="0">
                <a:solidFill>
                  <a:srgbClr val="FFC000"/>
                </a:solidFill>
                <a:latin typeface="Courier New" pitchFamily="49" charset="0"/>
                <a:cs typeface="Courier New" pitchFamily="49" charset="0"/>
              </a:rPr>
              <a:t>#    print(</a:t>
            </a:r>
            <a:r>
              <a:rPr lang="en-US" sz="2700" b="1" dirty="0" err="1">
                <a:solidFill>
                  <a:srgbClr val="FFC000"/>
                </a:solidFill>
                <a:latin typeface="Courier New" pitchFamily="49" charset="0"/>
                <a:cs typeface="Courier New" pitchFamily="49" charset="0"/>
              </a:rPr>
              <a:t>newfunc</a:t>
            </a:r>
            <a:r>
              <a:rPr lang="en-US" sz="2700" b="1" dirty="0">
                <a:solidFill>
                  <a:srgbClr val="FFC000"/>
                </a:solidFill>
                <a:latin typeface="Courier New" pitchFamily="49" charset="0"/>
                <a:cs typeface="Courier New" pitchFamily="49" charset="0"/>
              </a:rPr>
              <a:t>(3)) -&gt; 27</a:t>
            </a:r>
          </a:p>
          <a:p>
            <a:pPr lvl="1">
              <a:spcBef>
                <a:spcPts val="700"/>
              </a:spcBef>
              <a:buNone/>
            </a:pPr>
            <a:r>
              <a:rPr lang="en-US" sz="2700" b="1" dirty="0">
                <a:solidFill>
                  <a:srgbClr val="FFC000"/>
                </a:solidFill>
                <a:latin typeface="Courier New" pitchFamily="49" charset="0"/>
                <a:cs typeface="Courier New" pitchFamily="49" charset="0"/>
              </a:rPr>
              <a:t>#    print(</a:t>
            </a:r>
            <a:r>
              <a:rPr lang="en-US" sz="2700" b="1" dirty="0" err="1">
                <a:solidFill>
                  <a:srgbClr val="FFC000"/>
                </a:solidFill>
                <a:latin typeface="Courier New" pitchFamily="49" charset="0"/>
                <a:cs typeface="Courier New" pitchFamily="49" charset="0"/>
              </a:rPr>
              <a:t>newfunc</a:t>
            </a:r>
            <a:r>
              <a:rPr lang="en-US" sz="2700" b="1" dirty="0">
                <a:solidFill>
                  <a:srgbClr val="FFC000"/>
                </a:solidFill>
                <a:latin typeface="Courier New" pitchFamily="49" charset="0"/>
                <a:cs typeface="Courier New" pitchFamily="49" charset="0"/>
              </a:rPr>
              <a:t>(5)) -&gt; 3125</a:t>
            </a:r>
          </a:p>
          <a:p>
            <a:pPr lvl="1">
              <a:spcBef>
                <a:spcPts val="700"/>
              </a:spcBef>
              <a:buNone/>
            </a:pPr>
            <a:r>
              <a:rPr lang="en-US" sz="2700" b="1" dirty="0">
                <a:solidFill>
                  <a:srgbClr val="FFC000"/>
                </a:solidFill>
                <a:latin typeface="Courier New" pitchFamily="49" charset="0"/>
                <a:cs typeface="Courier New" pitchFamily="49" charset="0"/>
              </a:rPr>
              <a:t>#    print(</a:t>
            </a:r>
            <a:r>
              <a:rPr lang="en-US" sz="2700" b="1" dirty="0" err="1">
                <a:solidFill>
                  <a:srgbClr val="FFC000"/>
                </a:solidFill>
                <a:latin typeface="Courier New" pitchFamily="49" charset="0"/>
                <a:cs typeface="Courier New" pitchFamily="49" charset="0"/>
              </a:rPr>
              <a:t>newfunc</a:t>
            </a:r>
            <a:r>
              <a:rPr lang="en-US" sz="2700" b="1" dirty="0">
                <a:solidFill>
                  <a:srgbClr val="FFC000"/>
                </a:solidFill>
                <a:latin typeface="Courier New" pitchFamily="49" charset="0"/>
                <a:cs typeface="Courier New" pitchFamily="49" charset="0"/>
              </a:rPr>
              <a:t>(2))-&gt; 4</a:t>
            </a:r>
          </a:p>
          <a:p>
            <a:pPr lvl="1">
              <a:spcBef>
                <a:spcPts val="700"/>
              </a:spcBef>
              <a:buNone/>
            </a:pPr>
            <a:r>
              <a:rPr lang="en-US" sz="2700" b="1" dirty="0">
                <a:solidFill>
                  <a:srgbClr val="FFC000"/>
                </a:solidFill>
                <a:latin typeface="Courier New" pitchFamily="49" charset="0"/>
                <a:cs typeface="Courier New" pitchFamily="49" charset="0"/>
              </a:rPr>
              <a:t>#Author: Debra </a:t>
            </a:r>
            <a:r>
              <a:rPr lang="en-US" sz="2700" b="1" dirty="0" err="1">
                <a:solidFill>
                  <a:srgbClr val="FFC000"/>
                </a:solidFill>
                <a:latin typeface="Courier New" pitchFamily="49" charset="0"/>
                <a:cs typeface="Courier New" pitchFamily="49" charset="0"/>
              </a:rPr>
              <a:t>Yarrington</a:t>
            </a:r>
            <a:endParaRPr lang="en-US" sz="2700" b="1" dirty="0">
              <a:solidFill>
                <a:srgbClr val="FFC000"/>
              </a:solidFill>
              <a:latin typeface="Courier New" pitchFamily="49" charset="0"/>
              <a:cs typeface="Courier New" pitchFamily="49" charset="0"/>
            </a:endParaRPr>
          </a:p>
          <a:p>
            <a:pPr lvl="1">
              <a:spcBef>
                <a:spcPts val="700"/>
              </a:spcBef>
              <a:buNone/>
            </a:pPr>
            <a:r>
              <a:rPr lang="en-US" sz="2700" b="1" dirty="0">
                <a:solidFill>
                  <a:srgbClr val="FFC000"/>
                </a:solidFill>
                <a:latin typeface="Courier New" pitchFamily="49" charset="0"/>
                <a:cs typeface="Courier New" pitchFamily="49" charset="0"/>
              </a:rPr>
              <a:t>#Feb 6, 2016</a:t>
            </a:r>
          </a:p>
          <a:p>
            <a:pPr lvl="1">
              <a:spcBef>
                <a:spcPts val="700"/>
              </a:spcBef>
              <a:buNone/>
            </a:pPr>
            <a:endParaRPr lang="en-US" sz="2600" dirty="0">
              <a:solidFill>
                <a:srgbClr val="FFFF00"/>
              </a:solidFill>
              <a:latin typeface="Courier New" pitchFamily="49" charset="0"/>
              <a:cs typeface="Courier New" pitchFamily="49" charset="0"/>
            </a:endParaRPr>
          </a:p>
          <a:p>
            <a:pPr lvl="1">
              <a:spcBef>
                <a:spcPts val="700"/>
              </a:spcBef>
              <a:buNone/>
            </a:pPr>
            <a:r>
              <a:rPr lang="en-US" sz="2700" b="1" dirty="0">
                <a:solidFill>
                  <a:srgbClr val="FFFF00"/>
                </a:solidFill>
                <a:latin typeface="Courier New" pitchFamily="49" charset="0"/>
                <a:cs typeface="Courier New" pitchFamily="49" charset="0"/>
              </a:rPr>
              <a:t>def </a:t>
            </a:r>
            <a:r>
              <a:rPr lang="en-US" sz="2700" b="1" dirty="0" err="1">
                <a:solidFill>
                  <a:srgbClr val="FFFF00"/>
                </a:solidFill>
                <a:latin typeface="Courier New" pitchFamily="49" charset="0"/>
                <a:cs typeface="Courier New" pitchFamily="49" charset="0"/>
              </a:rPr>
              <a:t>newfunc</a:t>
            </a:r>
            <a:r>
              <a:rPr lang="en-US" sz="2700" b="1" dirty="0">
                <a:solidFill>
                  <a:srgbClr val="FFFF00"/>
                </a:solidFill>
                <a:latin typeface="Courier New" pitchFamily="49" charset="0"/>
                <a:cs typeface="Courier New" pitchFamily="49" charset="0"/>
              </a:rPr>
              <a:t>(par1):</a:t>
            </a:r>
          </a:p>
          <a:p>
            <a:pPr lvl="1">
              <a:spcBef>
                <a:spcPts val="700"/>
              </a:spcBef>
              <a:buNone/>
            </a:pPr>
            <a:r>
              <a:rPr lang="en-US" sz="2700" b="1" dirty="0">
                <a:solidFill>
                  <a:srgbClr val="FFFF00"/>
                </a:solidFill>
                <a:latin typeface="Courier New" pitchFamily="49" charset="0"/>
                <a:cs typeface="Courier New" pitchFamily="49" charset="0"/>
              </a:rPr>
              <a:t>	return(par1**par1)  </a:t>
            </a:r>
            <a:r>
              <a:rPr lang="en-US" sz="2700" b="1" dirty="0">
                <a:solidFill>
                  <a:srgbClr val="FFC000"/>
                </a:solidFill>
                <a:latin typeface="Courier New" pitchFamily="49" charset="0"/>
                <a:cs typeface="Courier New" pitchFamily="49" charset="0"/>
              </a:rPr>
              <a:t># returns the square</a:t>
            </a:r>
          </a:p>
          <a:p>
            <a:pPr lvl="1">
              <a:buNone/>
            </a:pPr>
            <a:endParaRPr lang="en-US" dirty="0" smtClean="0">
              <a:solidFill>
                <a:srgbClr val="FF0000"/>
              </a:solidFill>
              <a:latin typeface="Courier New" pitchFamily="49" charset="0"/>
              <a:cs typeface="Courier New" pitchFamily="49" charset="0"/>
            </a:endParaRPr>
          </a:p>
          <a:p>
            <a:r>
              <a:rPr lang="en-US" sz="2900" dirty="0"/>
              <a:t>Comments aren’t executed (aren’t converted to machine language).  Python’s compiler ignores them.  They’re for people who are reading your code.  </a:t>
            </a:r>
          </a:p>
          <a:p>
            <a:r>
              <a:rPr lang="en-US" sz="2900" dirty="0"/>
              <a:t>They also can be used to help you (and others) understand what you are doing and why </a:t>
            </a:r>
          </a:p>
        </p:txBody>
      </p:sp>
    </p:spTree>
    <p:extLst>
      <p:ext uri="{BB962C8B-B14F-4D97-AF65-F5344CB8AC3E}">
        <p14:creationId xmlns:p14="http://schemas.microsoft.com/office/powerpoint/2010/main" val="12359263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we’ve learned about writing functions:</a:t>
            </a:r>
            <a:endParaRPr lang="en-US" dirty="0"/>
          </a:p>
        </p:txBody>
      </p:sp>
      <p:sp>
        <p:nvSpPr>
          <p:cNvPr id="3" name="Content Placeholder 2"/>
          <p:cNvSpPr>
            <a:spLocks noGrp="1"/>
          </p:cNvSpPr>
          <p:nvPr>
            <p:ph idx="1"/>
          </p:nvPr>
        </p:nvSpPr>
        <p:spPr/>
        <p:txBody>
          <a:bodyPr/>
          <a:lstStyle/>
          <a:p>
            <a:r>
              <a:rPr lang="en-US" dirty="0" smtClean="0"/>
              <a:t>We should come up with test cases first</a:t>
            </a:r>
          </a:p>
          <a:p>
            <a:pPr lvl="1"/>
            <a:r>
              <a:rPr lang="en-US" dirty="0" smtClean="0"/>
              <a:t>How many parameters go into the function in order to get the output?</a:t>
            </a:r>
          </a:p>
          <a:p>
            <a:r>
              <a:rPr lang="en-US" dirty="0" smtClean="0"/>
              <a:t>We should include comments that clearly describe how the function works.  </a:t>
            </a:r>
            <a:endParaRPr lang="en-US" dirty="0"/>
          </a:p>
          <a:p>
            <a:pPr lvl="1"/>
            <a:r>
              <a:rPr lang="en-US" dirty="0" smtClean="0"/>
              <a:t>These comments should include our test cases</a:t>
            </a:r>
          </a:p>
          <a:p>
            <a:r>
              <a:rPr lang="en-US" dirty="0" smtClean="0"/>
              <a:t>After we’ve got the test cases and the function description, then we write the function.</a:t>
            </a:r>
          </a:p>
          <a:p>
            <a:pPr lvl="1"/>
            <a:r>
              <a:rPr lang="en-US" dirty="0" smtClean="0"/>
              <a:t>Basically, you have to think it through before you write the function.  </a:t>
            </a:r>
            <a:endParaRPr lang="en-US" dirty="0"/>
          </a:p>
        </p:txBody>
      </p:sp>
    </p:spTree>
    <p:extLst>
      <p:ext uri="{BB962C8B-B14F-4D97-AF65-F5344CB8AC3E}">
        <p14:creationId xmlns:p14="http://schemas.microsoft.com/office/powerpoint/2010/main" val="1837272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9"/>
            <a:ext cx="7055380" cy="700265"/>
          </a:xfrm>
        </p:spPr>
        <p:txBody>
          <a:bodyPr/>
          <a:lstStyle/>
          <a:p>
            <a:r>
              <a:rPr lang="en-US" dirty="0" smtClean="0"/>
              <a:t>Functions:</a:t>
            </a:r>
            <a:endParaRPr lang="en-US" dirty="0"/>
          </a:p>
        </p:txBody>
      </p:sp>
      <p:sp>
        <p:nvSpPr>
          <p:cNvPr id="3" name="Content Placeholder 2"/>
          <p:cNvSpPr>
            <a:spLocks noGrp="1"/>
          </p:cNvSpPr>
          <p:nvPr>
            <p:ph idx="1"/>
          </p:nvPr>
        </p:nvSpPr>
        <p:spPr>
          <a:xfrm>
            <a:off x="2008710" y="1152984"/>
            <a:ext cx="6711654" cy="4195481"/>
          </a:xfrm>
        </p:spPr>
        <p:txBody>
          <a:bodyPr>
            <a:normAutofit lnSpcReduction="10000"/>
          </a:bodyPr>
          <a:lstStyle/>
          <a:p>
            <a:r>
              <a:rPr lang="en-US" dirty="0" smtClean="0"/>
              <a:t>Math:     		f(x) = x</a:t>
            </a:r>
            <a:r>
              <a:rPr lang="en-US" baseline="30000" dirty="0" smtClean="0"/>
              <a:t>3</a:t>
            </a:r>
          </a:p>
          <a:p>
            <a:r>
              <a:rPr lang="en-US" dirty="0" smtClean="0"/>
              <a:t>Python:		</a:t>
            </a:r>
            <a:r>
              <a:rPr lang="en-US" dirty="0" smtClean="0">
                <a:solidFill>
                  <a:srgbClr val="FFFF00"/>
                </a:solidFill>
              </a:rPr>
              <a:t>def f(x):</a:t>
            </a:r>
          </a:p>
          <a:p>
            <a:pPr lvl="1">
              <a:buNone/>
            </a:pPr>
            <a:r>
              <a:rPr lang="en-US" dirty="0" smtClean="0">
                <a:solidFill>
                  <a:srgbClr val="FFFF00"/>
                </a:solidFill>
              </a:rPr>
              <a:t>					return(x**3)</a:t>
            </a:r>
          </a:p>
          <a:p>
            <a:pPr lvl="1">
              <a:buNone/>
            </a:pPr>
            <a:endParaRPr lang="en-US" dirty="0" smtClean="0"/>
          </a:p>
          <a:p>
            <a:pPr lvl="1">
              <a:buNone/>
            </a:pPr>
            <a:r>
              <a:rPr lang="en-US" dirty="0" smtClean="0"/>
              <a:t>Given a particular input to this function, will we ALWAYS get the same output?</a:t>
            </a:r>
          </a:p>
          <a:p>
            <a:pPr lvl="1">
              <a:buNone/>
            </a:pPr>
            <a:r>
              <a:rPr lang="en-US" dirty="0" smtClean="0"/>
              <a:t>e.g. 	f(2)</a:t>
            </a:r>
          </a:p>
          <a:p>
            <a:pPr lvl="1">
              <a:buNone/>
            </a:pPr>
            <a:r>
              <a:rPr lang="en-US" dirty="0" smtClean="0"/>
              <a:t>			f(3)</a:t>
            </a:r>
          </a:p>
          <a:p>
            <a:pPr lvl="1">
              <a:buNone/>
            </a:pPr>
            <a:endParaRPr lang="en-US" dirty="0" smtClean="0"/>
          </a:p>
          <a:p>
            <a:pPr lvl="1">
              <a:buNone/>
            </a:pPr>
            <a:r>
              <a:rPr lang="en-US" dirty="0" smtClean="0"/>
              <a:t>Could we say that f(2) is equivalent to 8?</a:t>
            </a:r>
          </a:p>
          <a:p>
            <a:pPr lvl="1">
              <a:buNone/>
            </a:pPr>
            <a:r>
              <a:rPr lang="en-US" dirty="0" smtClean="0"/>
              <a:t>Could we say that f(3) is equivalent to 27?</a:t>
            </a:r>
            <a:endParaRPr lang="en-US" dirty="0"/>
          </a:p>
        </p:txBody>
      </p:sp>
    </p:spTree>
    <p:extLst>
      <p:ext uri="{BB962C8B-B14F-4D97-AF65-F5344CB8AC3E}">
        <p14:creationId xmlns:p14="http://schemas.microsoft.com/office/powerpoint/2010/main" val="7776619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558" y="0"/>
            <a:ext cx="10353761" cy="1326321"/>
          </a:xfrm>
        </p:spPr>
        <p:txBody>
          <a:bodyPr/>
          <a:lstStyle/>
          <a:p>
            <a:r>
              <a:rPr lang="en-US" dirty="0" smtClean="0"/>
              <a:t>Functions(how they work)</a:t>
            </a:r>
            <a:endParaRPr lang="en-US" dirty="0"/>
          </a:p>
        </p:txBody>
      </p:sp>
      <p:sp>
        <p:nvSpPr>
          <p:cNvPr id="3" name="Content Placeholder 2"/>
          <p:cNvSpPr>
            <a:spLocks noGrp="1"/>
          </p:cNvSpPr>
          <p:nvPr>
            <p:ph idx="1"/>
          </p:nvPr>
        </p:nvSpPr>
        <p:spPr>
          <a:xfrm>
            <a:off x="1252025" y="1172862"/>
            <a:ext cx="10374923" cy="5256073"/>
          </a:xfrm>
        </p:spPr>
        <p:txBody>
          <a:bodyPr>
            <a:normAutofit/>
          </a:bodyPr>
          <a:lstStyle/>
          <a:p>
            <a:pPr marL="0" indent="0">
              <a:spcBef>
                <a:spcPts val="200"/>
              </a:spcBef>
              <a:buNone/>
            </a:pPr>
            <a:r>
              <a:rPr lang="en-US" sz="1600" dirty="0">
                <a:solidFill>
                  <a:srgbClr val="FFFF00"/>
                </a:solidFill>
              </a:rPr>
              <a:t>	</a:t>
            </a:r>
            <a:r>
              <a:rPr lang="en-US" sz="1600" dirty="0" err="1">
                <a:solidFill>
                  <a:srgbClr val="FFFF00"/>
                </a:solidFill>
              </a:rPr>
              <a:t>def</a:t>
            </a:r>
            <a:r>
              <a:rPr lang="en-US" sz="1600" dirty="0">
                <a:solidFill>
                  <a:srgbClr val="FFFF00"/>
                </a:solidFill>
              </a:rPr>
              <a:t> f(x):                	     </a:t>
            </a:r>
            <a:r>
              <a:rPr lang="en-US" sz="1600" dirty="0"/>
              <a:t># code for a function that</a:t>
            </a:r>
          </a:p>
          <a:p>
            <a:pPr marL="457200" lvl="1" indent="0">
              <a:spcBef>
                <a:spcPts val="200"/>
              </a:spcBef>
              <a:buNone/>
            </a:pPr>
            <a:r>
              <a:rPr lang="en-US" sz="1600" dirty="0">
                <a:solidFill>
                  <a:srgbClr val="FFFF00"/>
                </a:solidFill>
              </a:rPr>
              <a:t>	</a:t>
            </a:r>
            <a:r>
              <a:rPr lang="en-US" sz="1600" dirty="0" smtClean="0">
                <a:solidFill>
                  <a:srgbClr val="FFFF00"/>
                </a:solidFill>
              </a:rPr>
              <a:t>        return(x</a:t>
            </a:r>
            <a:r>
              <a:rPr lang="en-US" sz="1600" dirty="0">
                <a:solidFill>
                  <a:srgbClr val="FFFF00"/>
                </a:solidFill>
              </a:rPr>
              <a:t>**3)          </a:t>
            </a:r>
            <a:r>
              <a:rPr lang="en-US" sz="1600" dirty="0"/>
              <a:t># returns the cube of a number</a:t>
            </a:r>
          </a:p>
          <a:p>
            <a:pPr marL="457200" lvl="1" indent="0">
              <a:spcBef>
                <a:spcPts val="200"/>
              </a:spcBef>
              <a:buNone/>
            </a:pPr>
            <a:endParaRPr lang="en-US" sz="1600" dirty="0">
              <a:solidFill>
                <a:srgbClr val="FFFF00"/>
              </a:solidFill>
            </a:endParaRPr>
          </a:p>
          <a:p>
            <a:pPr marL="457200" lvl="1" indent="0">
              <a:spcBef>
                <a:spcPts val="200"/>
              </a:spcBef>
              <a:buNone/>
            </a:pPr>
            <a:endParaRPr lang="en-US" sz="1600" dirty="0">
              <a:solidFill>
                <a:srgbClr val="FFFF00"/>
              </a:solidFill>
            </a:endParaRPr>
          </a:p>
          <a:p>
            <a:pPr marL="457200" lvl="1" indent="0">
              <a:spcBef>
                <a:spcPts val="200"/>
              </a:spcBef>
              <a:buNone/>
            </a:pPr>
            <a:r>
              <a:rPr lang="en-US" sz="1600" dirty="0">
                <a:solidFill>
                  <a:srgbClr val="FFFF00"/>
                </a:solidFill>
              </a:rPr>
              <a:t>f(2)	</a:t>
            </a:r>
            <a:r>
              <a:rPr lang="en-US" sz="1600" dirty="0" smtClean="0">
                <a:solidFill>
                  <a:srgbClr val="FFFF00"/>
                </a:solidFill>
              </a:rPr>
              <a:t>         </a:t>
            </a:r>
            <a:r>
              <a:rPr lang="en-US" sz="1600" dirty="0" smtClean="0"/>
              <a:t># </a:t>
            </a:r>
            <a:r>
              <a:rPr lang="en-US" sz="1600" dirty="0"/>
              <a:t>Calls  the function.  </a:t>
            </a:r>
            <a:r>
              <a:rPr lang="en-US" sz="1600" dirty="0"/>
              <a:t>The function is now executed</a:t>
            </a:r>
            <a:r>
              <a:rPr lang="en-US" sz="1600" dirty="0"/>
              <a:t> (i.e., calculated, </a:t>
            </a:r>
            <a:endParaRPr lang="en-US" sz="1600" dirty="0"/>
          </a:p>
          <a:p>
            <a:pPr lvl="3">
              <a:spcBef>
                <a:spcPts val="200"/>
              </a:spcBef>
              <a:buNone/>
            </a:pPr>
            <a:r>
              <a:rPr lang="en-US" sz="1600" dirty="0"/>
              <a:t># converted to machine </a:t>
            </a:r>
            <a:r>
              <a:rPr lang="en-US" sz="1600" dirty="0"/>
              <a:t>language and instructions run by the CPU</a:t>
            </a:r>
            <a:r>
              <a:rPr lang="en-US" sz="1600" dirty="0"/>
              <a:t>).</a:t>
            </a:r>
          </a:p>
          <a:p>
            <a:pPr lvl="3">
              <a:spcBef>
                <a:spcPts val="200"/>
              </a:spcBef>
              <a:buNone/>
            </a:pPr>
            <a:r>
              <a:rPr lang="en-US" sz="1600" dirty="0"/>
              <a:t># </a:t>
            </a:r>
          </a:p>
          <a:p>
            <a:pPr lvl="3">
              <a:spcBef>
                <a:spcPts val="200"/>
              </a:spcBef>
              <a:buNone/>
            </a:pPr>
            <a:r>
              <a:rPr lang="en-US" sz="1600" dirty="0"/>
              <a:t># After f(2) runs, all that remains is what is RETURNED</a:t>
            </a:r>
          </a:p>
          <a:p>
            <a:pPr lvl="3">
              <a:spcBef>
                <a:spcPts val="200"/>
              </a:spcBef>
              <a:buNone/>
            </a:pPr>
            <a:endParaRPr lang="en-US" sz="1600" dirty="0">
              <a:solidFill>
                <a:srgbClr val="FFFF00"/>
              </a:solidFill>
            </a:endParaRPr>
          </a:p>
          <a:p>
            <a:pPr marL="228600" lvl="3" indent="0">
              <a:spcBef>
                <a:spcPts val="200"/>
              </a:spcBef>
              <a:buNone/>
            </a:pPr>
            <a:r>
              <a:rPr lang="en-US" sz="1600" dirty="0"/>
              <a:t>When the function is done being executed, 8 is returned (i.e., output from the function) and the instructions are removed from memory (RAM).  Only 8 remains.  </a:t>
            </a:r>
          </a:p>
          <a:p>
            <a:pPr marL="228600" lvl="3" indent="0">
              <a:spcBef>
                <a:spcPts val="200"/>
              </a:spcBef>
              <a:buNone/>
            </a:pPr>
            <a:r>
              <a:rPr lang="en-US" sz="1600" dirty="0"/>
              <a:t>Thus, for our purposes, f(2) is </a:t>
            </a:r>
            <a:r>
              <a:rPr lang="en-US" sz="1600" b="1" i="1" dirty="0"/>
              <a:t>exactly the same thing </a:t>
            </a:r>
            <a:r>
              <a:rPr lang="en-US" sz="1600" dirty="0"/>
              <a:t>as the number 8.</a:t>
            </a:r>
            <a:endParaRPr lang="en-US" sz="1600" dirty="0"/>
          </a:p>
        </p:txBody>
      </p:sp>
    </p:spTree>
    <p:extLst>
      <p:ext uri="{BB962C8B-B14F-4D97-AF65-F5344CB8AC3E}">
        <p14:creationId xmlns:p14="http://schemas.microsoft.com/office/powerpoint/2010/main" val="985828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45366"/>
            <a:ext cx="10353761" cy="1326321"/>
          </a:xfrm>
        </p:spPr>
        <p:txBody>
          <a:bodyPr/>
          <a:lstStyle/>
          <a:p>
            <a:r>
              <a:rPr lang="en-US" dirty="0" smtClean="0"/>
              <a:t>Using functions:</a:t>
            </a:r>
            <a:endParaRPr lang="en-US" dirty="0"/>
          </a:p>
        </p:txBody>
      </p:sp>
      <p:sp>
        <p:nvSpPr>
          <p:cNvPr id="3" name="Content Placeholder 2"/>
          <p:cNvSpPr>
            <a:spLocks noGrp="1"/>
          </p:cNvSpPr>
          <p:nvPr>
            <p:ph idx="1"/>
          </p:nvPr>
        </p:nvSpPr>
        <p:spPr>
          <a:xfrm>
            <a:off x="1090247" y="1295401"/>
            <a:ext cx="9481624" cy="5133534"/>
          </a:xfrm>
        </p:spPr>
        <p:txBody>
          <a:bodyPr>
            <a:normAutofit/>
          </a:bodyPr>
          <a:lstStyle/>
          <a:p>
            <a:r>
              <a:rPr lang="en-US" dirty="0" smtClean="0"/>
              <a:t>Remember:  after we use a function, what remains is what is </a:t>
            </a:r>
            <a:r>
              <a:rPr lang="en-US" u="sng" dirty="0" smtClean="0">
                <a:solidFill>
                  <a:srgbClr val="FFC000"/>
                </a:solidFill>
              </a:rPr>
              <a:t>returned</a:t>
            </a:r>
            <a:r>
              <a:rPr lang="en-US" dirty="0" smtClean="0">
                <a:solidFill>
                  <a:srgbClr val="FFC000"/>
                </a:solidFill>
              </a:rPr>
              <a:t> </a:t>
            </a:r>
            <a:r>
              <a:rPr lang="en-US" dirty="0" smtClean="0"/>
              <a:t>from the function</a:t>
            </a:r>
          </a:p>
          <a:p>
            <a:pPr lvl="1">
              <a:buNone/>
            </a:pPr>
            <a:r>
              <a:rPr lang="en-US" sz="2800" dirty="0">
                <a:solidFill>
                  <a:srgbClr val="FFFF00"/>
                </a:solidFill>
                <a:latin typeface="Consolas" pitchFamily="49" charset="0"/>
              </a:rPr>
              <a:t>def add2(</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return(x + y)</a:t>
            </a:r>
          </a:p>
          <a:p>
            <a:pPr lvl="2">
              <a:buNone/>
            </a:pPr>
            <a:endParaRPr lang="en-US" sz="2800" dirty="0">
              <a:solidFill>
                <a:srgbClr val="FFFF00"/>
              </a:solidFill>
              <a:latin typeface="Consolas" pitchFamily="49" charset="0"/>
            </a:endParaRPr>
          </a:p>
          <a:p>
            <a:pPr lvl="1">
              <a:buNone/>
            </a:pPr>
            <a:r>
              <a:rPr lang="en-US" sz="2800" dirty="0">
                <a:solidFill>
                  <a:srgbClr val="FFFF00"/>
                </a:solidFill>
                <a:latin typeface="Consolas" pitchFamily="49" charset="0"/>
              </a:rPr>
              <a:t>def add(</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return(add2(</a:t>
            </a:r>
            <a:r>
              <a:rPr lang="en-US" sz="2800" dirty="0" err="1">
                <a:solidFill>
                  <a:srgbClr val="FFFF00"/>
                </a:solidFill>
                <a:latin typeface="Consolas" pitchFamily="49" charset="0"/>
              </a:rPr>
              <a:t>x,y</a:t>
            </a:r>
            <a:r>
              <a:rPr lang="en-US" sz="2800" dirty="0">
                <a:solidFill>
                  <a:srgbClr val="FFFF00"/>
                </a:solidFill>
                <a:latin typeface="Consolas" pitchFamily="49" charset="0"/>
              </a:rPr>
              <a:t>) + add2(</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endParaRPr lang="en-US" sz="2800" dirty="0">
              <a:solidFill>
                <a:srgbClr val="FFFF00"/>
              </a:solidFill>
              <a:latin typeface="Consolas" pitchFamily="49" charset="0"/>
            </a:endParaRPr>
          </a:p>
          <a:p>
            <a:pPr marL="400050" lvl="2" indent="0">
              <a:buNone/>
            </a:pPr>
            <a:r>
              <a:rPr lang="en-US" sz="2800" dirty="0">
                <a:solidFill>
                  <a:srgbClr val="FFFF00"/>
                </a:solidFill>
                <a:latin typeface="Consolas" pitchFamily="49" charset="0"/>
              </a:rPr>
              <a:t>print(add(7,3))</a:t>
            </a:r>
          </a:p>
          <a:p>
            <a:pPr lvl="2">
              <a:buNone/>
            </a:pPr>
            <a:endParaRPr lang="en-US" sz="2800" dirty="0">
              <a:solidFill>
                <a:srgbClr val="FFFF00"/>
              </a:solidFill>
              <a:latin typeface="Consolas" pitchFamily="49" charset="0"/>
            </a:endParaRPr>
          </a:p>
        </p:txBody>
      </p:sp>
    </p:spTree>
    <p:extLst>
      <p:ext uri="{BB962C8B-B14F-4D97-AF65-F5344CB8AC3E}">
        <p14:creationId xmlns:p14="http://schemas.microsoft.com/office/powerpoint/2010/main" val="8826679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055380" cy="690282"/>
          </a:xfrm>
        </p:spPr>
        <p:txBody>
          <a:bodyPr/>
          <a:lstStyle/>
          <a:p>
            <a:r>
              <a:rPr lang="en-US" dirty="0" smtClean="0"/>
              <a:t>Using functions:</a:t>
            </a:r>
            <a:endParaRPr lang="en-US" dirty="0"/>
          </a:p>
        </p:txBody>
      </p:sp>
      <p:sp>
        <p:nvSpPr>
          <p:cNvPr id="3" name="Content Placeholder 2"/>
          <p:cNvSpPr>
            <a:spLocks noGrp="1"/>
          </p:cNvSpPr>
          <p:nvPr>
            <p:ph idx="1"/>
          </p:nvPr>
        </p:nvSpPr>
        <p:spPr>
          <a:xfrm>
            <a:off x="1547191" y="1066801"/>
            <a:ext cx="6711654" cy="4195481"/>
          </a:xfrm>
        </p:spPr>
        <p:txBody>
          <a:bodyPr>
            <a:normAutofit/>
          </a:bodyPr>
          <a:lstStyle/>
          <a:p>
            <a:pPr lvl="1">
              <a:buNone/>
            </a:pPr>
            <a:r>
              <a:rPr lang="en-US" sz="2800" dirty="0">
                <a:solidFill>
                  <a:srgbClr val="FFFF00"/>
                </a:solidFill>
                <a:latin typeface="Consolas" pitchFamily="49" charset="0"/>
              </a:rPr>
              <a:t>def add2(</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return(x + y)</a:t>
            </a:r>
          </a:p>
          <a:p>
            <a:pPr lvl="2">
              <a:buNone/>
            </a:pPr>
            <a:endParaRPr lang="en-US" sz="2800" dirty="0">
              <a:solidFill>
                <a:srgbClr val="FFFF00"/>
              </a:solidFill>
              <a:latin typeface="Consolas" pitchFamily="49" charset="0"/>
            </a:endParaRPr>
          </a:p>
          <a:p>
            <a:pPr lvl="1">
              <a:buNone/>
            </a:pPr>
            <a:r>
              <a:rPr lang="en-US" sz="2800" dirty="0">
                <a:solidFill>
                  <a:srgbClr val="FFFF00"/>
                </a:solidFill>
                <a:latin typeface="Consolas" pitchFamily="49" charset="0"/>
              </a:rPr>
              <a:t>def div(</a:t>
            </a:r>
            <a:r>
              <a:rPr lang="en-US" sz="2800" dirty="0" err="1">
                <a:solidFill>
                  <a:srgbClr val="FFFF00"/>
                </a:solidFill>
                <a:latin typeface="Consolas" pitchFamily="49" charset="0"/>
              </a:rPr>
              <a:t>x,y,z</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return(add2(</a:t>
            </a:r>
            <a:r>
              <a:rPr lang="en-US" sz="2800" dirty="0" err="1">
                <a:solidFill>
                  <a:srgbClr val="FFFF00"/>
                </a:solidFill>
                <a:latin typeface="Consolas" pitchFamily="49" charset="0"/>
              </a:rPr>
              <a:t>x,y</a:t>
            </a:r>
            <a:r>
              <a:rPr lang="en-US" sz="2800" dirty="0">
                <a:solidFill>
                  <a:srgbClr val="FFFF00"/>
                </a:solidFill>
                <a:latin typeface="Consolas" pitchFamily="49" charset="0"/>
              </a:rPr>
              <a:t>) / z)</a:t>
            </a:r>
          </a:p>
          <a:p>
            <a:pPr lvl="2">
              <a:buNone/>
            </a:pPr>
            <a:endParaRPr lang="en-US" sz="2800" dirty="0">
              <a:solidFill>
                <a:srgbClr val="FFFF00"/>
              </a:solidFill>
              <a:latin typeface="Consolas" pitchFamily="49" charset="0"/>
            </a:endParaRPr>
          </a:p>
          <a:p>
            <a:pPr marL="400050" lvl="2" indent="0">
              <a:buNone/>
            </a:pPr>
            <a:r>
              <a:rPr lang="en-US" sz="2800" dirty="0">
                <a:solidFill>
                  <a:srgbClr val="FFFF00"/>
                </a:solidFill>
                <a:latin typeface="Consolas" pitchFamily="49" charset="0"/>
              </a:rPr>
              <a:t>print(div(7,3,2))</a:t>
            </a:r>
          </a:p>
          <a:p>
            <a:pPr lvl="2">
              <a:buNone/>
            </a:pPr>
            <a:endParaRPr lang="en-US" sz="2800" dirty="0">
              <a:solidFill>
                <a:srgbClr val="FFFF00"/>
              </a:solidFill>
              <a:latin typeface="Consolas" pitchFamily="49" charset="0"/>
            </a:endParaRPr>
          </a:p>
        </p:txBody>
      </p:sp>
    </p:spTree>
    <p:extLst>
      <p:ext uri="{BB962C8B-B14F-4D97-AF65-F5344CB8AC3E}">
        <p14:creationId xmlns:p14="http://schemas.microsoft.com/office/powerpoint/2010/main" val="23798228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055380" cy="614082"/>
          </a:xfrm>
        </p:spPr>
        <p:txBody>
          <a:bodyPr/>
          <a:lstStyle/>
          <a:p>
            <a:r>
              <a:rPr lang="en-US" dirty="0" smtClean="0"/>
              <a:t>Using functions:</a:t>
            </a:r>
            <a:endParaRPr lang="en-US" dirty="0"/>
          </a:p>
        </p:txBody>
      </p:sp>
      <p:sp>
        <p:nvSpPr>
          <p:cNvPr id="3" name="Content Placeholder 2"/>
          <p:cNvSpPr>
            <a:spLocks noGrp="1"/>
          </p:cNvSpPr>
          <p:nvPr>
            <p:ph idx="1"/>
          </p:nvPr>
        </p:nvSpPr>
        <p:spPr>
          <a:xfrm>
            <a:off x="1557130" y="1066801"/>
            <a:ext cx="6711654" cy="4195481"/>
          </a:xfrm>
        </p:spPr>
        <p:txBody>
          <a:bodyPr>
            <a:normAutofit/>
          </a:bodyPr>
          <a:lstStyle/>
          <a:p>
            <a:pPr lvl="1">
              <a:buNone/>
            </a:pPr>
            <a:r>
              <a:rPr lang="en-US" sz="2800" dirty="0">
                <a:solidFill>
                  <a:srgbClr val="FFFF00"/>
                </a:solidFill>
                <a:latin typeface="Consolas" pitchFamily="49" charset="0"/>
              </a:rPr>
              <a:t>def add2(</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return(x + y)</a:t>
            </a:r>
          </a:p>
          <a:p>
            <a:pPr lvl="2">
              <a:buNone/>
            </a:pPr>
            <a:endParaRPr lang="en-US" sz="2800" dirty="0">
              <a:solidFill>
                <a:srgbClr val="FFFF00"/>
              </a:solidFill>
              <a:latin typeface="Consolas" pitchFamily="49" charset="0"/>
            </a:endParaRPr>
          </a:p>
          <a:p>
            <a:pPr lvl="1">
              <a:buNone/>
            </a:pPr>
            <a:r>
              <a:rPr lang="en-US" sz="2800" dirty="0">
                <a:solidFill>
                  <a:srgbClr val="FFFF00"/>
                </a:solidFill>
                <a:latin typeface="Consolas" pitchFamily="49" charset="0"/>
              </a:rPr>
              <a:t>def div(</a:t>
            </a:r>
            <a:r>
              <a:rPr lang="en-US" sz="2800" dirty="0" err="1">
                <a:solidFill>
                  <a:srgbClr val="FFFF00"/>
                </a:solidFill>
                <a:latin typeface="Consolas" pitchFamily="49" charset="0"/>
              </a:rPr>
              <a:t>x,z</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return(add2(x,3) / z)</a:t>
            </a:r>
          </a:p>
          <a:p>
            <a:pPr lvl="2">
              <a:buNone/>
            </a:pPr>
            <a:endParaRPr lang="en-US" sz="2800" dirty="0">
              <a:solidFill>
                <a:srgbClr val="FFFF00"/>
              </a:solidFill>
              <a:latin typeface="Consolas" pitchFamily="49" charset="0"/>
            </a:endParaRPr>
          </a:p>
          <a:p>
            <a:pPr marL="685800" lvl="2">
              <a:buNone/>
            </a:pPr>
            <a:r>
              <a:rPr lang="en-US" sz="2800" dirty="0">
                <a:solidFill>
                  <a:srgbClr val="FFFF00"/>
                </a:solidFill>
                <a:latin typeface="Consolas" pitchFamily="49" charset="0"/>
              </a:rPr>
              <a:t>print(div(7,2))</a:t>
            </a:r>
          </a:p>
          <a:p>
            <a:pPr lvl="2">
              <a:buNone/>
            </a:pPr>
            <a:endParaRPr lang="en-US" sz="2800" dirty="0">
              <a:solidFill>
                <a:srgbClr val="FFFF00"/>
              </a:solidFill>
              <a:latin typeface="Consolas" pitchFamily="49" charset="0"/>
            </a:endParaRPr>
          </a:p>
        </p:txBody>
      </p:sp>
    </p:spTree>
    <p:extLst>
      <p:ext uri="{BB962C8B-B14F-4D97-AF65-F5344CB8AC3E}">
        <p14:creationId xmlns:p14="http://schemas.microsoft.com/office/powerpoint/2010/main" val="38479283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52400"/>
            <a:ext cx="7055380" cy="766482"/>
          </a:xfrm>
        </p:spPr>
        <p:txBody>
          <a:bodyPr/>
          <a:lstStyle/>
          <a:p>
            <a:r>
              <a:rPr lang="en-US" dirty="0" smtClean="0"/>
              <a:t>Using functions:</a:t>
            </a:r>
            <a:endParaRPr lang="en-US" dirty="0"/>
          </a:p>
        </p:txBody>
      </p:sp>
      <p:sp>
        <p:nvSpPr>
          <p:cNvPr id="3" name="Content Placeholder 2"/>
          <p:cNvSpPr>
            <a:spLocks noGrp="1"/>
          </p:cNvSpPr>
          <p:nvPr>
            <p:ph idx="1"/>
          </p:nvPr>
        </p:nvSpPr>
        <p:spPr>
          <a:xfrm>
            <a:off x="1699591" y="918883"/>
            <a:ext cx="6711654" cy="4195481"/>
          </a:xfrm>
        </p:spPr>
        <p:txBody>
          <a:bodyPr>
            <a:normAutofit/>
          </a:bodyPr>
          <a:lstStyle/>
          <a:p>
            <a:pPr lvl="1">
              <a:buNone/>
            </a:pPr>
            <a:r>
              <a:rPr lang="en-US" sz="2800" dirty="0">
                <a:solidFill>
                  <a:srgbClr val="FFFF00"/>
                </a:solidFill>
                <a:latin typeface="Consolas" pitchFamily="49" charset="0"/>
              </a:rPr>
              <a:t>def add2(</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return(x + y)</a:t>
            </a:r>
          </a:p>
          <a:p>
            <a:pPr lvl="2">
              <a:buNone/>
            </a:pPr>
            <a:endParaRPr lang="en-US" sz="2800" dirty="0">
              <a:solidFill>
                <a:srgbClr val="FFFF00"/>
              </a:solidFill>
              <a:latin typeface="Consolas" pitchFamily="49" charset="0"/>
            </a:endParaRPr>
          </a:p>
          <a:p>
            <a:pPr lvl="1">
              <a:buNone/>
            </a:pPr>
            <a:r>
              <a:rPr lang="en-US" sz="2800" dirty="0">
                <a:solidFill>
                  <a:srgbClr val="FFFF00"/>
                </a:solidFill>
                <a:latin typeface="Consolas" pitchFamily="49" charset="0"/>
              </a:rPr>
              <a:t>def div(</a:t>
            </a:r>
            <a:r>
              <a:rPr lang="en-US" sz="2800" dirty="0" err="1">
                <a:solidFill>
                  <a:srgbClr val="FFFF00"/>
                </a:solidFill>
                <a:latin typeface="Consolas" pitchFamily="49" charset="0"/>
              </a:rPr>
              <a:t>y,x</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return(add2(y,3) / x)</a:t>
            </a:r>
          </a:p>
          <a:p>
            <a:pPr lvl="2">
              <a:buNone/>
            </a:pPr>
            <a:endParaRPr lang="en-US" sz="2800" dirty="0">
              <a:solidFill>
                <a:srgbClr val="FFFF00"/>
              </a:solidFill>
              <a:latin typeface="Consolas" pitchFamily="49" charset="0"/>
            </a:endParaRPr>
          </a:p>
          <a:p>
            <a:pPr marL="685800" lvl="2">
              <a:buNone/>
            </a:pPr>
            <a:r>
              <a:rPr lang="en-US" sz="2800" dirty="0">
                <a:solidFill>
                  <a:srgbClr val="FFFF00"/>
                </a:solidFill>
                <a:latin typeface="Consolas" pitchFamily="49" charset="0"/>
              </a:rPr>
              <a:t>print(div(7,2))</a:t>
            </a:r>
          </a:p>
          <a:p>
            <a:pPr lvl="2">
              <a:buNone/>
            </a:pPr>
            <a:endParaRPr lang="en-US" sz="2800" dirty="0">
              <a:solidFill>
                <a:srgbClr val="FFFF00"/>
              </a:solidFill>
              <a:latin typeface="Consolas" pitchFamily="49" charset="0"/>
            </a:endParaRPr>
          </a:p>
        </p:txBody>
      </p:sp>
    </p:spTree>
    <p:extLst>
      <p:ext uri="{BB962C8B-B14F-4D97-AF65-F5344CB8AC3E}">
        <p14:creationId xmlns:p14="http://schemas.microsoft.com/office/powerpoint/2010/main" val="15413484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055380" cy="690282"/>
          </a:xfrm>
        </p:spPr>
        <p:txBody>
          <a:bodyPr/>
          <a:lstStyle/>
          <a:p>
            <a:r>
              <a:rPr lang="en-US" dirty="0" smtClean="0"/>
              <a:t>Using functions:</a:t>
            </a:r>
            <a:endParaRPr lang="en-US" dirty="0"/>
          </a:p>
        </p:txBody>
      </p:sp>
      <p:sp>
        <p:nvSpPr>
          <p:cNvPr id="3" name="Content Placeholder 2"/>
          <p:cNvSpPr>
            <a:spLocks noGrp="1"/>
          </p:cNvSpPr>
          <p:nvPr>
            <p:ph idx="1"/>
          </p:nvPr>
        </p:nvSpPr>
        <p:spPr>
          <a:xfrm>
            <a:off x="1752600" y="990601"/>
            <a:ext cx="7467600" cy="4195481"/>
          </a:xfrm>
        </p:spPr>
        <p:txBody>
          <a:bodyPr>
            <a:normAutofit/>
          </a:bodyPr>
          <a:lstStyle/>
          <a:p>
            <a:pPr lvl="1">
              <a:buNone/>
            </a:pPr>
            <a:r>
              <a:rPr lang="en-US" sz="2800" dirty="0">
                <a:solidFill>
                  <a:srgbClr val="FFFF00"/>
                </a:solidFill>
                <a:latin typeface="Consolas" pitchFamily="49" charset="0"/>
              </a:rPr>
              <a:t>def add2(</a:t>
            </a:r>
            <a:r>
              <a:rPr lang="en-US" sz="2800" dirty="0" err="1">
                <a:solidFill>
                  <a:srgbClr val="FFFF00"/>
                </a:solidFill>
                <a:latin typeface="Consolas" pitchFamily="49" charset="0"/>
              </a:rPr>
              <a:t>x,y</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return(x + y)</a:t>
            </a:r>
          </a:p>
          <a:p>
            <a:pPr lvl="2">
              <a:buNone/>
            </a:pPr>
            <a:endParaRPr lang="en-US" sz="2800" dirty="0">
              <a:solidFill>
                <a:srgbClr val="FFFF00"/>
              </a:solidFill>
              <a:latin typeface="Consolas" pitchFamily="49" charset="0"/>
            </a:endParaRPr>
          </a:p>
          <a:p>
            <a:pPr lvl="1">
              <a:buNone/>
            </a:pPr>
            <a:r>
              <a:rPr lang="en-US" sz="2800" dirty="0">
                <a:solidFill>
                  <a:srgbClr val="FFFF00"/>
                </a:solidFill>
                <a:latin typeface="Consolas" pitchFamily="49" charset="0"/>
              </a:rPr>
              <a:t>def add3(</a:t>
            </a:r>
            <a:r>
              <a:rPr lang="en-US" sz="2800" dirty="0" err="1">
                <a:solidFill>
                  <a:srgbClr val="FFFF00"/>
                </a:solidFill>
                <a:latin typeface="Consolas" pitchFamily="49" charset="0"/>
              </a:rPr>
              <a:t>y,x</a:t>
            </a:r>
            <a:r>
              <a:rPr lang="en-US" sz="2800" dirty="0">
                <a:solidFill>
                  <a:srgbClr val="FFFF00"/>
                </a:solidFill>
                <a:latin typeface="Consolas" pitchFamily="49" charset="0"/>
              </a:rPr>
              <a:t>):</a:t>
            </a:r>
          </a:p>
          <a:p>
            <a:pPr lvl="2">
              <a:buNone/>
            </a:pPr>
            <a:r>
              <a:rPr lang="en-US" sz="2800" dirty="0">
                <a:solidFill>
                  <a:srgbClr val="FFFF00"/>
                </a:solidFill>
                <a:latin typeface="Consolas" pitchFamily="49" charset="0"/>
              </a:rPr>
              <a:t> return(add2(y,3) + add2(11,x))</a:t>
            </a:r>
          </a:p>
          <a:p>
            <a:pPr lvl="2">
              <a:buNone/>
            </a:pPr>
            <a:endParaRPr lang="en-US" sz="2800" dirty="0">
              <a:solidFill>
                <a:srgbClr val="FFFF00"/>
              </a:solidFill>
              <a:latin typeface="Consolas" pitchFamily="49" charset="0"/>
            </a:endParaRPr>
          </a:p>
          <a:p>
            <a:pPr marL="685800" lvl="2">
              <a:buNone/>
            </a:pPr>
            <a:r>
              <a:rPr lang="en-US" sz="2800" dirty="0">
                <a:solidFill>
                  <a:srgbClr val="FFFF00"/>
                </a:solidFill>
                <a:latin typeface="Consolas" pitchFamily="49" charset="0"/>
              </a:rPr>
              <a:t>print(add3(7,2))</a:t>
            </a:r>
          </a:p>
          <a:p>
            <a:pPr lvl="2">
              <a:buNone/>
            </a:pPr>
            <a:endParaRPr lang="en-US" sz="2800" dirty="0">
              <a:solidFill>
                <a:srgbClr val="FFFF00"/>
              </a:solidFill>
              <a:latin typeface="Consolas" pitchFamily="49" charset="0"/>
            </a:endParaRPr>
          </a:p>
        </p:txBody>
      </p:sp>
    </p:spTree>
    <p:extLst>
      <p:ext uri="{BB962C8B-B14F-4D97-AF65-F5344CB8AC3E}">
        <p14:creationId xmlns:p14="http://schemas.microsoft.com/office/powerpoint/2010/main" val="3506836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4527"/>
            <a:ext cx="7055380" cy="1106058"/>
          </a:xfrm>
        </p:spPr>
        <p:txBody>
          <a:bodyPr/>
          <a:lstStyle/>
          <a:p>
            <a:r>
              <a:rPr lang="en-US" dirty="0" smtClean="0"/>
              <a:t>Expressions</a:t>
            </a:r>
            <a:endParaRPr lang="en-US" dirty="0"/>
          </a:p>
        </p:txBody>
      </p:sp>
      <p:sp>
        <p:nvSpPr>
          <p:cNvPr id="3" name="Content Placeholder 2"/>
          <p:cNvSpPr>
            <a:spLocks noGrp="1"/>
          </p:cNvSpPr>
          <p:nvPr>
            <p:ph idx="1"/>
          </p:nvPr>
        </p:nvSpPr>
        <p:spPr>
          <a:xfrm>
            <a:off x="1077686" y="914400"/>
            <a:ext cx="8763000" cy="5943600"/>
          </a:xfrm>
        </p:spPr>
        <p:txBody>
          <a:bodyPr>
            <a:normAutofit lnSpcReduction="10000"/>
          </a:bodyPr>
          <a:lstStyle/>
          <a:p>
            <a:r>
              <a:rPr lang="en-US" dirty="0" smtClean="0"/>
              <a:t>Use atomic data to build compound expressions.  </a:t>
            </a:r>
          </a:p>
          <a:p>
            <a:r>
              <a:rPr lang="en-US" dirty="0" smtClean="0"/>
              <a:t>Compound expressions consist of two expressions (either atomic or compound), with an </a:t>
            </a:r>
            <a:r>
              <a:rPr lang="en-US" b="1" i="1" dirty="0" smtClean="0"/>
              <a:t>operator </a:t>
            </a:r>
            <a:r>
              <a:rPr lang="en-US" dirty="0" smtClean="0"/>
              <a:t>between them</a:t>
            </a:r>
          </a:p>
          <a:p>
            <a:pPr lvl="1">
              <a:buNone/>
            </a:pPr>
            <a:r>
              <a:rPr lang="en-US" sz="2800" b="1" dirty="0">
                <a:solidFill>
                  <a:srgbClr val="FFFF00"/>
                </a:solidFill>
                <a:latin typeface="Courier New" pitchFamily="49" charset="0"/>
                <a:cs typeface="Courier New" pitchFamily="49" charset="0"/>
              </a:rPr>
              <a:t>3 + 2</a:t>
            </a:r>
          </a:p>
          <a:p>
            <a:pPr lvl="1">
              <a:buNone/>
            </a:pPr>
            <a:r>
              <a:rPr lang="en-US" sz="2800" b="1" dirty="0">
                <a:solidFill>
                  <a:srgbClr val="FFFF00"/>
                </a:solidFill>
                <a:latin typeface="Courier New" pitchFamily="49" charset="0"/>
                <a:cs typeface="Courier New" pitchFamily="49" charset="0"/>
              </a:rPr>
              <a:t>3 - 2</a:t>
            </a:r>
          </a:p>
          <a:p>
            <a:pPr lvl="1">
              <a:buNone/>
            </a:pPr>
            <a:r>
              <a:rPr lang="en-US" sz="2800" b="1" dirty="0">
                <a:solidFill>
                  <a:srgbClr val="FFFF00"/>
                </a:solidFill>
                <a:latin typeface="Courier New" pitchFamily="49" charset="0"/>
                <a:cs typeface="Courier New" pitchFamily="49" charset="0"/>
              </a:rPr>
              <a:t>3 * 2</a:t>
            </a:r>
          </a:p>
          <a:p>
            <a:pPr lvl="1">
              <a:buNone/>
            </a:pPr>
            <a:r>
              <a:rPr lang="en-US" sz="2800" b="1" dirty="0">
                <a:solidFill>
                  <a:srgbClr val="FFFF00"/>
                </a:solidFill>
                <a:latin typeface="Courier New" pitchFamily="49" charset="0"/>
                <a:cs typeface="Courier New" pitchFamily="49" charset="0"/>
              </a:rPr>
              <a:t>3 / 2</a:t>
            </a:r>
          </a:p>
          <a:p>
            <a:pPr lvl="1">
              <a:buNone/>
            </a:pPr>
            <a:r>
              <a:rPr lang="en-US" sz="2800" b="1" dirty="0">
                <a:solidFill>
                  <a:srgbClr val="FFFF00"/>
                </a:solidFill>
                <a:latin typeface="Courier New" pitchFamily="49" charset="0"/>
                <a:cs typeface="Courier New" pitchFamily="49" charset="0"/>
              </a:rPr>
              <a:t>3 ** 2</a:t>
            </a:r>
          </a:p>
          <a:p>
            <a:pPr lvl="1">
              <a:buNone/>
            </a:pPr>
            <a:r>
              <a:rPr lang="en-US" sz="2800" b="1" dirty="0">
                <a:solidFill>
                  <a:srgbClr val="FFFF00"/>
                </a:solidFill>
                <a:latin typeface="Courier New" pitchFamily="49" charset="0"/>
                <a:cs typeface="Courier New" pitchFamily="49" charset="0"/>
              </a:rPr>
              <a:t>(3 + 2) ** 3</a:t>
            </a:r>
          </a:p>
          <a:p>
            <a:pPr lvl="1">
              <a:buNone/>
            </a:pPr>
            <a:r>
              <a:rPr lang="en-US" sz="2800" b="1" dirty="0">
                <a:solidFill>
                  <a:srgbClr val="FFFF00"/>
                </a:solidFill>
                <a:latin typeface="Courier New" pitchFamily="49" charset="0"/>
                <a:cs typeface="Courier New" pitchFamily="49" charset="0"/>
              </a:rPr>
              <a:t>(3 * 4) / 2</a:t>
            </a:r>
          </a:p>
          <a:p>
            <a:pPr lvl="1">
              <a:buNone/>
            </a:pPr>
            <a:endParaRPr lang="en-US" dirty="0" smtClean="0">
              <a:solidFill>
                <a:srgbClr val="FFFF00"/>
              </a:solidFill>
              <a:latin typeface="Courier New" pitchFamily="49" charset="0"/>
              <a:cs typeface="Courier New" pitchFamily="49" charset="0"/>
            </a:endParaRPr>
          </a:p>
          <a:p>
            <a:r>
              <a:rPr lang="en-US" b="1" i="1" dirty="0" smtClean="0">
                <a:cs typeface="Courier New" pitchFamily="49" charset="0"/>
              </a:rPr>
              <a:t>We’re starting to acquire TOOLS!</a:t>
            </a:r>
            <a:endParaRPr lang="en-US" dirty="0" smtClean="0"/>
          </a:p>
          <a:p>
            <a:endParaRPr lang="en-US" dirty="0"/>
          </a:p>
        </p:txBody>
      </p:sp>
    </p:spTree>
    <p:extLst>
      <p:ext uri="{BB962C8B-B14F-4D97-AF65-F5344CB8AC3E}">
        <p14:creationId xmlns:p14="http://schemas.microsoft.com/office/powerpoint/2010/main" val="21480153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5638800" y="76200"/>
            <a:ext cx="4975412" cy="6629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p:cNvSpPr>
            <a:spLocks noGrp="1"/>
          </p:cNvSpPr>
          <p:nvPr>
            <p:ph sz="half" idx="1"/>
          </p:nvPr>
        </p:nvSpPr>
        <p:spPr>
          <a:xfrm>
            <a:off x="661181" y="723314"/>
            <a:ext cx="4304713" cy="5501640"/>
          </a:xfrm>
          <a:solidFill>
            <a:schemeClr val="bg1">
              <a:lumMod val="75000"/>
              <a:lumOff val="25000"/>
            </a:schemeClr>
          </a:solidFill>
          <a:ln w="28575">
            <a:solidFill>
              <a:schemeClr val="accent1">
                <a:lumMod val="75000"/>
              </a:schemeClr>
            </a:solidFill>
          </a:ln>
        </p:spPr>
        <p:txBody>
          <a:bodyPr>
            <a:noAutofit/>
          </a:bodyPr>
          <a:lstStyle/>
          <a:p>
            <a:pPr>
              <a:buNone/>
            </a:pPr>
            <a:r>
              <a:rPr lang="en-US" sz="1800" dirty="0" err="1">
                <a:solidFill>
                  <a:srgbClr val="FFFF00"/>
                </a:solidFill>
              </a:rPr>
              <a:t>def</a:t>
            </a:r>
            <a:r>
              <a:rPr lang="en-US" sz="1800" dirty="0">
                <a:solidFill>
                  <a:srgbClr val="FFFF00"/>
                </a:solidFill>
              </a:rPr>
              <a:t> f1(x, y):</a:t>
            </a:r>
          </a:p>
          <a:p>
            <a:pPr>
              <a:buNone/>
            </a:pPr>
            <a:r>
              <a:rPr lang="en-US" sz="1800" dirty="0">
                <a:solidFill>
                  <a:srgbClr val="FFFF00"/>
                </a:solidFill>
              </a:rPr>
              <a:t>    return(y- x)</a:t>
            </a:r>
          </a:p>
          <a:p>
            <a:pPr>
              <a:buNone/>
            </a:pPr>
            <a:endParaRPr lang="en-US" sz="1800" dirty="0">
              <a:solidFill>
                <a:srgbClr val="FFFF00"/>
              </a:solidFill>
            </a:endParaRPr>
          </a:p>
          <a:p>
            <a:pPr>
              <a:buNone/>
            </a:pPr>
            <a:r>
              <a:rPr lang="en-US" sz="1800" dirty="0">
                <a:solidFill>
                  <a:srgbClr val="FFFF00"/>
                </a:solidFill>
              </a:rPr>
              <a:t>print(f1(2,4))</a:t>
            </a:r>
          </a:p>
          <a:p>
            <a:pPr>
              <a:buNone/>
            </a:pPr>
            <a:r>
              <a:rPr lang="en-US" sz="1800" dirty="0">
                <a:solidFill>
                  <a:srgbClr val="FFFF00"/>
                </a:solidFill>
              </a:rPr>
              <a:t>#2</a:t>
            </a:r>
          </a:p>
          <a:p>
            <a:pPr>
              <a:buNone/>
            </a:pPr>
            <a:endParaRPr lang="en-US" sz="1800" dirty="0">
              <a:solidFill>
                <a:srgbClr val="FFFF00"/>
              </a:solidFill>
            </a:endParaRPr>
          </a:p>
          <a:p>
            <a:pPr>
              <a:buNone/>
            </a:pPr>
            <a:r>
              <a:rPr lang="en-US" sz="1800" dirty="0">
                <a:solidFill>
                  <a:srgbClr val="FFFF00"/>
                </a:solidFill>
              </a:rPr>
              <a:t>def f2(x1,x2):</a:t>
            </a:r>
          </a:p>
          <a:p>
            <a:pPr>
              <a:buNone/>
            </a:pPr>
            <a:r>
              <a:rPr lang="en-US" sz="1800" dirty="0">
                <a:solidFill>
                  <a:srgbClr val="FFFF00"/>
                </a:solidFill>
              </a:rPr>
              <a:t>    return(x2+x1**2)</a:t>
            </a:r>
          </a:p>
          <a:p>
            <a:pPr>
              <a:buNone/>
            </a:pPr>
            <a:endParaRPr lang="en-US" sz="1800" dirty="0">
              <a:solidFill>
                <a:srgbClr val="FFFF00"/>
              </a:solidFill>
            </a:endParaRPr>
          </a:p>
          <a:p>
            <a:pPr>
              <a:buNone/>
            </a:pPr>
            <a:r>
              <a:rPr lang="en-US" sz="1800" dirty="0">
                <a:solidFill>
                  <a:srgbClr val="FFFF00"/>
                </a:solidFill>
              </a:rPr>
              <a:t>print(f2(3,6))</a:t>
            </a:r>
          </a:p>
          <a:p>
            <a:pPr>
              <a:buNone/>
            </a:pPr>
            <a:r>
              <a:rPr lang="en-US" sz="1800" dirty="0">
                <a:solidFill>
                  <a:srgbClr val="FFFF00"/>
                </a:solidFill>
              </a:rPr>
              <a:t>#15</a:t>
            </a:r>
            <a:endParaRPr lang="en-US" sz="1800" dirty="0">
              <a:solidFill>
                <a:srgbClr val="FFFF00"/>
              </a:solidFill>
            </a:endParaRPr>
          </a:p>
        </p:txBody>
      </p:sp>
      <p:sp>
        <p:nvSpPr>
          <p:cNvPr id="11" name="Content Placeholder 10"/>
          <p:cNvSpPr>
            <a:spLocks noGrp="1"/>
          </p:cNvSpPr>
          <p:nvPr>
            <p:ph sz="half" idx="2"/>
          </p:nvPr>
        </p:nvSpPr>
        <p:spPr>
          <a:xfrm>
            <a:off x="5943600" y="0"/>
            <a:ext cx="4343400" cy="6858000"/>
          </a:xfrm>
        </p:spPr>
        <p:txBody>
          <a:bodyPr>
            <a:normAutofit fontScale="25000" lnSpcReduction="20000"/>
          </a:bodyPr>
          <a:lstStyle/>
          <a:p>
            <a:pPr>
              <a:lnSpc>
                <a:spcPct val="110000"/>
              </a:lnSpc>
              <a:spcBef>
                <a:spcPts val="400"/>
              </a:spcBef>
              <a:buNone/>
            </a:pPr>
            <a:r>
              <a:rPr lang="en-US" sz="7200" b="1" dirty="0">
                <a:solidFill>
                  <a:srgbClr val="FFFF00"/>
                </a:solidFill>
              </a:rPr>
              <a:t>def f3(p1,p2):</a:t>
            </a:r>
          </a:p>
          <a:p>
            <a:pPr>
              <a:lnSpc>
                <a:spcPct val="110000"/>
              </a:lnSpc>
              <a:spcBef>
                <a:spcPts val="400"/>
              </a:spcBef>
              <a:buNone/>
            </a:pPr>
            <a:r>
              <a:rPr lang="en-US" sz="7200" b="1" dirty="0">
                <a:solidFill>
                  <a:srgbClr val="FFFF00"/>
                </a:solidFill>
              </a:rPr>
              <a:t>    return(f2(p1,p2) + f1(p1,p2))</a:t>
            </a: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print(f3(3,2))</a:t>
            </a:r>
          </a:p>
          <a:p>
            <a:pPr>
              <a:lnSpc>
                <a:spcPct val="110000"/>
              </a:lnSpc>
              <a:spcBef>
                <a:spcPts val="400"/>
              </a:spcBef>
              <a:buNone/>
            </a:pPr>
            <a:endParaRPr lang="en-US" sz="7200" b="1" dirty="0">
              <a:solidFill>
                <a:srgbClr val="FFFF00"/>
              </a:solidFill>
            </a:endParaRP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def f4(p1,p2):</a:t>
            </a:r>
          </a:p>
          <a:p>
            <a:pPr>
              <a:lnSpc>
                <a:spcPct val="110000"/>
              </a:lnSpc>
              <a:spcBef>
                <a:spcPts val="400"/>
              </a:spcBef>
              <a:buNone/>
            </a:pPr>
            <a:r>
              <a:rPr lang="en-US" sz="7200" b="1" dirty="0">
                <a:solidFill>
                  <a:srgbClr val="FFFF00"/>
                </a:solidFill>
              </a:rPr>
              <a:t>    return(f2(p2,p2) - f1(p1,p1))</a:t>
            </a: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print(f4(4,2))</a:t>
            </a:r>
          </a:p>
          <a:p>
            <a:pPr>
              <a:lnSpc>
                <a:spcPct val="110000"/>
              </a:lnSpc>
              <a:spcBef>
                <a:spcPts val="400"/>
              </a:spcBef>
              <a:buNone/>
            </a:pPr>
            <a:endParaRPr lang="en-US" sz="7200" b="1" dirty="0">
              <a:solidFill>
                <a:srgbClr val="FFFF00"/>
              </a:solidFill>
            </a:endParaRP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def f5(q1,q2):</a:t>
            </a:r>
          </a:p>
          <a:p>
            <a:pPr>
              <a:lnSpc>
                <a:spcPct val="110000"/>
              </a:lnSpc>
              <a:spcBef>
                <a:spcPts val="400"/>
              </a:spcBef>
              <a:buNone/>
            </a:pPr>
            <a:r>
              <a:rPr lang="en-US" sz="7200" b="1" dirty="0">
                <a:solidFill>
                  <a:srgbClr val="FFFF00"/>
                </a:solidFill>
              </a:rPr>
              <a:t>    return(f2(q2,q1))</a:t>
            </a: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print(f5(17,5))</a:t>
            </a:r>
          </a:p>
          <a:p>
            <a:pPr>
              <a:lnSpc>
                <a:spcPct val="110000"/>
              </a:lnSpc>
              <a:spcBef>
                <a:spcPts val="400"/>
              </a:spcBef>
              <a:buNone/>
            </a:pPr>
            <a:endParaRPr lang="en-US" sz="7200" b="1" dirty="0">
              <a:solidFill>
                <a:srgbClr val="FFFF00"/>
              </a:solidFill>
            </a:endParaRP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def f6(par1,par2):</a:t>
            </a:r>
          </a:p>
          <a:p>
            <a:pPr>
              <a:lnSpc>
                <a:spcPct val="110000"/>
              </a:lnSpc>
              <a:spcBef>
                <a:spcPts val="400"/>
              </a:spcBef>
              <a:buNone/>
            </a:pPr>
            <a:r>
              <a:rPr lang="en-US" sz="7200" b="1" dirty="0">
                <a:solidFill>
                  <a:srgbClr val="FFFF00"/>
                </a:solidFill>
              </a:rPr>
              <a:t>    return( 3 + f1(par1, 17+par1))</a:t>
            </a:r>
          </a:p>
          <a:p>
            <a:pPr>
              <a:lnSpc>
                <a:spcPct val="110000"/>
              </a:lnSpc>
              <a:spcBef>
                <a:spcPts val="400"/>
              </a:spcBef>
              <a:buNone/>
            </a:pPr>
            <a:endParaRPr lang="en-US" sz="7200" b="1" dirty="0">
              <a:solidFill>
                <a:srgbClr val="FFFF00"/>
              </a:solidFill>
            </a:endParaRPr>
          </a:p>
          <a:p>
            <a:pPr>
              <a:lnSpc>
                <a:spcPct val="110000"/>
              </a:lnSpc>
              <a:spcBef>
                <a:spcPts val="400"/>
              </a:spcBef>
              <a:buNone/>
            </a:pPr>
            <a:r>
              <a:rPr lang="en-US" sz="7200" b="1" dirty="0">
                <a:solidFill>
                  <a:srgbClr val="FFFF00"/>
                </a:solidFill>
              </a:rPr>
              <a:t>print(f6(4,26))</a:t>
            </a:r>
          </a:p>
          <a:p>
            <a:pPr>
              <a:lnSpc>
                <a:spcPct val="110000"/>
              </a:lnSpc>
              <a:spcBef>
                <a:spcPts val="400"/>
              </a:spcBef>
              <a:buNone/>
            </a:pPr>
            <a:endParaRPr lang="en-US" sz="7200" b="1" dirty="0">
              <a:solidFill>
                <a:srgbClr val="FFFF00"/>
              </a:solidFill>
            </a:endParaRPr>
          </a:p>
          <a:p>
            <a:pPr>
              <a:buNone/>
            </a:pPr>
            <a:endParaRPr lang="en-US" dirty="0"/>
          </a:p>
        </p:txBody>
      </p:sp>
    </p:spTree>
    <p:extLst>
      <p:ext uri="{BB962C8B-B14F-4D97-AF65-F5344CB8AC3E}">
        <p14:creationId xmlns:p14="http://schemas.microsoft.com/office/powerpoint/2010/main" val="110873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4" end="4"/>
                                            </p:txEl>
                                          </p:spTgt>
                                        </p:tgtEl>
                                        <p:attrNameLst>
                                          <p:attrName>style.visibility</p:attrName>
                                        </p:attrNameLst>
                                      </p:cBhvr>
                                      <p:to>
                                        <p:strVal val="visible"/>
                                      </p:to>
                                    </p:set>
                                    <p:animEffect transition="in" filter="fade">
                                      <p:cBhvr>
                                        <p:cTn id="7" dur="500"/>
                                        <p:tgtEl>
                                          <p:spTgt spid="10">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0" end="10"/>
                                            </p:txEl>
                                          </p:spTgt>
                                        </p:tgtEl>
                                        <p:attrNameLst>
                                          <p:attrName>style.visibility</p:attrName>
                                        </p:attrNameLst>
                                      </p:cBhvr>
                                      <p:to>
                                        <p:strVal val="visible"/>
                                      </p:to>
                                    </p:set>
                                    <p:animEffect transition="in" filter="fade">
                                      <p:cBhvr>
                                        <p:cTn id="12" dur="500"/>
                                        <p:tgtEl>
                                          <p:spTgt spid="10">
                                            <p:txEl>
                                              <p:pRg st="1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
                                            <p:txEl>
                                              <p:pRg st="15" end="1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xEl>
                                              <p:pRg st="18" end="18"/>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
                                            <p:txEl>
                                              <p:pRg st="19" end="19"/>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5181600" y="76200"/>
            <a:ext cx="5486400" cy="6705600"/>
          </a:xfrm>
          <a:solidFill>
            <a:schemeClr val="bg2"/>
          </a:solidFill>
          <a:ln>
            <a:solidFill>
              <a:schemeClr val="accent5">
                <a:lumMod val="60000"/>
                <a:lumOff val="40000"/>
              </a:schemeClr>
            </a:solidFill>
          </a:ln>
        </p:spPr>
        <p:txBody>
          <a:bodyPr>
            <a:normAutofit fontScale="70000" lnSpcReduction="20000"/>
          </a:bodyPr>
          <a:lstStyle/>
          <a:p>
            <a:pPr lvl="1">
              <a:spcBef>
                <a:spcPts val="900"/>
              </a:spcBef>
              <a:buNone/>
            </a:pPr>
            <a:r>
              <a:rPr lang="en-US" sz="1900" b="1" dirty="0" err="1">
                <a:solidFill>
                  <a:srgbClr val="FFFF00"/>
                </a:solidFill>
              </a:rPr>
              <a:t>def</a:t>
            </a:r>
            <a:r>
              <a:rPr lang="en-US" sz="1900" b="1" dirty="0">
                <a:solidFill>
                  <a:srgbClr val="FFFF00"/>
                </a:solidFill>
              </a:rPr>
              <a:t> Func1(p1,p2):</a:t>
            </a:r>
          </a:p>
          <a:p>
            <a:pPr lvl="1">
              <a:spcBef>
                <a:spcPts val="900"/>
              </a:spcBef>
              <a:buNone/>
            </a:pPr>
            <a:r>
              <a:rPr lang="en-US" sz="1900" b="1" dirty="0">
                <a:solidFill>
                  <a:srgbClr val="FFFF00"/>
                </a:solidFill>
              </a:rPr>
              <a:t>	  return(</a:t>
            </a:r>
            <a:r>
              <a:rPr lang="en-US" sz="1900" b="1" dirty="0" err="1">
                <a:solidFill>
                  <a:srgbClr val="FFFF00"/>
                </a:solidFill>
              </a:rPr>
              <a:t>Squr</a:t>
            </a:r>
            <a:r>
              <a:rPr lang="en-US" sz="1900" b="1" dirty="0">
                <a:solidFill>
                  <a:srgbClr val="FFFF00"/>
                </a:solidFill>
              </a:rPr>
              <a:t>(p1) -  </a:t>
            </a:r>
            <a:r>
              <a:rPr lang="en-US" sz="1900" b="1" dirty="0" err="1">
                <a:solidFill>
                  <a:srgbClr val="FFFF00"/>
                </a:solidFill>
              </a:rPr>
              <a:t>Squr</a:t>
            </a:r>
            <a:r>
              <a:rPr lang="en-US" sz="1900" b="1" dirty="0">
                <a:solidFill>
                  <a:srgbClr val="FFFF00"/>
                </a:solidFill>
              </a:rPr>
              <a:t>(p2))</a:t>
            </a:r>
          </a:p>
          <a:p>
            <a:pPr lvl="1">
              <a:spcBef>
                <a:spcPts val="900"/>
              </a:spcBef>
              <a:buNone/>
            </a:pPr>
            <a:r>
              <a:rPr lang="en-US" sz="1900" b="1" dirty="0">
                <a:solidFill>
                  <a:srgbClr val="FFFF00"/>
                </a:solidFill>
              </a:rPr>
              <a:t>print(Func1(4,3))</a:t>
            </a:r>
          </a:p>
          <a:p>
            <a:pPr lvl="1">
              <a:spcBef>
                <a:spcPts val="900"/>
              </a:spcBef>
              <a:buNone/>
            </a:pPr>
            <a:r>
              <a:rPr lang="en-US" sz="1900" b="1" dirty="0" smtClean="0"/>
              <a:t>&gt;&gt;</a:t>
            </a:r>
            <a:endParaRPr lang="en-US" sz="1900" b="1" dirty="0"/>
          </a:p>
          <a:p>
            <a:pPr lvl="1">
              <a:spcBef>
                <a:spcPts val="900"/>
              </a:spcBef>
              <a:buNone/>
            </a:pPr>
            <a:r>
              <a:rPr lang="en-US" sz="1900" b="1" dirty="0">
                <a:solidFill>
                  <a:srgbClr val="FFFF00"/>
                </a:solidFill>
              </a:rPr>
              <a:t>def Func2(p1,p2,p3):</a:t>
            </a:r>
          </a:p>
          <a:p>
            <a:pPr lvl="1">
              <a:spcBef>
                <a:spcPts val="900"/>
              </a:spcBef>
              <a:buNone/>
            </a:pPr>
            <a:r>
              <a:rPr lang="en-US" sz="1900" b="1" dirty="0">
                <a:solidFill>
                  <a:srgbClr val="FFFF00"/>
                </a:solidFill>
              </a:rPr>
              <a:t>	 return(</a:t>
            </a:r>
            <a:r>
              <a:rPr lang="en-US" sz="1900" b="1" dirty="0" err="1">
                <a:solidFill>
                  <a:srgbClr val="FFFF00"/>
                </a:solidFill>
              </a:rPr>
              <a:t>Squr</a:t>
            </a:r>
            <a:r>
              <a:rPr lang="en-US" sz="1900" b="1" dirty="0">
                <a:solidFill>
                  <a:srgbClr val="FFFF00"/>
                </a:solidFill>
              </a:rPr>
              <a:t>(p1) * Func1(p2,p3))</a:t>
            </a:r>
          </a:p>
          <a:p>
            <a:pPr lvl="1">
              <a:spcBef>
                <a:spcPts val="900"/>
              </a:spcBef>
              <a:buNone/>
            </a:pPr>
            <a:r>
              <a:rPr lang="en-US" sz="1900" b="1" dirty="0">
                <a:solidFill>
                  <a:srgbClr val="FFFF00"/>
                </a:solidFill>
              </a:rPr>
              <a:t>print(Func2(2,3,2))</a:t>
            </a:r>
          </a:p>
          <a:p>
            <a:pPr lvl="1">
              <a:spcBef>
                <a:spcPts val="900"/>
              </a:spcBef>
              <a:buNone/>
            </a:pPr>
            <a:r>
              <a:rPr lang="en-US" sz="1900" b="1" dirty="0" smtClean="0"/>
              <a:t>&gt;&gt;</a:t>
            </a:r>
            <a:endParaRPr lang="en-US" sz="1900" b="1" dirty="0"/>
          </a:p>
          <a:p>
            <a:pPr lvl="1">
              <a:spcBef>
                <a:spcPts val="900"/>
              </a:spcBef>
              <a:buNone/>
            </a:pPr>
            <a:r>
              <a:rPr lang="en-US" sz="1900" b="1" dirty="0" err="1">
                <a:solidFill>
                  <a:srgbClr val="FFFF00"/>
                </a:solidFill>
              </a:rPr>
              <a:t>def</a:t>
            </a:r>
            <a:r>
              <a:rPr lang="en-US" sz="1900" b="1" dirty="0">
                <a:solidFill>
                  <a:srgbClr val="FFFF00"/>
                </a:solidFill>
              </a:rPr>
              <a:t> Func3(p1,p2):</a:t>
            </a:r>
          </a:p>
          <a:p>
            <a:pPr lvl="1">
              <a:spcBef>
                <a:spcPts val="900"/>
              </a:spcBef>
              <a:buNone/>
            </a:pPr>
            <a:r>
              <a:rPr lang="en-US" sz="1900" b="1" dirty="0">
                <a:solidFill>
                  <a:srgbClr val="FFFF00"/>
                </a:solidFill>
              </a:rPr>
              <a:t> 	 return(</a:t>
            </a:r>
            <a:r>
              <a:rPr lang="en-US" sz="1900" b="1" dirty="0" err="1">
                <a:solidFill>
                  <a:srgbClr val="FFFF00"/>
                </a:solidFill>
              </a:rPr>
              <a:t>dbl</a:t>
            </a:r>
            <a:r>
              <a:rPr lang="en-US" sz="1900" b="1" dirty="0">
                <a:solidFill>
                  <a:srgbClr val="FFFF00"/>
                </a:solidFill>
              </a:rPr>
              <a:t>(</a:t>
            </a:r>
            <a:r>
              <a:rPr lang="en-US" sz="1900" b="1" dirty="0" err="1">
                <a:solidFill>
                  <a:srgbClr val="FFFF00"/>
                </a:solidFill>
              </a:rPr>
              <a:t>Squr</a:t>
            </a:r>
            <a:r>
              <a:rPr lang="en-US" sz="1900" b="1" dirty="0">
                <a:solidFill>
                  <a:srgbClr val="FFFF00"/>
                </a:solidFill>
              </a:rPr>
              <a:t>(p1)))</a:t>
            </a:r>
          </a:p>
          <a:p>
            <a:pPr lvl="1">
              <a:spcBef>
                <a:spcPts val="900"/>
              </a:spcBef>
              <a:buNone/>
            </a:pPr>
            <a:r>
              <a:rPr lang="en-US" sz="1900" b="1" dirty="0">
                <a:solidFill>
                  <a:srgbClr val="FFFF00"/>
                </a:solidFill>
              </a:rPr>
              <a:t>print(Func3(4))</a:t>
            </a:r>
          </a:p>
          <a:p>
            <a:pPr lvl="1">
              <a:spcBef>
                <a:spcPts val="900"/>
              </a:spcBef>
              <a:buNone/>
            </a:pPr>
            <a:r>
              <a:rPr lang="en-US" sz="1900" b="1" dirty="0" smtClean="0"/>
              <a:t>&gt;&gt;</a:t>
            </a:r>
            <a:endParaRPr lang="en-US" sz="1900" b="1" dirty="0">
              <a:solidFill>
                <a:srgbClr val="FFFF00"/>
              </a:solidFill>
            </a:endParaRPr>
          </a:p>
          <a:p>
            <a:pPr lvl="1">
              <a:spcBef>
                <a:spcPts val="900"/>
              </a:spcBef>
              <a:buNone/>
            </a:pPr>
            <a:r>
              <a:rPr lang="en-US" sz="1900" b="1" dirty="0" err="1">
                <a:solidFill>
                  <a:srgbClr val="FFFF00"/>
                </a:solidFill>
              </a:rPr>
              <a:t>def</a:t>
            </a:r>
            <a:r>
              <a:rPr lang="en-US" sz="1900" b="1" dirty="0">
                <a:solidFill>
                  <a:srgbClr val="FFFF00"/>
                </a:solidFill>
              </a:rPr>
              <a:t> Func4(p1,p2):</a:t>
            </a:r>
          </a:p>
          <a:p>
            <a:pPr lvl="1">
              <a:spcBef>
                <a:spcPts val="900"/>
              </a:spcBef>
              <a:buNone/>
            </a:pPr>
            <a:r>
              <a:rPr lang="en-US" sz="1900" b="1" dirty="0">
                <a:solidFill>
                  <a:srgbClr val="FFFF00"/>
                </a:solidFill>
              </a:rPr>
              <a:t>	return(dbl(</a:t>
            </a:r>
            <a:r>
              <a:rPr lang="en-US" sz="1900" b="1" dirty="0" err="1">
                <a:solidFill>
                  <a:srgbClr val="FFFF00"/>
                </a:solidFill>
              </a:rPr>
              <a:t>Squr</a:t>
            </a:r>
            <a:r>
              <a:rPr lang="en-US" sz="1900" b="1" dirty="0">
                <a:solidFill>
                  <a:srgbClr val="FFFF00"/>
                </a:solidFill>
              </a:rPr>
              <a:t>(p2)+ </a:t>
            </a:r>
            <a:r>
              <a:rPr lang="en-US" sz="1900" b="1" dirty="0" err="1">
                <a:solidFill>
                  <a:srgbClr val="FFFF00"/>
                </a:solidFill>
              </a:rPr>
              <a:t>Squr</a:t>
            </a:r>
            <a:r>
              <a:rPr lang="en-US" sz="1900" b="1" dirty="0">
                <a:solidFill>
                  <a:srgbClr val="FFFF00"/>
                </a:solidFill>
              </a:rPr>
              <a:t>(p2)+3))</a:t>
            </a:r>
          </a:p>
          <a:p>
            <a:pPr lvl="1">
              <a:spcBef>
                <a:spcPts val="900"/>
              </a:spcBef>
              <a:buNone/>
            </a:pPr>
            <a:r>
              <a:rPr lang="en-US" sz="1900" b="1" dirty="0">
                <a:solidFill>
                  <a:srgbClr val="FFFF00"/>
                </a:solidFill>
              </a:rPr>
              <a:t>print(Func4(2,4))</a:t>
            </a:r>
          </a:p>
          <a:p>
            <a:pPr lvl="1">
              <a:spcBef>
                <a:spcPts val="900"/>
              </a:spcBef>
              <a:buNone/>
            </a:pPr>
            <a:r>
              <a:rPr lang="en-US" sz="1900" b="1" dirty="0"/>
              <a:t>&gt;&gt; </a:t>
            </a:r>
          </a:p>
          <a:p>
            <a:pPr lvl="1">
              <a:spcBef>
                <a:spcPts val="900"/>
              </a:spcBef>
              <a:buNone/>
            </a:pPr>
            <a:r>
              <a:rPr lang="en-US" sz="1900" b="1" dirty="0" err="1">
                <a:solidFill>
                  <a:srgbClr val="FFFF00"/>
                </a:solidFill>
              </a:rPr>
              <a:t>def</a:t>
            </a:r>
            <a:r>
              <a:rPr lang="en-US" sz="1900" b="1" dirty="0">
                <a:solidFill>
                  <a:srgbClr val="FFFF00"/>
                </a:solidFill>
              </a:rPr>
              <a:t> Func6(p1</a:t>
            </a:r>
            <a:r>
              <a:rPr lang="en-US" sz="1900" b="1" dirty="0">
                <a:solidFill>
                  <a:srgbClr val="FFFF00"/>
                </a:solidFill>
              </a:rPr>
              <a:t>):</a:t>
            </a:r>
          </a:p>
          <a:p>
            <a:pPr lvl="1">
              <a:spcBef>
                <a:spcPts val="900"/>
              </a:spcBef>
              <a:buNone/>
            </a:pPr>
            <a:r>
              <a:rPr lang="en-US" sz="1900" b="1" dirty="0">
                <a:solidFill>
                  <a:srgbClr val="FFFF00"/>
                </a:solidFill>
              </a:rPr>
              <a:t>	</a:t>
            </a:r>
            <a:r>
              <a:rPr lang="en-US" sz="1900" b="1" dirty="0">
                <a:solidFill>
                  <a:srgbClr val="FFFF00"/>
                </a:solidFill>
              </a:rPr>
              <a:t>return(</a:t>
            </a:r>
            <a:r>
              <a:rPr lang="en-US" sz="1900" b="1" dirty="0" err="1">
                <a:solidFill>
                  <a:srgbClr val="FFFF00"/>
                </a:solidFill>
              </a:rPr>
              <a:t>dbl</a:t>
            </a:r>
            <a:r>
              <a:rPr lang="en-US" sz="1900" b="1" dirty="0">
                <a:solidFill>
                  <a:srgbClr val="FFFF00"/>
                </a:solidFill>
              </a:rPr>
              <a:t>(</a:t>
            </a:r>
            <a:r>
              <a:rPr lang="en-US" sz="1900" b="1" dirty="0" err="1">
                <a:solidFill>
                  <a:srgbClr val="FFFF00"/>
                </a:solidFill>
              </a:rPr>
              <a:t>dbl</a:t>
            </a:r>
            <a:r>
              <a:rPr lang="en-US" sz="1900" b="1" dirty="0">
                <a:solidFill>
                  <a:srgbClr val="FFFF00"/>
                </a:solidFill>
              </a:rPr>
              <a:t>(</a:t>
            </a:r>
            <a:r>
              <a:rPr lang="en-US" sz="1900" b="1" dirty="0" err="1">
                <a:solidFill>
                  <a:srgbClr val="FFFF00"/>
                </a:solidFill>
              </a:rPr>
              <a:t>dbl</a:t>
            </a:r>
            <a:r>
              <a:rPr lang="en-US" sz="1900" b="1" dirty="0">
                <a:solidFill>
                  <a:srgbClr val="FFFF00"/>
                </a:solidFill>
              </a:rPr>
              <a:t>(</a:t>
            </a:r>
            <a:r>
              <a:rPr lang="en-US" sz="1900" b="1" dirty="0" err="1">
                <a:solidFill>
                  <a:srgbClr val="FFFF00"/>
                </a:solidFill>
              </a:rPr>
              <a:t>Squr</a:t>
            </a:r>
            <a:r>
              <a:rPr lang="en-US" sz="1900" b="1" dirty="0">
                <a:solidFill>
                  <a:srgbClr val="FFFF00"/>
                </a:solidFill>
              </a:rPr>
              <a:t>(p1)+1))-</a:t>
            </a:r>
            <a:r>
              <a:rPr lang="en-US" sz="1900" b="1" dirty="0" err="1">
                <a:solidFill>
                  <a:srgbClr val="FFFF00"/>
                </a:solidFill>
              </a:rPr>
              <a:t>Squr</a:t>
            </a:r>
            <a:r>
              <a:rPr lang="en-US" sz="1900" b="1" dirty="0">
                <a:solidFill>
                  <a:srgbClr val="FFFF00"/>
                </a:solidFill>
              </a:rPr>
              <a:t>(3)))</a:t>
            </a:r>
            <a:endParaRPr lang="en-US" sz="1900" b="1" dirty="0">
              <a:solidFill>
                <a:srgbClr val="FFFF00"/>
              </a:solidFill>
            </a:endParaRPr>
          </a:p>
          <a:p>
            <a:pPr lvl="1">
              <a:spcBef>
                <a:spcPts val="900"/>
              </a:spcBef>
              <a:buNone/>
            </a:pPr>
            <a:r>
              <a:rPr lang="en-US" sz="1900" b="1" dirty="0">
                <a:solidFill>
                  <a:srgbClr val="FFFF00"/>
                </a:solidFill>
              </a:rPr>
              <a:t>print(Func6(-2))</a:t>
            </a:r>
            <a:endParaRPr lang="en-US" sz="1900" b="1" dirty="0">
              <a:solidFill>
                <a:srgbClr val="FFFF00"/>
              </a:solidFill>
            </a:endParaRPr>
          </a:p>
          <a:p>
            <a:pPr lvl="1">
              <a:spcBef>
                <a:spcPts val="900"/>
              </a:spcBef>
              <a:buNone/>
            </a:pPr>
            <a:r>
              <a:rPr lang="en-US" sz="1900" b="1" dirty="0" smtClean="0"/>
              <a:t>&gt;&gt;</a:t>
            </a:r>
            <a:endParaRPr lang="en-US" sz="1900" b="1" dirty="0"/>
          </a:p>
          <a:p>
            <a:pPr lvl="1">
              <a:buNone/>
            </a:pPr>
            <a:endParaRPr lang="en-US" dirty="0" smtClean="0"/>
          </a:p>
          <a:p>
            <a:pPr lvl="1">
              <a:buNone/>
            </a:pPr>
            <a:endParaRPr lang="en-US" dirty="0" smtClean="0"/>
          </a:p>
          <a:p>
            <a:pPr lvl="1">
              <a:buNone/>
            </a:pPr>
            <a:endParaRPr lang="en-US" dirty="0" smtClean="0">
              <a:solidFill>
                <a:srgbClr val="FFFF00"/>
              </a:solidFill>
            </a:endParaRPr>
          </a:p>
        </p:txBody>
      </p:sp>
      <p:sp>
        <p:nvSpPr>
          <p:cNvPr id="3" name="Content Placeholder 2"/>
          <p:cNvSpPr>
            <a:spLocks noGrp="1"/>
          </p:cNvSpPr>
          <p:nvPr>
            <p:ph sz="half" idx="1"/>
          </p:nvPr>
        </p:nvSpPr>
        <p:spPr>
          <a:xfrm>
            <a:off x="977705" y="1570893"/>
            <a:ext cx="3352800" cy="2133600"/>
          </a:xfrm>
          <a:solidFill>
            <a:schemeClr val="bg1">
              <a:lumMod val="75000"/>
              <a:lumOff val="25000"/>
            </a:schemeClr>
          </a:solidFill>
          <a:ln w="38100">
            <a:solidFill>
              <a:schemeClr val="accent1">
                <a:lumMod val="60000"/>
                <a:lumOff val="40000"/>
              </a:schemeClr>
            </a:solidFill>
          </a:ln>
        </p:spPr>
        <p:txBody>
          <a:bodyPr>
            <a:normAutofit fontScale="70000" lnSpcReduction="20000"/>
          </a:bodyPr>
          <a:lstStyle/>
          <a:p>
            <a:pPr>
              <a:buNone/>
            </a:pPr>
            <a:r>
              <a:rPr lang="en-US" dirty="0" smtClean="0"/>
              <a:t>Given the function</a:t>
            </a:r>
          </a:p>
          <a:p>
            <a:pPr lvl="1">
              <a:buNone/>
            </a:pPr>
            <a:r>
              <a:rPr lang="en-US" sz="2100" dirty="0">
                <a:solidFill>
                  <a:srgbClr val="FFFF00"/>
                </a:solidFill>
              </a:rPr>
              <a:t>def </a:t>
            </a:r>
            <a:r>
              <a:rPr lang="en-US" sz="2100" dirty="0" err="1">
                <a:solidFill>
                  <a:srgbClr val="FFFF00"/>
                </a:solidFill>
              </a:rPr>
              <a:t>Squr</a:t>
            </a:r>
            <a:r>
              <a:rPr lang="en-US" sz="2100" dirty="0">
                <a:solidFill>
                  <a:srgbClr val="FFFF00"/>
                </a:solidFill>
              </a:rPr>
              <a:t>(par1):</a:t>
            </a:r>
          </a:p>
          <a:p>
            <a:pPr lvl="1">
              <a:buNone/>
            </a:pPr>
            <a:r>
              <a:rPr lang="en-US" sz="2100" dirty="0">
                <a:solidFill>
                  <a:srgbClr val="FFFF00"/>
                </a:solidFill>
              </a:rPr>
              <a:t>    return(par1 ** 2)</a:t>
            </a:r>
          </a:p>
          <a:p>
            <a:pPr lvl="1">
              <a:buNone/>
            </a:pPr>
            <a:endParaRPr lang="en-US" sz="2100" dirty="0">
              <a:solidFill>
                <a:srgbClr val="FFFF00"/>
              </a:solidFill>
            </a:endParaRPr>
          </a:p>
          <a:p>
            <a:pPr lvl="1">
              <a:buNone/>
            </a:pPr>
            <a:r>
              <a:rPr lang="en-US" sz="2100" dirty="0">
                <a:solidFill>
                  <a:srgbClr val="FFFF00"/>
                </a:solidFill>
              </a:rPr>
              <a:t>def  dbl(par2):</a:t>
            </a:r>
          </a:p>
          <a:p>
            <a:pPr lvl="1">
              <a:buNone/>
            </a:pPr>
            <a:r>
              <a:rPr lang="en-US" sz="2100" dirty="0">
                <a:solidFill>
                  <a:srgbClr val="FFFF00"/>
                </a:solidFill>
              </a:rPr>
              <a:t>	return(par2 + par2)</a:t>
            </a:r>
          </a:p>
          <a:p>
            <a:pPr lvl="1">
              <a:buNone/>
            </a:pPr>
            <a:endParaRPr lang="en-US" dirty="0" smtClean="0">
              <a:solidFill>
                <a:srgbClr val="FFFF00"/>
              </a:solidFill>
            </a:endParaRPr>
          </a:p>
          <a:p>
            <a:pPr lvl="1">
              <a:buNone/>
            </a:pPr>
            <a:endParaRPr lang="en-US" dirty="0" smtClean="0">
              <a:solidFill>
                <a:srgbClr val="FFFF00"/>
              </a:solidFill>
            </a:endParaRPr>
          </a:p>
        </p:txBody>
      </p:sp>
    </p:spTree>
    <p:extLst>
      <p:ext uri="{BB962C8B-B14F-4D97-AF65-F5344CB8AC3E}">
        <p14:creationId xmlns:p14="http://schemas.microsoft.com/office/powerpoint/2010/main" val="4162189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p:cTn id="7"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4">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7" end="7"/>
                                            </p:txEl>
                                          </p:spTgt>
                                        </p:tgtEl>
                                        <p:attrNameLst>
                                          <p:attrName>style.visibility</p:attrName>
                                        </p:attrNameLst>
                                      </p:cBhvr>
                                      <p:to>
                                        <p:strVal val="visible"/>
                                      </p:to>
                                    </p:set>
                                    <p:anim calcmode="lin" valueType="num">
                                      <p:cBhvr>
                                        <p:cTn id="14"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4">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4">
                                            <p:txEl>
                                              <p:pRg st="11" end="11"/>
                                            </p:txEl>
                                          </p:spTgt>
                                        </p:tgtEl>
                                        <p:attrNameLst>
                                          <p:attrName>style.visibility</p:attrName>
                                        </p:attrNameLst>
                                      </p:cBhvr>
                                      <p:to>
                                        <p:strVal val="visible"/>
                                      </p:to>
                                    </p:set>
                                    <p:animEffect transition="in" filter="wipe(down)">
                                      <p:cBhvr>
                                        <p:cTn id="21" dur="580">
                                          <p:stCondLst>
                                            <p:cond delay="0"/>
                                          </p:stCondLst>
                                        </p:cTn>
                                        <p:tgtEl>
                                          <p:spTgt spid="4">
                                            <p:txEl>
                                              <p:pRg st="11" end="11"/>
                                            </p:txEl>
                                          </p:spTgt>
                                        </p:tgtEl>
                                      </p:cBhvr>
                                    </p:animEffect>
                                    <p:anim calcmode="lin" valueType="num">
                                      <p:cBhvr>
                                        <p:cTn id="22" dur="1822" tmFilter="0,0; 0.14,0.36; 0.43,0.73; 0.71,0.91; 1.0,1.0">
                                          <p:stCondLst>
                                            <p:cond delay="0"/>
                                          </p:stCondLst>
                                        </p:cTn>
                                        <p:tgtEl>
                                          <p:spTgt spid="4">
                                            <p:txEl>
                                              <p:pRg st="11" end="11"/>
                                            </p:txEl>
                                          </p:spTgt>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4">
                                            <p:txEl>
                                              <p:pRg st="11" end="11"/>
                                            </p:txEl>
                                          </p:spTgt>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4">
                                            <p:txEl>
                                              <p:pRg st="11" end="11"/>
                                            </p:txEl>
                                          </p:spTgt>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4">
                                            <p:txEl>
                                              <p:pRg st="11" end="11"/>
                                            </p:txEl>
                                          </p:spTgt>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4">
                                            <p:txEl>
                                              <p:pRg st="11" end="11"/>
                                            </p:txEl>
                                          </p:spTgt>
                                        </p:tgtEl>
                                        <p:attrNameLst>
                                          <p:attrName>ppt_y</p:attrName>
                                        </p:attrNameLst>
                                      </p:cBhvr>
                                      <p:tavLst>
                                        <p:tav tm="0" fmla="#ppt_y-sin(pi*$)/81">
                                          <p:val>
                                            <p:fltVal val="0"/>
                                          </p:val>
                                        </p:tav>
                                        <p:tav tm="100000">
                                          <p:val>
                                            <p:fltVal val="1"/>
                                          </p:val>
                                        </p:tav>
                                      </p:tavLst>
                                    </p:anim>
                                    <p:animScale>
                                      <p:cBhvr>
                                        <p:cTn id="27" dur="26">
                                          <p:stCondLst>
                                            <p:cond delay="650"/>
                                          </p:stCondLst>
                                        </p:cTn>
                                        <p:tgtEl>
                                          <p:spTgt spid="4">
                                            <p:txEl>
                                              <p:pRg st="11" end="11"/>
                                            </p:txEl>
                                          </p:spTgt>
                                        </p:tgtEl>
                                      </p:cBhvr>
                                      <p:to x="100000" y="60000"/>
                                    </p:animScale>
                                    <p:animScale>
                                      <p:cBhvr>
                                        <p:cTn id="28" dur="166" decel="50000">
                                          <p:stCondLst>
                                            <p:cond delay="676"/>
                                          </p:stCondLst>
                                        </p:cTn>
                                        <p:tgtEl>
                                          <p:spTgt spid="4">
                                            <p:txEl>
                                              <p:pRg st="11" end="11"/>
                                            </p:txEl>
                                          </p:spTgt>
                                        </p:tgtEl>
                                      </p:cBhvr>
                                      <p:to x="100000" y="100000"/>
                                    </p:animScale>
                                    <p:animScale>
                                      <p:cBhvr>
                                        <p:cTn id="29" dur="26">
                                          <p:stCondLst>
                                            <p:cond delay="1312"/>
                                          </p:stCondLst>
                                        </p:cTn>
                                        <p:tgtEl>
                                          <p:spTgt spid="4">
                                            <p:txEl>
                                              <p:pRg st="11" end="11"/>
                                            </p:txEl>
                                          </p:spTgt>
                                        </p:tgtEl>
                                      </p:cBhvr>
                                      <p:to x="100000" y="80000"/>
                                    </p:animScale>
                                    <p:animScale>
                                      <p:cBhvr>
                                        <p:cTn id="30" dur="166" decel="50000">
                                          <p:stCondLst>
                                            <p:cond delay="1338"/>
                                          </p:stCondLst>
                                        </p:cTn>
                                        <p:tgtEl>
                                          <p:spTgt spid="4">
                                            <p:txEl>
                                              <p:pRg st="11" end="11"/>
                                            </p:txEl>
                                          </p:spTgt>
                                        </p:tgtEl>
                                      </p:cBhvr>
                                      <p:to x="100000" y="100000"/>
                                    </p:animScale>
                                    <p:animScale>
                                      <p:cBhvr>
                                        <p:cTn id="31" dur="26">
                                          <p:stCondLst>
                                            <p:cond delay="1642"/>
                                          </p:stCondLst>
                                        </p:cTn>
                                        <p:tgtEl>
                                          <p:spTgt spid="4">
                                            <p:txEl>
                                              <p:pRg st="11" end="11"/>
                                            </p:txEl>
                                          </p:spTgt>
                                        </p:tgtEl>
                                      </p:cBhvr>
                                      <p:to x="100000" y="90000"/>
                                    </p:animScale>
                                    <p:animScale>
                                      <p:cBhvr>
                                        <p:cTn id="32" dur="166" decel="50000">
                                          <p:stCondLst>
                                            <p:cond delay="1668"/>
                                          </p:stCondLst>
                                        </p:cTn>
                                        <p:tgtEl>
                                          <p:spTgt spid="4">
                                            <p:txEl>
                                              <p:pRg st="11" end="11"/>
                                            </p:txEl>
                                          </p:spTgt>
                                        </p:tgtEl>
                                      </p:cBhvr>
                                      <p:to x="100000" y="100000"/>
                                    </p:animScale>
                                    <p:animScale>
                                      <p:cBhvr>
                                        <p:cTn id="33" dur="26">
                                          <p:stCondLst>
                                            <p:cond delay="1808"/>
                                          </p:stCondLst>
                                        </p:cTn>
                                        <p:tgtEl>
                                          <p:spTgt spid="4">
                                            <p:txEl>
                                              <p:pRg st="11" end="11"/>
                                            </p:txEl>
                                          </p:spTgt>
                                        </p:tgtEl>
                                      </p:cBhvr>
                                      <p:to x="100000" y="95000"/>
                                    </p:animScale>
                                    <p:animScale>
                                      <p:cBhvr>
                                        <p:cTn id="34" dur="166" decel="50000">
                                          <p:stCondLst>
                                            <p:cond delay="1834"/>
                                          </p:stCondLst>
                                        </p:cTn>
                                        <p:tgtEl>
                                          <p:spTgt spid="4">
                                            <p:txEl>
                                              <p:pRg st="11" end="11"/>
                                            </p:txEl>
                                          </p:spTgt>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4">
                                            <p:txEl>
                                              <p:pRg st="15" end="15"/>
                                            </p:txEl>
                                          </p:spTgt>
                                        </p:tgtEl>
                                        <p:attrNameLst>
                                          <p:attrName>style.visibility</p:attrName>
                                        </p:attrNameLst>
                                      </p:cBhvr>
                                      <p:to>
                                        <p:strVal val="visible"/>
                                      </p:to>
                                    </p:set>
                                    <p:anim calcmode="lin" valueType="num">
                                      <p:cBhvr>
                                        <p:cTn id="39" dur="500" fill="hold"/>
                                        <p:tgtEl>
                                          <p:spTgt spid="4">
                                            <p:txEl>
                                              <p:pRg st="15" end="15"/>
                                            </p:txEl>
                                          </p:spTgt>
                                        </p:tgtEl>
                                        <p:attrNameLst>
                                          <p:attrName>ppt_w</p:attrName>
                                        </p:attrNameLst>
                                      </p:cBhvr>
                                      <p:tavLst>
                                        <p:tav tm="0">
                                          <p:val>
                                            <p:fltVal val="0"/>
                                          </p:val>
                                        </p:tav>
                                        <p:tav tm="100000">
                                          <p:val>
                                            <p:strVal val="#ppt_w"/>
                                          </p:val>
                                        </p:tav>
                                      </p:tavLst>
                                    </p:anim>
                                    <p:anim calcmode="lin" valueType="num">
                                      <p:cBhvr>
                                        <p:cTn id="40" dur="500" fill="hold"/>
                                        <p:tgtEl>
                                          <p:spTgt spid="4">
                                            <p:txEl>
                                              <p:pRg st="15" end="15"/>
                                            </p:txEl>
                                          </p:spTgt>
                                        </p:tgtEl>
                                        <p:attrNameLst>
                                          <p:attrName>ppt_h</p:attrName>
                                        </p:attrNameLst>
                                      </p:cBhvr>
                                      <p:tavLst>
                                        <p:tav tm="0">
                                          <p:val>
                                            <p:fltVal val="0"/>
                                          </p:val>
                                        </p:tav>
                                        <p:tav tm="100000">
                                          <p:val>
                                            <p:strVal val="#ppt_h"/>
                                          </p:val>
                                        </p:tav>
                                      </p:tavLst>
                                    </p:anim>
                                    <p:animEffect transition="in" filter="fade">
                                      <p:cBhvr>
                                        <p:cTn id="41" dur="500"/>
                                        <p:tgtEl>
                                          <p:spTgt spid="4">
                                            <p:txEl>
                                              <p:pRg st="15" end="1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45" presetClass="entr" presetSubtype="0" fill="hold" nodeType="clickEffect">
                                  <p:stCondLst>
                                    <p:cond delay="0"/>
                                  </p:stCondLst>
                                  <p:childTnLst>
                                    <p:set>
                                      <p:cBhvr>
                                        <p:cTn id="45" dur="1" fill="hold">
                                          <p:stCondLst>
                                            <p:cond delay="0"/>
                                          </p:stCondLst>
                                        </p:cTn>
                                        <p:tgtEl>
                                          <p:spTgt spid="4">
                                            <p:txEl>
                                              <p:pRg st="19" end="19"/>
                                            </p:txEl>
                                          </p:spTgt>
                                        </p:tgtEl>
                                        <p:attrNameLst>
                                          <p:attrName>style.visibility</p:attrName>
                                        </p:attrNameLst>
                                      </p:cBhvr>
                                      <p:to>
                                        <p:strVal val="visible"/>
                                      </p:to>
                                    </p:set>
                                    <p:animEffect transition="in" filter="fade">
                                      <p:cBhvr>
                                        <p:cTn id="46" dur="2000"/>
                                        <p:tgtEl>
                                          <p:spTgt spid="4">
                                            <p:txEl>
                                              <p:pRg st="19" end="19"/>
                                            </p:txEl>
                                          </p:spTgt>
                                        </p:tgtEl>
                                      </p:cBhvr>
                                    </p:animEffect>
                                    <p:anim calcmode="lin" valueType="num">
                                      <p:cBhvr>
                                        <p:cTn id="47" dur="2000" fill="hold"/>
                                        <p:tgtEl>
                                          <p:spTgt spid="4">
                                            <p:txEl>
                                              <p:pRg st="19" end="19"/>
                                            </p:txEl>
                                          </p:spTgt>
                                        </p:tgtEl>
                                        <p:attrNameLst>
                                          <p:attrName>ppt_w</p:attrName>
                                        </p:attrNameLst>
                                      </p:cBhvr>
                                      <p:tavLst>
                                        <p:tav tm="0" fmla="#ppt_w*sin(2.5*pi*$)">
                                          <p:val>
                                            <p:fltVal val="0"/>
                                          </p:val>
                                        </p:tav>
                                        <p:tav tm="100000">
                                          <p:val>
                                            <p:fltVal val="1"/>
                                          </p:val>
                                        </p:tav>
                                      </p:tavLst>
                                    </p:anim>
                                    <p:anim calcmode="lin" valueType="num">
                                      <p:cBhvr>
                                        <p:cTn id="48" dur="2000" fill="hold"/>
                                        <p:tgtEl>
                                          <p:spTgt spid="4">
                                            <p:txEl>
                                              <p:pRg st="19" end="1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Piecewise functions</a:t>
            </a:r>
            <a:endParaRPr lang="en-US" dirty="0"/>
          </a:p>
        </p:txBody>
      </p:sp>
      <mc:AlternateContent xmlns:mc="http://schemas.openxmlformats.org/markup-compatibility/2006" xmlns:a14="http://schemas.microsoft.com/office/drawing/2010/main">
        <mc:Choice Requires="a14">
          <p:sp>
            <p:nvSpPr>
              <p:cNvPr id="6" name="Content Placeholder 5"/>
              <p:cNvSpPr>
                <a:spLocks noGrp="1"/>
              </p:cNvSpPr>
              <p:nvPr>
                <p:ph idx="1"/>
              </p:nvPr>
            </p:nvSpPr>
            <p:spPr>
              <a:xfrm>
                <a:off x="2667000" y="1445560"/>
                <a:ext cx="6711654" cy="4195481"/>
              </a:xfrm>
            </p:spPr>
            <p:txBody>
              <a:bodyPr/>
              <a:lstStyle/>
              <a:p>
                <a:r>
                  <a:rPr lang="en-US" dirty="0" smtClean="0"/>
                  <a:t>Can we have a function like this?</a:t>
                </a:r>
              </a:p>
              <a:p>
                <a:pPr>
                  <a:buNone/>
                </a:pPr>
                <a:r>
                  <a:rPr lang="en-US" dirty="0" smtClean="0"/>
                  <a:t>				</a:t>
                </a:r>
              </a:p>
              <a:p>
                <a:pPr>
                  <a:buNone/>
                </a:pPr>
                <a:r>
                  <a:rPr lang="en-US" dirty="0" smtClean="0"/>
                  <a:t>				3</a:t>
                </a:r>
                <a:r>
                  <a:rPr lang="en-US" baseline="30000" dirty="0" smtClean="0"/>
                  <a:t>2 </a:t>
                </a:r>
                <a:r>
                  <a:rPr lang="en-US" dirty="0" smtClean="0"/>
                  <a:t>		if x &gt; 0</a:t>
                </a:r>
                <a:endParaRPr lang="en-US" baseline="30000" dirty="0" smtClean="0"/>
              </a:p>
              <a:p>
                <a:pPr>
                  <a:lnSpc>
                    <a:spcPct val="10000"/>
                  </a:lnSpc>
                  <a:buNone/>
                </a:pPr>
                <a:r>
                  <a:rPr lang="en-US" dirty="0" smtClean="0"/>
                  <a:t>				</a:t>
                </a:r>
                <a14:m>
                  <m:oMath xmlns:m="http://schemas.openxmlformats.org/officeDocument/2006/math">
                    <m:f>
                      <m:fPr>
                        <m:ctrlPr>
                          <a:rPr lang="en-US" i="1" smtClean="0">
                            <a:latin typeface="Cambria Math" panose="02040503050406030204" pitchFamily="18" charset="0"/>
                          </a:rPr>
                        </m:ctrlPr>
                      </m:fPr>
                      <m:num/>
                      <m:den>
                        <m:r>
                          <a:rPr lang="en-US" b="0" i="1" smtClean="0">
                            <a:latin typeface="Cambria Math" panose="02040503050406030204" pitchFamily="18" charset="0"/>
                          </a:rPr>
                          <m:t>𝑥</m:t>
                        </m:r>
                      </m:den>
                    </m:f>
                  </m:oMath>
                </a14:m>
                <a:endParaRPr lang="en-US" dirty="0" smtClean="0"/>
              </a:p>
              <a:p>
                <a:pPr>
                  <a:spcAft>
                    <a:spcPts val="1500"/>
                  </a:spcAft>
                  <a:buNone/>
                </a:pPr>
                <a:r>
                  <a:rPr lang="en-US" dirty="0" smtClean="0"/>
                  <a:t>	f(x) =</a:t>
                </a:r>
              </a:p>
              <a:p>
                <a:pPr>
                  <a:spcBef>
                    <a:spcPts val="300"/>
                  </a:spcBef>
                  <a:buNone/>
                </a:pPr>
                <a:r>
                  <a:rPr lang="en-US" dirty="0" smtClean="0"/>
                  <a:t>				0  	otherwise</a:t>
                </a:r>
              </a:p>
            </p:txBody>
          </p:sp>
        </mc:Choice>
        <mc:Fallback xmlns="">
          <p:sp>
            <p:nvSpPr>
              <p:cNvPr id="6" name="Content Placeholder 5"/>
              <p:cNvSpPr>
                <a:spLocks noGrp="1" noRot="1" noChangeAspect="1" noMove="1" noResize="1" noEditPoints="1" noAdjustHandles="1" noChangeArrowheads="1" noChangeShapeType="1" noTextEdit="1"/>
              </p:cNvSpPr>
              <p:nvPr>
                <p:ph idx="1"/>
              </p:nvPr>
            </p:nvSpPr>
            <p:spPr>
              <a:xfrm>
                <a:off x="1143000" y="1445559"/>
                <a:ext cx="6711654" cy="4195481"/>
              </a:xfrm>
              <a:blipFill rotWithShape="0">
                <a:blip r:embed="rId2"/>
                <a:stretch>
                  <a:fillRect l="-455" t="-727"/>
                </a:stretch>
              </a:blipFill>
            </p:spPr>
            <p:txBody>
              <a:bodyPr/>
              <a:lstStyle/>
              <a:p>
                <a:r>
                  <a:rPr lang="en-US">
                    <a:noFill/>
                  </a:rPr>
                  <a:t> </a:t>
                </a:r>
              </a:p>
            </p:txBody>
          </p:sp>
        </mc:Fallback>
      </mc:AlternateContent>
      <p:sp>
        <p:nvSpPr>
          <p:cNvPr id="7" name="Left Brace 6"/>
          <p:cNvSpPr/>
          <p:nvPr/>
        </p:nvSpPr>
        <p:spPr>
          <a:xfrm>
            <a:off x="3733800" y="2209800"/>
            <a:ext cx="304800" cy="1828800"/>
          </a:xfrm>
          <a:prstGeom prst="leftBrace">
            <a:avLst>
              <a:gd name="adj1" fmla="val 24333"/>
              <a:gd name="adj2" fmla="val 50000"/>
            </a:avLst>
          </a:prstGeom>
          <a:noFill/>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9187427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/else (branching)</a:t>
            </a:r>
            <a:endParaRPr lang="en-US" dirty="0"/>
          </a:p>
        </p:txBody>
      </p:sp>
      <p:sp>
        <p:nvSpPr>
          <p:cNvPr id="3" name="Content Placeholder 2"/>
          <p:cNvSpPr>
            <a:spLocks noGrp="1"/>
          </p:cNvSpPr>
          <p:nvPr>
            <p:ph idx="1"/>
          </p:nvPr>
        </p:nvSpPr>
        <p:spPr>
          <a:xfrm>
            <a:off x="2018774" y="1371601"/>
            <a:ext cx="6711654" cy="4195481"/>
          </a:xfrm>
        </p:spPr>
        <p:txBody>
          <a:bodyPr/>
          <a:lstStyle/>
          <a:p>
            <a:pPr>
              <a:buNone/>
            </a:pPr>
            <a:r>
              <a:rPr lang="en-US" dirty="0" smtClean="0">
                <a:solidFill>
                  <a:srgbClr val="FFFF00"/>
                </a:solidFill>
                <a:latin typeface="Consolas" panose="020B0609020204030204" pitchFamily="49" charset="0"/>
                <a:cs typeface="Consolas" panose="020B0609020204030204" pitchFamily="49" charset="0"/>
              </a:rPr>
              <a:t>def f(x):</a:t>
            </a:r>
          </a:p>
          <a:p>
            <a:pPr>
              <a:buNone/>
            </a:pPr>
            <a:r>
              <a:rPr lang="en-US" dirty="0" smtClean="0">
                <a:solidFill>
                  <a:srgbClr val="FFFF00"/>
                </a:solidFill>
                <a:latin typeface="Consolas" panose="020B0609020204030204" pitchFamily="49" charset="0"/>
                <a:cs typeface="Consolas" panose="020B0609020204030204" pitchFamily="49" charset="0"/>
              </a:rPr>
              <a:t>	 if x &gt; 0: </a:t>
            </a:r>
          </a:p>
          <a:p>
            <a:pPr>
              <a:buNone/>
            </a:pPr>
            <a:r>
              <a:rPr lang="en-US" dirty="0" smtClean="0">
                <a:solidFill>
                  <a:srgbClr val="FFFF00"/>
                </a:solidFill>
                <a:latin typeface="Consolas" panose="020B0609020204030204" pitchFamily="49" charset="0"/>
                <a:cs typeface="Consolas" panose="020B0609020204030204" pitchFamily="49" charset="0"/>
              </a:rPr>
              <a:t>		    return (3**2/x)</a:t>
            </a:r>
          </a:p>
          <a:p>
            <a:pPr>
              <a:buNone/>
            </a:pPr>
            <a:r>
              <a:rPr lang="en-US" dirty="0" smtClean="0">
                <a:solidFill>
                  <a:srgbClr val="FFFF00"/>
                </a:solidFill>
                <a:latin typeface="Consolas" panose="020B0609020204030204" pitchFamily="49" charset="0"/>
                <a:cs typeface="Consolas" panose="020B0609020204030204" pitchFamily="49" charset="0"/>
              </a:rPr>
              <a:t>	 else:</a:t>
            </a:r>
          </a:p>
          <a:p>
            <a:pPr>
              <a:buNone/>
            </a:pPr>
            <a:r>
              <a:rPr lang="en-US" dirty="0" smtClean="0">
                <a:solidFill>
                  <a:srgbClr val="FFFF00"/>
                </a:solidFill>
                <a:latin typeface="Consolas" panose="020B0609020204030204" pitchFamily="49" charset="0"/>
                <a:cs typeface="Consolas" panose="020B0609020204030204" pitchFamily="49" charset="0"/>
              </a:rPr>
              <a:t>		    return (0)</a:t>
            </a:r>
          </a:p>
          <a:p>
            <a:pPr>
              <a:buNone/>
            </a:pPr>
            <a:r>
              <a:rPr lang="en-US" dirty="0" smtClean="0">
                <a:solidFill>
                  <a:srgbClr val="FFFF00"/>
                </a:solidFill>
                <a:latin typeface="Consolas" panose="020B0609020204030204" pitchFamily="49" charset="0"/>
                <a:cs typeface="Consolas" panose="020B0609020204030204" pitchFamily="49" charset="0"/>
              </a:rPr>
              <a:t>f(3)	 #  this equals?</a:t>
            </a:r>
          </a:p>
          <a:p>
            <a:pPr>
              <a:buNone/>
            </a:pPr>
            <a:r>
              <a:rPr lang="en-US" dirty="0" smtClean="0">
                <a:solidFill>
                  <a:srgbClr val="FFFF00"/>
                </a:solidFill>
                <a:latin typeface="Consolas" panose="020B0609020204030204" pitchFamily="49" charset="0"/>
                <a:cs typeface="Consolas" panose="020B0609020204030204" pitchFamily="49" charset="0"/>
              </a:rPr>
              <a:t>f(0)	 #  this equals?</a:t>
            </a:r>
          </a:p>
          <a:p>
            <a:pPr>
              <a:buNone/>
            </a:pPr>
            <a:r>
              <a:rPr lang="en-US" dirty="0" smtClean="0">
                <a:solidFill>
                  <a:srgbClr val="FFFF00"/>
                </a:solidFill>
                <a:latin typeface="Consolas" panose="020B0609020204030204" pitchFamily="49" charset="0"/>
                <a:cs typeface="Consolas" panose="020B0609020204030204" pitchFamily="49" charset="0"/>
              </a:rPr>
              <a:t>f(-2)	 #  this equals?</a:t>
            </a:r>
          </a:p>
          <a:p>
            <a:endParaRPr lang="en-US" dirty="0"/>
          </a:p>
        </p:txBody>
      </p:sp>
      <p:sp>
        <p:nvSpPr>
          <p:cNvPr id="4" name="Content Placeholder 5"/>
          <p:cNvSpPr txBox="1">
            <a:spLocks/>
          </p:cNvSpPr>
          <p:nvPr/>
        </p:nvSpPr>
        <p:spPr>
          <a:xfrm>
            <a:off x="6324600" y="1524001"/>
            <a:ext cx="3657600" cy="2544763"/>
          </a:xfrm>
          <a:prstGeom prst="rect">
            <a:avLst/>
          </a:prstGeom>
          <a:ln>
            <a:solidFill>
              <a:schemeClr val="accent4">
                <a:lumMod val="75000"/>
              </a:schemeClr>
            </a:solidFill>
          </a:ln>
        </p:spPr>
        <p:txBody>
          <a:bodyPr>
            <a:normAutofit/>
          </a:bodyPr>
          <a:lstStyle/>
          <a:p>
            <a:pPr marL="292100" indent="-292100" defTabSz="914400">
              <a:buClr>
                <a:schemeClr val="accent1"/>
              </a:buClr>
              <a:buSzPct val="70000"/>
              <a:defRPr/>
            </a:pPr>
            <a:r>
              <a:rPr lang="en-US" sz="3200" dirty="0"/>
              <a:t>	</a:t>
            </a:r>
            <a:r>
              <a:rPr lang="en-US" sz="2100" dirty="0"/>
              <a:t>			</a:t>
            </a:r>
          </a:p>
          <a:p>
            <a:pPr marL="292100" indent="-292100" defTabSz="914400">
              <a:buClr>
                <a:schemeClr val="accent1"/>
              </a:buClr>
              <a:buSzPct val="70000"/>
              <a:defRPr/>
            </a:pPr>
            <a:r>
              <a:rPr lang="en-US" sz="2100" dirty="0"/>
              <a:t>			3</a:t>
            </a:r>
            <a:r>
              <a:rPr lang="en-US" sz="2100" baseline="30000" dirty="0"/>
              <a:t>2  </a:t>
            </a:r>
            <a:r>
              <a:rPr lang="en-US" sz="2100" dirty="0"/>
              <a:t>   if x &gt; 0</a:t>
            </a:r>
            <a:endParaRPr lang="en-US" sz="2100" baseline="30000" dirty="0"/>
          </a:p>
          <a:p>
            <a:pPr marL="292100" indent="-292100" defTabSz="914400">
              <a:lnSpc>
                <a:spcPct val="10000"/>
              </a:lnSpc>
              <a:buClr>
                <a:schemeClr val="accent1"/>
              </a:buClr>
              <a:buSzPct val="70000"/>
              <a:defRPr/>
            </a:pPr>
            <a:r>
              <a:rPr lang="en-US" sz="2100" dirty="0"/>
              <a:t>			_</a:t>
            </a:r>
          </a:p>
          <a:p>
            <a:pPr marL="292100" indent="-292100" defTabSz="914400">
              <a:buClr>
                <a:schemeClr val="accent1"/>
              </a:buClr>
              <a:buSzPct val="70000"/>
              <a:defRPr/>
            </a:pPr>
            <a:r>
              <a:rPr lang="en-US" sz="2100" dirty="0"/>
              <a:t>	f(x) = 	x</a:t>
            </a:r>
          </a:p>
          <a:p>
            <a:pPr marL="292100" indent="-292100" defTabSz="914400">
              <a:buClr>
                <a:schemeClr val="accent1"/>
              </a:buClr>
              <a:buSzPct val="70000"/>
              <a:defRPr/>
            </a:pPr>
            <a:r>
              <a:rPr lang="en-US" sz="2100" dirty="0"/>
              <a:t>				</a:t>
            </a:r>
          </a:p>
          <a:p>
            <a:pPr marL="292100" indent="-292100" defTabSz="914400">
              <a:buClr>
                <a:schemeClr val="accent1"/>
              </a:buClr>
              <a:buSzPct val="70000"/>
              <a:defRPr/>
            </a:pPr>
            <a:r>
              <a:rPr lang="en-US" sz="2100" dirty="0"/>
              <a:t>			0    otherwise</a:t>
            </a:r>
          </a:p>
        </p:txBody>
      </p:sp>
      <p:sp>
        <p:nvSpPr>
          <p:cNvPr id="5" name="Left Brace 4"/>
          <p:cNvSpPr/>
          <p:nvPr/>
        </p:nvSpPr>
        <p:spPr>
          <a:xfrm>
            <a:off x="7696201" y="1981201"/>
            <a:ext cx="237067" cy="1328075"/>
          </a:xfrm>
          <a:prstGeom prst="leftBrace">
            <a:avLst>
              <a:gd name="adj1" fmla="val 24333"/>
              <a:gd name="adj2" fmla="val 50000"/>
            </a:avLst>
          </a:prstGeom>
          <a:noFill/>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466255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Piecewise functions</a:t>
            </a:r>
            <a:endParaRPr lang="en-US" dirty="0"/>
          </a:p>
        </p:txBody>
      </p:sp>
      <p:sp>
        <p:nvSpPr>
          <p:cNvPr id="6" name="Content Placeholder 5"/>
          <p:cNvSpPr>
            <a:spLocks noGrp="1"/>
          </p:cNvSpPr>
          <p:nvPr>
            <p:ph idx="1"/>
          </p:nvPr>
        </p:nvSpPr>
        <p:spPr>
          <a:xfrm>
            <a:off x="2133600" y="1600200"/>
            <a:ext cx="6711654" cy="4953000"/>
          </a:xfrm>
        </p:spPr>
        <p:txBody>
          <a:bodyPr>
            <a:normAutofit fontScale="77500" lnSpcReduction="20000"/>
          </a:bodyPr>
          <a:lstStyle/>
          <a:p>
            <a:r>
              <a:rPr lang="en-US" dirty="0" smtClean="0"/>
              <a:t>How about this?</a:t>
            </a:r>
          </a:p>
          <a:p>
            <a:pPr>
              <a:buNone/>
            </a:pPr>
            <a:r>
              <a:rPr lang="en-US" dirty="0" smtClean="0"/>
              <a:t>				</a:t>
            </a:r>
          </a:p>
          <a:p>
            <a:pPr>
              <a:buNone/>
            </a:pPr>
            <a:r>
              <a:rPr lang="en-US" dirty="0" smtClean="0"/>
              <a:t>				       x</a:t>
            </a:r>
            <a:r>
              <a:rPr lang="en-US" baseline="30000" dirty="0" smtClean="0"/>
              <a:t>3</a:t>
            </a:r>
            <a:r>
              <a:rPr lang="en-US" dirty="0" smtClean="0"/>
              <a:t> + 2x  	if x &gt; 2</a:t>
            </a:r>
            <a:endParaRPr lang="en-US" baseline="30000" dirty="0" smtClean="0"/>
          </a:p>
          <a:p>
            <a:pPr>
              <a:lnSpc>
                <a:spcPct val="10000"/>
              </a:lnSpc>
              <a:buNone/>
            </a:pPr>
            <a:r>
              <a:rPr lang="en-US" dirty="0" smtClean="0"/>
              <a:t>				</a:t>
            </a:r>
          </a:p>
          <a:p>
            <a:pPr>
              <a:buNone/>
            </a:pPr>
            <a:r>
              <a:rPr lang="en-US" dirty="0" smtClean="0"/>
              <a:t>	f(x) = 		-x</a:t>
            </a:r>
            <a:r>
              <a:rPr lang="en-US" baseline="30000" dirty="0" smtClean="0"/>
              <a:t>3</a:t>
            </a:r>
            <a:r>
              <a:rPr lang="en-US" dirty="0" smtClean="0"/>
              <a:t> + 2x 	if x &lt; 0</a:t>
            </a:r>
          </a:p>
          <a:p>
            <a:pPr>
              <a:spcBef>
                <a:spcPts val="2000"/>
              </a:spcBef>
              <a:buNone/>
            </a:pPr>
            <a:r>
              <a:rPr lang="en-US" dirty="0" smtClean="0"/>
              <a:t>					-1  			otherwise</a:t>
            </a:r>
          </a:p>
          <a:p>
            <a:pPr>
              <a:spcBef>
                <a:spcPts val="2000"/>
              </a:spcBef>
              <a:buNone/>
            </a:pPr>
            <a:endParaRPr lang="en-US" dirty="0"/>
          </a:p>
          <a:p>
            <a:pPr>
              <a:spcBef>
                <a:spcPts val="2000"/>
              </a:spcBef>
              <a:buNone/>
            </a:pPr>
            <a:r>
              <a:rPr lang="en-US" dirty="0" smtClean="0"/>
              <a:t>What do you get with 	f(3)?  </a:t>
            </a:r>
          </a:p>
          <a:p>
            <a:pPr>
              <a:spcBef>
                <a:spcPts val="2000"/>
              </a:spcBef>
              <a:buNone/>
            </a:pPr>
            <a:r>
              <a:rPr lang="en-US" dirty="0" smtClean="0"/>
              <a:t>							f(2)? </a:t>
            </a:r>
          </a:p>
          <a:p>
            <a:pPr>
              <a:spcBef>
                <a:spcPts val="2000"/>
              </a:spcBef>
              <a:buNone/>
            </a:pPr>
            <a:r>
              <a:rPr lang="en-US" dirty="0" smtClean="0"/>
              <a:t>							f(1)?</a:t>
            </a:r>
          </a:p>
          <a:p>
            <a:pPr>
              <a:spcBef>
                <a:spcPts val="2000"/>
              </a:spcBef>
              <a:buNone/>
            </a:pPr>
            <a:r>
              <a:rPr lang="en-US" dirty="0" smtClean="0"/>
              <a:t>							f(-2)?</a:t>
            </a:r>
          </a:p>
        </p:txBody>
      </p:sp>
      <p:sp>
        <p:nvSpPr>
          <p:cNvPr id="7" name="Left Brace 6"/>
          <p:cNvSpPr/>
          <p:nvPr/>
        </p:nvSpPr>
        <p:spPr>
          <a:xfrm>
            <a:off x="3352800" y="2388327"/>
            <a:ext cx="533400" cy="1676401"/>
          </a:xfrm>
          <a:prstGeom prst="leftBrace">
            <a:avLst>
              <a:gd name="adj1" fmla="val 24333"/>
              <a:gd name="adj2" fmla="val 50000"/>
            </a:avLst>
          </a:prstGeom>
          <a:noFill/>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2311765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4267200" cy="1371600"/>
          </a:xfrm>
        </p:spPr>
        <p:txBody>
          <a:bodyPr>
            <a:normAutofit/>
          </a:bodyPr>
          <a:lstStyle/>
          <a:p>
            <a:pPr algn="l"/>
            <a:r>
              <a:rPr lang="en-US" sz="3600" dirty="0"/>
              <a:t>If /else </a:t>
            </a:r>
            <a:br>
              <a:rPr lang="en-US" sz="3600" dirty="0"/>
            </a:br>
            <a:r>
              <a:rPr lang="en-US" sz="3600" dirty="0"/>
              <a:t>(branching)</a:t>
            </a:r>
            <a:endParaRPr lang="en-US" sz="3600" dirty="0"/>
          </a:p>
        </p:txBody>
      </p:sp>
      <p:sp>
        <p:nvSpPr>
          <p:cNvPr id="3" name="Content Placeholder 2"/>
          <p:cNvSpPr>
            <a:spLocks noGrp="1"/>
          </p:cNvSpPr>
          <p:nvPr>
            <p:ph idx="1"/>
          </p:nvPr>
        </p:nvSpPr>
        <p:spPr>
          <a:xfrm>
            <a:off x="1828800" y="1524000"/>
            <a:ext cx="8229600" cy="4648200"/>
          </a:xfrm>
        </p:spPr>
        <p:txBody>
          <a:bodyPr>
            <a:normAutofit fontScale="85000" lnSpcReduction="20000"/>
          </a:bodyPr>
          <a:lstStyle/>
          <a:p>
            <a:pPr>
              <a:spcBef>
                <a:spcPts val="300"/>
              </a:spcBef>
              <a:buNone/>
            </a:pPr>
            <a:r>
              <a:rPr lang="en-US" dirty="0" smtClean="0">
                <a:solidFill>
                  <a:srgbClr val="FFFF00"/>
                </a:solidFill>
              </a:rPr>
              <a:t>def f(x):</a:t>
            </a:r>
          </a:p>
          <a:p>
            <a:pPr>
              <a:spcBef>
                <a:spcPts val="300"/>
              </a:spcBef>
              <a:buNone/>
            </a:pPr>
            <a:r>
              <a:rPr lang="en-US" dirty="0">
                <a:solidFill>
                  <a:srgbClr val="FFFF00"/>
                </a:solidFill>
              </a:rPr>
              <a:t>	</a:t>
            </a:r>
            <a:r>
              <a:rPr lang="en-US" dirty="0" smtClean="0">
                <a:solidFill>
                  <a:srgbClr val="FFFF00"/>
                </a:solidFill>
              </a:rPr>
              <a:t>if x &gt; 2: </a:t>
            </a:r>
          </a:p>
          <a:p>
            <a:pPr>
              <a:spcBef>
                <a:spcPts val="300"/>
              </a:spcBef>
              <a:buNone/>
            </a:pPr>
            <a:r>
              <a:rPr lang="en-US" dirty="0" smtClean="0">
                <a:solidFill>
                  <a:srgbClr val="FFFF00"/>
                </a:solidFill>
              </a:rPr>
              <a:t>			return (x ** 3 + 2 * x)</a:t>
            </a:r>
          </a:p>
          <a:p>
            <a:pPr>
              <a:spcBef>
                <a:spcPts val="300"/>
              </a:spcBef>
              <a:buNone/>
            </a:pPr>
            <a:r>
              <a:rPr lang="en-US" dirty="0" smtClean="0">
                <a:solidFill>
                  <a:srgbClr val="FFFF00"/>
                </a:solidFill>
              </a:rPr>
              <a:t>	</a:t>
            </a:r>
            <a:r>
              <a:rPr lang="en-US" dirty="0" err="1" smtClean="0">
                <a:solidFill>
                  <a:srgbClr val="FFFF00"/>
                </a:solidFill>
              </a:rPr>
              <a:t>elif</a:t>
            </a:r>
            <a:r>
              <a:rPr lang="en-US" dirty="0" smtClean="0">
                <a:solidFill>
                  <a:srgbClr val="FFFF00"/>
                </a:solidFill>
              </a:rPr>
              <a:t> </a:t>
            </a:r>
            <a:r>
              <a:rPr lang="en-US" smtClean="0">
                <a:solidFill>
                  <a:srgbClr val="FFFF00"/>
                </a:solidFill>
              </a:rPr>
              <a:t>x &lt; 0:</a:t>
            </a:r>
            <a:endParaRPr lang="en-US" dirty="0" smtClean="0">
              <a:solidFill>
                <a:srgbClr val="FFFF00"/>
              </a:solidFill>
            </a:endParaRPr>
          </a:p>
          <a:p>
            <a:pPr>
              <a:spcBef>
                <a:spcPts val="300"/>
              </a:spcBef>
              <a:buNone/>
            </a:pPr>
            <a:r>
              <a:rPr lang="en-US" dirty="0" smtClean="0">
                <a:solidFill>
                  <a:srgbClr val="FFFF00"/>
                </a:solidFill>
              </a:rPr>
              <a:t>         	return(-x ** 3 + 2 * x)</a:t>
            </a:r>
          </a:p>
          <a:p>
            <a:pPr>
              <a:spcBef>
                <a:spcPts val="300"/>
              </a:spcBef>
              <a:buNone/>
            </a:pPr>
            <a:r>
              <a:rPr lang="en-US" dirty="0">
                <a:solidFill>
                  <a:srgbClr val="FFFF00"/>
                </a:solidFill>
              </a:rPr>
              <a:t>	</a:t>
            </a:r>
            <a:r>
              <a:rPr lang="en-US" dirty="0" smtClean="0">
                <a:solidFill>
                  <a:srgbClr val="FFFF00"/>
                </a:solidFill>
              </a:rPr>
              <a:t>else:</a:t>
            </a:r>
          </a:p>
          <a:p>
            <a:pPr>
              <a:spcBef>
                <a:spcPts val="300"/>
              </a:spcBef>
              <a:buNone/>
            </a:pPr>
            <a:r>
              <a:rPr lang="en-US" dirty="0" smtClean="0">
                <a:solidFill>
                  <a:srgbClr val="FFFF00"/>
                </a:solidFill>
              </a:rPr>
              <a:t>			return (-1)</a:t>
            </a:r>
          </a:p>
          <a:p>
            <a:pPr>
              <a:buNone/>
            </a:pPr>
            <a:endParaRPr lang="en-US" dirty="0" smtClean="0">
              <a:solidFill>
                <a:srgbClr val="FFFF00"/>
              </a:solidFill>
            </a:endParaRPr>
          </a:p>
          <a:p>
            <a:pPr>
              <a:spcBef>
                <a:spcPts val="400"/>
              </a:spcBef>
              <a:buNone/>
            </a:pPr>
            <a:r>
              <a:rPr lang="en-US" dirty="0" smtClean="0">
                <a:solidFill>
                  <a:srgbClr val="FFFF00"/>
                </a:solidFill>
              </a:rPr>
              <a:t>f(3)	 	#  this equals?</a:t>
            </a:r>
          </a:p>
          <a:p>
            <a:pPr>
              <a:spcBef>
                <a:spcPts val="400"/>
              </a:spcBef>
              <a:buNone/>
            </a:pPr>
            <a:r>
              <a:rPr lang="en-US" dirty="0" smtClean="0">
                <a:solidFill>
                  <a:srgbClr val="FFFF00"/>
                </a:solidFill>
              </a:rPr>
              <a:t>f(0)	 	#  this equals?</a:t>
            </a:r>
          </a:p>
          <a:p>
            <a:pPr>
              <a:spcBef>
                <a:spcPts val="400"/>
              </a:spcBef>
              <a:buNone/>
            </a:pPr>
            <a:r>
              <a:rPr lang="en-US" dirty="0" smtClean="0">
                <a:solidFill>
                  <a:srgbClr val="FFFF00"/>
                </a:solidFill>
              </a:rPr>
              <a:t>f(-2)	#  this equals?</a:t>
            </a:r>
          </a:p>
          <a:p>
            <a:pPr>
              <a:spcBef>
                <a:spcPts val="400"/>
              </a:spcBef>
              <a:buNone/>
            </a:pPr>
            <a:endParaRPr lang="en-US" dirty="0">
              <a:solidFill>
                <a:srgbClr val="FFFF00"/>
              </a:solidFill>
            </a:endParaRPr>
          </a:p>
          <a:p>
            <a:pPr>
              <a:spcBef>
                <a:spcPts val="400"/>
              </a:spcBef>
              <a:buNone/>
            </a:pPr>
            <a:r>
              <a:rPr lang="en-US" i="1" dirty="0" smtClean="0">
                <a:solidFill>
                  <a:srgbClr val="FFFF00"/>
                </a:solidFill>
              </a:rPr>
              <a:t>Aside: if we just say f(3), will the function f be executed by the CPU?  </a:t>
            </a:r>
          </a:p>
          <a:p>
            <a:pPr>
              <a:spcBef>
                <a:spcPts val="400"/>
              </a:spcBef>
              <a:buNone/>
            </a:pPr>
            <a:r>
              <a:rPr lang="en-US" i="1" dirty="0" smtClean="0">
                <a:solidFill>
                  <a:srgbClr val="FFFF00"/>
                </a:solidFill>
              </a:rPr>
              <a:t>Will we see the results?</a:t>
            </a:r>
          </a:p>
          <a:p>
            <a:endParaRPr lang="en-US" dirty="0"/>
          </a:p>
        </p:txBody>
      </p:sp>
      <p:sp>
        <p:nvSpPr>
          <p:cNvPr id="6" name="Content Placeholder 5"/>
          <p:cNvSpPr txBox="1">
            <a:spLocks/>
          </p:cNvSpPr>
          <p:nvPr/>
        </p:nvSpPr>
        <p:spPr>
          <a:xfrm>
            <a:off x="6096000" y="228601"/>
            <a:ext cx="4495800" cy="2133601"/>
          </a:xfrm>
          <a:prstGeom prst="rect">
            <a:avLst/>
          </a:prstGeom>
          <a:solidFill>
            <a:schemeClr val="accent6">
              <a:lumMod val="50000"/>
            </a:schemeClr>
          </a:solidFill>
          <a:ln>
            <a:solidFill>
              <a:srgbClr val="FFC000"/>
            </a:solidFill>
          </a:ln>
        </p:spPr>
        <p:txBody>
          <a:bodyPr>
            <a:normAutofit/>
          </a:bodyPr>
          <a:lstStyle/>
          <a:p>
            <a:pPr marL="292100" indent="-292100" defTabSz="914400">
              <a:buClr>
                <a:schemeClr val="accent1"/>
              </a:buClr>
              <a:buSzPct val="70000"/>
              <a:defRPr/>
            </a:pPr>
            <a:r>
              <a:rPr lang="en-US" sz="3200" dirty="0"/>
              <a:t>				</a:t>
            </a:r>
          </a:p>
          <a:p>
            <a:pPr marL="292100" indent="-292100" defTabSz="914400">
              <a:buClr>
                <a:schemeClr val="accent1"/>
              </a:buClr>
              <a:buSzPct val="70000"/>
              <a:defRPr/>
            </a:pPr>
            <a:r>
              <a:rPr lang="en-US" sz="2400" dirty="0"/>
              <a:t>	</a:t>
            </a:r>
            <a:r>
              <a:rPr lang="en-US" sz="2200" dirty="0"/>
              <a:t>	       x</a:t>
            </a:r>
            <a:r>
              <a:rPr lang="en-US" sz="2200" baseline="30000" dirty="0"/>
              <a:t>3</a:t>
            </a:r>
            <a:r>
              <a:rPr lang="en-US" sz="2200" dirty="0"/>
              <a:t> + 2x      if x &gt; 2</a:t>
            </a:r>
            <a:endParaRPr lang="en-US" sz="2200" baseline="30000" dirty="0"/>
          </a:p>
          <a:p>
            <a:pPr marL="292100" indent="-292100" defTabSz="914400">
              <a:lnSpc>
                <a:spcPct val="10000"/>
              </a:lnSpc>
              <a:buClr>
                <a:schemeClr val="accent1"/>
              </a:buClr>
              <a:buSzPct val="70000"/>
              <a:defRPr/>
            </a:pPr>
            <a:r>
              <a:rPr lang="en-US" sz="2200" dirty="0"/>
              <a:t>				</a:t>
            </a:r>
          </a:p>
          <a:p>
            <a:pPr marL="292100" indent="-292100" defTabSz="914400">
              <a:buClr>
                <a:schemeClr val="accent1"/>
              </a:buClr>
              <a:buSzPct val="70000"/>
              <a:defRPr/>
            </a:pPr>
            <a:r>
              <a:rPr lang="en-US" sz="2200" dirty="0"/>
              <a:t>	f(x) =      -x</a:t>
            </a:r>
            <a:r>
              <a:rPr lang="en-US" sz="2200" baseline="30000" dirty="0"/>
              <a:t>3</a:t>
            </a:r>
            <a:r>
              <a:rPr lang="en-US" sz="2200" dirty="0"/>
              <a:t> + 2x     if x &lt; 0</a:t>
            </a:r>
          </a:p>
          <a:p>
            <a:pPr marL="292100" indent="-292100" defTabSz="914400">
              <a:buClr>
                <a:schemeClr val="accent1"/>
              </a:buClr>
              <a:buSzPct val="70000"/>
              <a:defRPr/>
            </a:pPr>
            <a:r>
              <a:rPr lang="en-US" sz="2200" dirty="0"/>
              <a:t>		      -1  	            otherwise</a:t>
            </a:r>
          </a:p>
        </p:txBody>
      </p:sp>
      <p:sp>
        <p:nvSpPr>
          <p:cNvPr id="7" name="Left Brace 6"/>
          <p:cNvSpPr/>
          <p:nvPr/>
        </p:nvSpPr>
        <p:spPr>
          <a:xfrm>
            <a:off x="7239001" y="739141"/>
            <a:ext cx="306211" cy="1231643"/>
          </a:xfrm>
          <a:prstGeom prst="leftBrace">
            <a:avLst>
              <a:gd name="adj1" fmla="val 24333"/>
              <a:gd name="adj2" fmla="val 50000"/>
            </a:avLst>
          </a:prstGeom>
          <a:noFill/>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7500283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287690" cy="918882"/>
          </a:xfrm>
        </p:spPr>
        <p:txBody>
          <a:bodyPr>
            <a:normAutofit fontScale="90000"/>
          </a:bodyPr>
          <a:lstStyle/>
          <a:p>
            <a:r>
              <a:rPr lang="en-US" dirty="0" smtClean="0"/>
              <a:t>Comparators (return T or F)</a:t>
            </a:r>
            <a:endParaRPr lang="en-US" dirty="0"/>
          </a:p>
        </p:txBody>
      </p:sp>
      <p:sp>
        <p:nvSpPr>
          <p:cNvPr id="3" name="Content Placeholder 2"/>
          <p:cNvSpPr>
            <a:spLocks noGrp="1"/>
          </p:cNvSpPr>
          <p:nvPr>
            <p:ph idx="1"/>
          </p:nvPr>
        </p:nvSpPr>
        <p:spPr>
          <a:xfrm>
            <a:off x="2895600" y="1341120"/>
            <a:ext cx="5867400" cy="3733800"/>
          </a:xfrm>
          <a:solidFill>
            <a:schemeClr val="accent1">
              <a:lumMod val="75000"/>
            </a:schemeClr>
          </a:solidFill>
          <a:ln w="38100">
            <a:solidFill>
              <a:srgbClr val="92D050"/>
            </a:solidFill>
          </a:ln>
        </p:spPr>
        <p:txBody>
          <a:bodyPr>
            <a:normAutofit fontScale="70000" lnSpcReduction="20000"/>
          </a:bodyPr>
          <a:lstStyle/>
          <a:p>
            <a:pPr marL="400050" lvl="1" indent="0">
              <a:buNone/>
            </a:pPr>
            <a:endParaRPr lang="en-US" sz="800" dirty="0"/>
          </a:p>
          <a:p>
            <a:pPr marL="400050" lvl="1" indent="0">
              <a:buNone/>
            </a:pPr>
            <a:r>
              <a:rPr lang="en-US" sz="2000" dirty="0"/>
              <a:t>==		equal to		5==5		true</a:t>
            </a:r>
          </a:p>
          <a:p>
            <a:pPr marL="400050" lvl="1" indent="0">
              <a:buNone/>
            </a:pPr>
            <a:r>
              <a:rPr lang="en-US" sz="2000" dirty="0"/>
              <a:t>!=		not equal to	8!=5		true</a:t>
            </a:r>
          </a:p>
          <a:p>
            <a:pPr marL="400050" lvl="1" indent="0">
              <a:buNone/>
            </a:pPr>
            <a:r>
              <a:rPr lang="en-US" sz="2000" dirty="0"/>
              <a:t>&gt;		greater than	3&gt;10		false</a:t>
            </a:r>
          </a:p>
          <a:p>
            <a:pPr marL="400050" lvl="1" indent="0">
              <a:buNone/>
            </a:pPr>
            <a:r>
              <a:rPr lang="en-US" sz="2000" dirty="0"/>
              <a:t>&lt;		less than		5&lt;8			true</a:t>
            </a:r>
          </a:p>
          <a:p>
            <a:pPr marL="400050" lvl="1" indent="0">
              <a:buNone/>
            </a:pPr>
            <a:r>
              <a:rPr lang="en-US" sz="2000" dirty="0"/>
              <a:t>&gt;=		greater than 	6&gt;=8		false</a:t>
            </a:r>
            <a:br>
              <a:rPr lang="en-US" sz="2000" dirty="0"/>
            </a:br>
            <a:r>
              <a:rPr lang="en-US" sz="2000" dirty="0"/>
              <a:t>			or equal to</a:t>
            </a:r>
          </a:p>
          <a:p>
            <a:pPr marL="400050" lvl="1" indent="0">
              <a:buNone/>
            </a:pPr>
            <a:r>
              <a:rPr lang="en-US" sz="2000" dirty="0"/>
              <a:t>&lt;=		less than		6&lt;=8		true</a:t>
            </a:r>
            <a:br>
              <a:rPr lang="en-US" sz="2000" dirty="0"/>
            </a:br>
            <a:r>
              <a:rPr lang="en-US" sz="2000" dirty="0"/>
              <a:t>			or equal to</a:t>
            </a:r>
          </a:p>
          <a:p>
            <a:endParaRPr lang="en-US" dirty="0"/>
          </a:p>
        </p:txBody>
      </p:sp>
    </p:spTree>
    <p:extLst>
      <p:ext uri="{BB962C8B-B14F-4D97-AF65-F5344CB8AC3E}">
        <p14:creationId xmlns:p14="http://schemas.microsoft.com/office/powerpoint/2010/main" val="30680262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3536"/>
            <a:ext cx="8229600" cy="737064"/>
          </a:xfrm>
        </p:spPr>
        <p:txBody>
          <a:bodyPr>
            <a:normAutofit/>
          </a:bodyPr>
          <a:lstStyle/>
          <a:p>
            <a:r>
              <a:rPr lang="en-US" b="1" dirty="0" smtClean="0">
                <a:solidFill>
                  <a:srgbClr val="FFFF00"/>
                </a:solidFill>
              </a:rPr>
              <a:t>Note:  ==</a:t>
            </a:r>
            <a:endParaRPr lang="en-US" b="1" dirty="0">
              <a:solidFill>
                <a:srgbClr val="FFFF00"/>
              </a:solidFill>
            </a:endParaRPr>
          </a:p>
        </p:txBody>
      </p:sp>
      <p:sp>
        <p:nvSpPr>
          <p:cNvPr id="3" name="Content Placeholder 2"/>
          <p:cNvSpPr>
            <a:spLocks noGrp="1"/>
          </p:cNvSpPr>
          <p:nvPr>
            <p:ph idx="1"/>
          </p:nvPr>
        </p:nvSpPr>
        <p:spPr>
          <a:xfrm>
            <a:off x="1981200" y="990600"/>
            <a:ext cx="8229600" cy="4526280"/>
          </a:xfrm>
        </p:spPr>
        <p:txBody>
          <a:bodyPr>
            <a:normAutofit/>
          </a:bodyPr>
          <a:lstStyle/>
          <a:p>
            <a:r>
              <a:rPr lang="en-US" dirty="0" smtClean="0"/>
              <a:t>if conditions MUST use </a:t>
            </a:r>
            <a:r>
              <a:rPr lang="en-US" b="1" dirty="0" smtClean="0">
                <a:solidFill>
                  <a:srgbClr val="FFFF00"/>
                </a:solidFill>
              </a:rPr>
              <a:t>==</a:t>
            </a:r>
            <a:r>
              <a:rPr lang="en-US" dirty="0" smtClean="0"/>
              <a:t> (equality) </a:t>
            </a:r>
          </a:p>
          <a:p>
            <a:pPr lvl="1"/>
            <a:r>
              <a:rPr lang="en-US" dirty="0" smtClean="0"/>
              <a:t>not = (assignment)</a:t>
            </a:r>
          </a:p>
          <a:p>
            <a:r>
              <a:rPr lang="en-US" b="1" dirty="0" smtClean="0">
                <a:solidFill>
                  <a:srgbClr val="FFFF00"/>
                </a:solidFill>
              </a:rPr>
              <a:t>== </a:t>
            </a:r>
          </a:p>
          <a:p>
            <a:pPr lvl="1"/>
            <a:r>
              <a:rPr lang="en-US" sz="2000" b="1" i="1" dirty="0">
                <a:solidFill>
                  <a:srgbClr val="92D050"/>
                </a:solidFill>
              </a:rPr>
              <a:t>Asks a question: is this equal to that???</a:t>
            </a:r>
            <a:endParaRPr lang="en-US" b="1" i="1" dirty="0" smtClean="0">
              <a:solidFill>
                <a:srgbClr val="92D050"/>
              </a:solidFill>
            </a:endParaRPr>
          </a:p>
          <a:p>
            <a:pPr lvl="2"/>
            <a:r>
              <a:rPr lang="en-US" sz="1800" dirty="0"/>
              <a:t>this </a:t>
            </a:r>
            <a:r>
              <a:rPr lang="en-US" sz="1800" b="1" dirty="0"/>
              <a:t>==</a:t>
            </a:r>
            <a:r>
              <a:rPr lang="en-US" sz="1800" dirty="0"/>
              <a:t> that ?</a:t>
            </a:r>
          </a:p>
          <a:p>
            <a:pPr lvl="2"/>
            <a:r>
              <a:rPr lang="en-US" sz="1800" dirty="0"/>
              <a:t>Yes or No!  </a:t>
            </a:r>
          </a:p>
          <a:p>
            <a:pPr lvl="3"/>
            <a:r>
              <a:rPr lang="en-US" sz="1800" b="1" dirty="0">
                <a:solidFill>
                  <a:srgbClr val="FFFF00"/>
                </a:solidFill>
              </a:rPr>
              <a:t>True</a:t>
            </a:r>
            <a:r>
              <a:rPr lang="en-US" sz="1800" dirty="0"/>
              <a:t>, this is equal to that, or </a:t>
            </a:r>
          </a:p>
          <a:p>
            <a:pPr lvl="3"/>
            <a:r>
              <a:rPr lang="en-US" sz="1800" b="1" dirty="0">
                <a:solidFill>
                  <a:srgbClr val="FFFF00"/>
                </a:solidFill>
              </a:rPr>
              <a:t>False</a:t>
            </a:r>
            <a:r>
              <a:rPr lang="en-US" sz="1800" dirty="0"/>
              <a:t>, this is not equal to that</a:t>
            </a:r>
          </a:p>
          <a:p>
            <a:r>
              <a:rPr lang="en-US" dirty="0" smtClean="0"/>
              <a:t>= </a:t>
            </a:r>
          </a:p>
          <a:p>
            <a:pPr lvl="1"/>
            <a:r>
              <a:rPr lang="en-US" dirty="0" smtClean="0"/>
              <a:t>We’ll see this in use shortly</a:t>
            </a:r>
          </a:p>
        </p:txBody>
      </p:sp>
    </p:spTree>
    <p:extLst>
      <p:ext uri="{BB962C8B-B14F-4D97-AF65-F5344CB8AC3E}">
        <p14:creationId xmlns:p14="http://schemas.microsoft.com/office/powerpoint/2010/main" val="41777251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Statement structure:</a:t>
            </a:r>
            <a:endParaRPr lang="en-US" dirty="0"/>
          </a:p>
        </p:txBody>
      </p:sp>
      <p:sp>
        <p:nvSpPr>
          <p:cNvPr id="3" name="Content Placeholder 2"/>
          <p:cNvSpPr>
            <a:spLocks noGrp="1"/>
          </p:cNvSpPr>
          <p:nvPr>
            <p:ph idx="1"/>
          </p:nvPr>
        </p:nvSpPr>
        <p:spPr>
          <a:xfrm>
            <a:off x="2895600" y="1371601"/>
            <a:ext cx="6711654" cy="4195481"/>
          </a:xfrm>
        </p:spPr>
        <p:txBody>
          <a:bodyPr>
            <a:normAutofit lnSpcReduction="10000"/>
          </a:bodyPr>
          <a:lstStyle/>
          <a:p>
            <a:pPr>
              <a:buNone/>
            </a:pPr>
            <a:r>
              <a:rPr lang="en-US" dirty="0" smtClean="0">
                <a:solidFill>
                  <a:srgbClr val="FFFF00"/>
                </a:solidFill>
              </a:rPr>
              <a:t>if  condition1 is true:</a:t>
            </a:r>
          </a:p>
          <a:p>
            <a:pPr>
              <a:buNone/>
            </a:pPr>
            <a:r>
              <a:rPr lang="en-US" dirty="0" smtClean="0">
                <a:solidFill>
                  <a:srgbClr val="FFFF00"/>
                </a:solidFill>
              </a:rPr>
              <a:t>	  execute this statement(s)</a:t>
            </a:r>
          </a:p>
          <a:p>
            <a:pPr>
              <a:buNone/>
            </a:pPr>
            <a:r>
              <a:rPr lang="en-US" dirty="0" err="1" smtClean="0">
                <a:solidFill>
                  <a:schemeClr val="accent3">
                    <a:lumMod val="40000"/>
                    <a:lumOff val="60000"/>
                  </a:schemeClr>
                </a:solidFill>
              </a:rPr>
              <a:t>elif</a:t>
            </a:r>
            <a:r>
              <a:rPr lang="en-US" dirty="0" smtClean="0">
                <a:solidFill>
                  <a:schemeClr val="accent3">
                    <a:lumMod val="40000"/>
                    <a:lumOff val="60000"/>
                  </a:schemeClr>
                </a:solidFill>
              </a:rPr>
              <a:t> condition 2 is true:</a:t>
            </a:r>
          </a:p>
          <a:p>
            <a:pPr>
              <a:buNone/>
            </a:pPr>
            <a:r>
              <a:rPr lang="en-US" dirty="0" smtClean="0">
                <a:solidFill>
                  <a:schemeClr val="accent3">
                    <a:lumMod val="40000"/>
                    <a:lumOff val="60000"/>
                  </a:schemeClr>
                </a:solidFill>
              </a:rPr>
              <a:t>	  execute this statement(s)</a:t>
            </a:r>
          </a:p>
          <a:p>
            <a:pPr>
              <a:buNone/>
            </a:pPr>
            <a:r>
              <a:rPr lang="en-US" dirty="0" err="1" smtClean="0">
                <a:solidFill>
                  <a:schemeClr val="accent3">
                    <a:lumMod val="40000"/>
                    <a:lumOff val="60000"/>
                  </a:schemeClr>
                </a:solidFill>
              </a:rPr>
              <a:t>elif</a:t>
            </a:r>
            <a:r>
              <a:rPr lang="en-US" dirty="0" smtClean="0">
                <a:solidFill>
                  <a:schemeClr val="accent3">
                    <a:lumMod val="40000"/>
                    <a:lumOff val="60000"/>
                  </a:schemeClr>
                </a:solidFill>
              </a:rPr>
              <a:t> condition3 is true:</a:t>
            </a:r>
          </a:p>
          <a:p>
            <a:pPr>
              <a:buNone/>
            </a:pPr>
            <a:r>
              <a:rPr lang="en-US" dirty="0" smtClean="0">
                <a:solidFill>
                  <a:schemeClr val="accent3">
                    <a:lumMod val="40000"/>
                    <a:lumOff val="60000"/>
                  </a:schemeClr>
                </a:solidFill>
              </a:rPr>
              <a:t>	  execute this statement(s)</a:t>
            </a:r>
          </a:p>
          <a:p>
            <a:pPr>
              <a:buNone/>
            </a:pPr>
            <a:r>
              <a:rPr lang="en-US" dirty="0" smtClean="0">
                <a:solidFill>
                  <a:schemeClr val="accent3">
                    <a:lumMod val="40000"/>
                    <a:lumOff val="60000"/>
                  </a:schemeClr>
                </a:solidFill>
              </a:rPr>
              <a:t>else:</a:t>
            </a:r>
          </a:p>
          <a:p>
            <a:pPr>
              <a:buNone/>
            </a:pPr>
            <a:r>
              <a:rPr lang="en-US" dirty="0" smtClean="0">
                <a:solidFill>
                  <a:schemeClr val="accent3">
                    <a:lumMod val="40000"/>
                    <a:lumOff val="60000"/>
                  </a:schemeClr>
                </a:solidFill>
              </a:rPr>
              <a:t>	  execute this statement(s)</a:t>
            </a:r>
          </a:p>
          <a:p>
            <a:pPr>
              <a:buNone/>
            </a:pPr>
            <a:r>
              <a:rPr lang="en-US" dirty="0" smtClean="0">
                <a:solidFill>
                  <a:schemeClr val="accent3">
                    <a:lumMod val="40000"/>
                    <a:lumOff val="60000"/>
                  </a:schemeClr>
                </a:solidFill>
              </a:rPr>
              <a:t>	  #only one else condition!</a:t>
            </a:r>
            <a:endParaRPr lang="en-US" dirty="0">
              <a:solidFill>
                <a:schemeClr val="accent3">
                  <a:lumMod val="40000"/>
                  <a:lumOff val="60000"/>
                </a:schemeClr>
              </a:solidFill>
            </a:endParaRPr>
          </a:p>
        </p:txBody>
      </p:sp>
    </p:spTree>
    <p:extLst>
      <p:ext uri="{BB962C8B-B14F-4D97-AF65-F5344CB8AC3E}">
        <p14:creationId xmlns:p14="http://schemas.microsoft.com/office/powerpoint/2010/main" val="334610997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8229600" cy="813264"/>
          </a:xfrm>
        </p:spPr>
        <p:txBody>
          <a:bodyPr/>
          <a:lstStyle/>
          <a:p>
            <a:r>
              <a:rPr lang="en-US" sz="4000" dirty="0"/>
              <a:t>Rules for If/</a:t>
            </a:r>
            <a:r>
              <a:rPr lang="en-US" sz="4000" dirty="0" err="1"/>
              <a:t>elif</a:t>
            </a:r>
            <a:r>
              <a:rPr lang="en-US" sz="4000" dirty="0"/>
              <a:t>/else:</a:t>
            </a:r>
            <a:endParaRPr lang="en-US" sz="4000" dirty="0"/>
          </a:p>
        </p:txBody>
      </p:sp>
      <p:sp>
        <p:nvSpPr>
          <p:cNvPr id="3" name="Content Placeholder 2"/>
          <p:cNvSpPr>
            <a:spLocks noGrp="1"/>
          </p:cNvSpPr>
          <p:nvPr>
            <p:ph idx="1"/>
          </p:nvPr>
        </p:nvSpPr>
        <p:spPr>
          <a:xfrm>
            <a:off x="1905000" y="1066800"/>
            <a:ext cx="8610600" cy="5410200"/>
          </a:xfrm>
        </p:spPr>
        <p:txBody>
          <a:bodyPr>
            <a:noAutofit/>
          </a:bodyPr>
          <a:lstStyle/>
          <a:p>
            <a:pPr marL="285750" indent="-285750">
              <a:buFont typeface="+mj-lt"/>
              <a:buAutoNum type="arabicPeriod"/>
            </a:pPr>
            <a:r>
              <a:rPr lang="en-US" dirty="0" smtClean="0">
                <a:solidFill>
                  <a:srgbClr val="FFC000"/>
                </a:solidFill>
                <a:cs typeface="Courier New" pitchFamily="49" charset="0"/>
              </a:rPr>
              <a:t>If/</a:t>
            </a:r>
            <a:r>
              <a:rPr lang="en-US" dirty="0" err="1" smtClean="0">
                <a:solidFill>
                  <a:srgbClr val="FFC000"/>
                </a:solidFill>
                <a:cs typeface="Courier New" pitchFamily="49" charset="0"/>
              </a:rPr>
              <a:t>elif</a:t>
            </a:r>
            <a:r>
              <a:rPr lang="en-US" dirty="0" smtClean="0">
                <a:cs typeface="Courier New" pitchFamily="49" charset="0"/>
              </a:rPr>
              <a:t> </a:t>
            </a:r>
            <a:r>
              <a:rPr lang="en-US" dirty="0" smtClean="0"/>
              <a:t>condition </a:t>
            </a:r>
            <a:r>
              <a:rPr lang="en-US" b="1" u="sng" dirty="0" smtClean="0"/>
              <a:t>must</a:t>
            </a:r>
            <a:r>
              <a:rPr lang="en-US" dirty="0" smtClean="0"/>
              <a:t> evaluate something that is </a:t>
            </a:r>
            <a:r>
              <a:rPr lang="en-US" b="1" dirty="0" smtClean="0">
                <a:solidFill>
                  <a:srgbClr val="FFFF00"/>
                </a:solidFill>
              </a:rPr>
              <a:t>True</a:t>
            </a:r>
            <a:r>
              <a:rPr lang="en-US" dirty="0" smtClean="0"/>
              <a:t> or </a:t>
            </a:r>
            <a:r>
              <a:rPr lang="en-US" b="1" dirty="0" smtClean="0">
                <a:solidFill>
                  <a:srgbClr val="FFFF00"/>
                </a:solidFill>
              </a:rPr>
              <a:t>False</a:t>
            </a:r>
          </a:p>
          <a:p>
            <a:pPr lvl="1"/>
            <a:r>
              <a:rPr lang="en-US" sz="1600" dirty="0">
                <a:cs typeface="Courier New" pitchFamily="49" charset="0"/>
              </a:rPr>
              <a:t>if (3== 4)… </a:t>
            </a:r>
          </a:p>
          <a:p>
            <a:pPr lvl="1"/>
            <a:r>
              <a:rPr lang="en-US" sz="1600" dirty="0">
                <a:cs typeface="Courier New" pitchFamily="49" charset="0"/>
              </a:rPr>
              <a:t>if (8 &gt; 4)…</a:t>
            </a:r>
          </a:p>
          <a:p>
            <a:pPr lvl="1"/>
            <a:r>
              <a:rPr lang="en-US" sz="1600" dirty="0">
                <a:cs typeface="Courier New" pitchFamily="49" charset="0"/>
              </a:rPr>
              <a:t>if (f2(3) &lt; 4)…</a:t>
            </a:r>
          </a:p>
          <a:p>
            <a:pPr lvl="1"/>
            <a:r>
              <a:rPr lang="en-US" sz="1600" dirty="0">
                <a:cs typeface="Courier New" pitchFamily="49" charset="0"/>
              </a:rPr>
              <a:t>if (</a:t>
            </a:r>
            <a:r>
              <a:rPr lang="en-US" sz="1600" dirty="0" err="1">
                <a:cs typeface="Courier New" pitchFamily="49" charset="0"/>
              </a:rPr>
              <a:t>func</a:t>
            </a:r>
            <a:r>
              <a:rPr lang="en-US" sz="1600" dirty="0">
                <a:cs typeface="Courier New" pitchFamily="49" charset="0"/>
              </a:rPr>
              <a:t>(7)!=4)…</a:t>
            </a:r>
          </a:p>
          <a:p>
            <a:pPr marL="285750" indent="-285750">
              <a:buFont typeface="+mj-lt"/>
              <a:buAutoNum type="arabicPeriod"/>
            </a:pPr>
            <a:r>
              <a:rPr lang="en-US" dirty="0" smtClean="0">
                <a:cs typeface="Courier New" pitchFamily="49" charset="0"/>
              </a:rPr>
              <a:t>If</a:t>
            </a:r>
            <a:r>
              <a:rPr lang="en-US" dirty="0" smtClean="0"/>
              <a:t> does not require an </a:t>
            </a:r>
            <a:r>
              <a:rPr lang="en-US" dirty="0" err="1" smtClean="0">
                <a:cs typeface="Courier New" pitchFamily="49" charset="0"/>
              </a:rPr>
              <a:t>elif</a:t>
            </a:r>
            <a:r>
              <a:rPr lang="en-US" dirty="0" smtClean="0">
                <a:cs typeface="Courier New" pitchFamily="49" charset="0"/>
              </a:rPr>
              <a:t> </a:t>
            </a:r>
            <a:r>
              <a:rPr lang="en-US" dirty="0" smtClean="0"/>
              <a:t>or an </a:t>
            </a:r>
            <a:r>
              <a:rPr lang="en-US" dirty="0" smtClean="0">
                <a:cs typeface="Courier New" pitchFamily="49" charset="0"/>
              </a:rPr>
              <a:t>else </a:t>
            </a:r>
          </a:p>
          <a:p>
            <a:pPr marL="633730" lvl="1" indent="-285750">
              <a:buFont typeface="+mj-lt"/>
              <a:buAutoNum type="arabicPeriod"/>
            </a:pPr>
            <a:r>
              <a:rPr lang="en-US" sz="1600" dirty="0">
                <a:cs typeface="Courier New" pitchFamily="49" charset="0"/>
              </a:rPr>
              <a:t>Only one else if there is an else</a:t>
            </a:r>
          </a:p>
          <a:p>
            <a:pPr marL="285750" indent="-285750">
              <a:buFont typeface="+mj-lt"/>
              <a:buAutoNum type="arabicPeriod"/>
            </a:pPr>
            <a:r>
              <a:rPr lang="en-US" dirty="0" smtClean="0"/>
              <a:t>The first branch that is true is executed, and nothing else:</a:t>
            </a:r>
          </a:p>
          <a:p>
            <a:pPr marL="816610" lvl="2" indent="-285750">
              <a:buNone/>
            </a:pPr>
            <a:r>
              <a:rPr lang="en-US" sz="1500" dirty="0">
                <a:solidFill>
                  <a:srgbClr val="FFFF00"/>
                </a:solidFill>
              </a:rPr>
              <a:t>if (x &gt; 3):</a:t>
            </a:r>
          </a:p>
          <a:p>
            <a:pPr marL="999490" lvl="3" indent="-285750">
              <a:buNone/>
            </a:pPr>
            <a:r>
              <a:rPr lang="en-US" sz="1200" dirty="0">
                <a:solidFill>
                  <a:srgbClr val="FFFF00"/>
                </a:solidFill>
              </a:rPr>
              <a:t>   return(3)</a:t>
            </a:r>
          </a:p>
          <a:p>
            <a:pPr marL="816610" lvl="2" indent="-285750">
              <a:buNone/>
            </a:pPr>
            <a:r>
              <a:rPr lang="en-US" sz="1500" dirty="0" err="1">
                <a:solidFill>
                  <a:srgbClr val="FFFF00"/>
                </a:solidFill>
              </a:rPr>
              <a:t>elif</a:t>
            </a:r>
            <a:r>
              <a:rPr lang="en-US" sz="1500" dirty="0">
                <a:solidFill>
                  <a:srgbClr val="FFFF00"/>
                </a:solidFill>
              </a:rPr>
              <a:t>  (x &gt; 2):</a:t>
            </a:r>
          </a:p>
          <a:p>
            <a:pPr marL="999490" lvl="3" indent="-285750">
              <a:buNone/>
            </a:pPr>
            <a:r>
              <a:rPr lang="en-US" sz="1200" dirty="0">
                <a:solidFill>
                  <a:srgbClr val="FFFF00"/>
                </a:solidFill>
              </a:rPr>
              <a:t>   return (2)</a:t>
            </a:r>
          </a:p>
          <a:p>
            <a:pPr marL="285750" indent="-285750">
              <a:buFont typeface="+mj-lt"/>
              <a:buAutoNum type="arabicPeriod"/>
            </a:pPr>
            <a:r>
              <a:rPr lang="en-US" dirty="0" smtClean="0"/>
              <a:t>If the condition is </a:t>
            </a:r>
            <a:r>
              <a:rPr lang="en-US" dirty="0" smtClean="0">
                <a:solidFill>
                  <a:srgbClr val="FFFF00"/>
                </a:solidFill>
              </a:rPr>
              <a:t>False</a:t>
            </a:r>
            <a:r>
              <a:rPr lang="en-US" dirty="0" smtClean="0"/>
              <a:t>, </a:t>
            </a:r>
            <a:r>
              <a:rPr lang="en-US" b="1" dirty="0" smtClean="0">
                <a:solidFill>
                  <a:srgbClr val="FF33CC"/>
                </a:solidFill>
              </a:rPr>
              <a:t>nothing</a:t>
            </a:r>
            <a:r>
              <a:rPr lang="en-US" dirty="0" smtClean="0"/>
              <a:t> indented under the condition is executed.</a:t>
            </a:r>
          </a:p>
        </p:txBody>
      </p:sp>
    </p:spTree>
    <p:extLst>
      <p:ext uri="{BB962C8B-B14F-4D97-AF65-F5344CB8AC3E}">
        <p14:creationId xmlns:p14="http://schemas.microsoft.com/office/powerpoint/2010/main" val="3866142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5519" y="228600"/>
            <a:ext cx="7055380" cy="690282"/>
          </a:xfrm>
        </p:spPr>
        <p:txBody>
          <a:bodyPr/>
          <a:lstStyle/>
          <a:p>
            <a:r>
              <a:rPr lang="en-US" dirty="0" smtClean="0">
                <a:latin typeface="Arial" panose="020B0604020202020204" pitchFamily="34" charset="0"/>
                <a:cs typeface="Arial" panose="020B0604020202020204" pitchFamily="34" charset="0"/>
              </a:rPr>
              <a:t>Order of operators: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05519" y="918882"/>
            <a:ext cx="8433881" cy="5939118"/>
          </a:xfrm>
        </p:spPr>
        <p:txBody>
          <a:bodyPr>
            <a:normAutofit fontScale="92500" lnSpcReduction="20000"/>
          </a:bodyPr>
          <a:lstStyle/>
          <a:p>
            <a:pPr marL="514350" indent="-514350">
              <a:spcBef>
                <a:spcPts val="300"/>
              </a:spcBef>
              <a:buFont typeface="+mj-lt"/>
              <a:buAutoNum type="arabicPeriod"/>
            </a:pPr>
            <a:r>
              <a:rPr lang="en-US" dirty="0" smtClean="0">
                <a:solidFill>
                  <a:srgbClr val="FFFF00"/>
                </a:solidFill>
              </a:rPr>
              <a:t>(</a:t>
            </a:r>
            <a:r>
              <a:rPr lang="en-US" dirty="0" err="1" smtClean="0">
                <a:solidFill>
                  <a:srgbClr val="FFFF00"/>
                </a:solidFill>
              </a:rPr>
              <a:t>x+y</a:t>
            </a:r>
            <a:r>
              <a:rPr lang="en-US" dirty="0" smtClean="0">
                <a:solidFill>
                  <a:srgbClr val="FFFF00"/>
                </a:solidFill>
              </a:rPr>
              <a:t>)</a:t>
            </a:r>
          </a:p>
          <a:p>
            <a:pPr lvl="1">
              <a:spcBef>
                <a:spcPts val="300"/>
              </a:spcBef>
            </a:pPr>
            <a:r>
              <a:rPr lang="en-US" dirty="0" smtClean="0"/>
              <a:t>parentheses</a:t>
            </a:r>
          </a:p>
          <a:p>
            <a:pPr marL="514350" indent="-514350">
              <a:spcBef>
                <a:spcPts val="300"/>
              </a:spcBef>
              <a:buFont typeface="+mj-lt"/>
              <a:buAutoNum type="arabicPeriod"/>
            </a:pPr>
            <a:r>
              <a:rPr lang="en-US" dirty="0" smtClean="0">
                <a:solidFill>
                  <a:srgbClr val="FFFF00"/>
                </a:solidFill>
              </a:rPr>
              <a:t>x ** y</a:t>
            </a:r>
          </a:p>
          <a:p>
            <a:pPr marL="925830" lvl="1" indent="-514350">
              <a:spcBef>
                <a:spcPts val="300"/>
              </a:spcBef>
            </a:pPr>
            <a:r>
              <a:rPr lang="en-US" dirty="0" smtClean="0"/>
              <a:t>Power (right associative)</a:t>
            </a:r>
          </a:p>
          <a:p>
            <a:pPr marL="514350" indent="-514350">
              <a:spcBef>
                <a:spcPts val="300"/>
              </a:spcBef>
              <a:buFont typeface="+mj-lt"/>
              <a:buAutoNum type="arabicPeriod"/>
            </a:pPr>
            <a:r>
              <a:rPr lang="en-US" dirty="0" smtClean="0">
                <a:solidFill>
                  <a:srgbClr val="FFFF00"/>
                </a:solidFill>
              </a:rPr>
              <a:t>x * y,    x / y,    x // y,    x % y</a:t>
            </a:r>
          </a:p>
          <a:p>
            <a:pPr marL="925830" lvl="1" indent="-514350">
              <a:spcBef>
                <a:spcPts val="300"/>
              </a:spcBef>
            </a:pPr>
            <a:r>
              <a:rPr lang="en-US" dirty="0" smtClean="0"/>
              <a:t>Multiplication, division, floor division, modulo</a:t>
            </a:r>
          </a:p>
          <a:p>
            <a:pPr marL="514350" indent="-514350">
              <a:spcBef>
                <a:spcPts val="300"/>
              </a:spcBef>
              <a:buFont typeface="+mj-lt"/>
              <a:buAutoNum type="arabicPeriod"/>
            </a:pPr>
            <a:r>
              <a:rPr lang="en-US" dirty="0" smtClean="0">
                <a:solidFill>
                  <a:srgbClr val="FFFF00"/>
                </a:solidFill>
              </a:rPr>
              <a:t>x + y,    x - y</a:t>
            </a:r>
          </a:p>
          <a:p>
            <a:pPr marL="925830" lvl="1" indent="-514350">
              <a:spcBef>
                <a:spcPts val="300"/>
              </a:spcBef>
            </a:pPr>
            <a:r>
              <a:rPr lang="en-US" dirty="0" smtClean="0"/>
              <a:t>Addition, subtraction</a:t>
            </a:r>
          </a:p>
          <a:p>
            <a:pPr marL="925830" lvl="1" indent="-514350">
              <a:spcBef>
                <a:spcPts val="300"/>
              </a:spcBef>
              <a:buNone/>
            </a:pPr>
            <a:endParaRPr lang="en-US" dirty="0" smtClean="0"/>
          </a:p>
          <a:p>
            <a:pPr marL="925830" lvl="1" indent="-514350">
              <a:spcBef>
                <a:spcPts val="300"/>
              </a:spcBef>
              <a:buNone/>
            </a:pPr>
            <a:r>
              <a:rPr lang="en-US" dirty="0" smtClean="0"/>
              <a:t>Shall we try this?</a:t>
            </a:r>
          </a:p>
          <a:p>
            <a:pPr marL="925830" lvl="1" indent="-514350">
              <a:lnSpc>
                <a:spcPct val="110000"/>
              </a:lnSpc>
              <a:spcBef>
                <a:spcPts val="300"/>
              </a:spcBef>
            </a:pPr>
            <a:r>
              <a:rPr lang="en-US" dirty="0" smtClean="0"/>
              <a:t>5 + 4 / 2 + 1</a:t>
            </a:r>
          </a:p>
          <a:p>
            <a:pPr marL="925830" lvl="1" indent="-514350">
              <a:lnSpc>
                <a:spcPct val="110000"/>
              </a:lnSpc>
              <a:spcBef>
                <a:spcPts val="300"/>
              </a:spcBef>
            </a:pPr>
            <a:r>
              <a:rPr lang="en-US" dirty="0" smtClean="0"/>
              <a:t>7//3</a:t>
            </a:r>
          </a:p>
          <a:p>
            <a:pPr marL="925830" lvl="1" indent="-514350">
              <a:lnSpc>
                <a:spcPct val="110000"/>
              </a:lnSpc>
              <a:spcBef>
                <a:spcPts val="300"/>
              </a:spcBef>
            </a:pPr>
            <a:r>
              <a:rPr lang="en-US" dirty="0" smtClean="0"/>
              <a:t>-7//3</a:t>
            </a:r>
          </a:p>
          <a:p>
            <a:pPr marL="925830" lvl="1" indent="-514350">
              <a:lnSpc>
                <a:spcPct val="110000"/>
              </a:lnSpc>
              <a:spcBef>
                <a:spcPts val="300"/>
              </a:spcBef>
            </a:pPr>
            <a:r>
              <a:rPr lang="en-US" dirty="0" smtClean="0"/>
              <a:t>5*2**3</a:t>
            </a:r>
          </a:p>
          <a:p>
            <a:pPr marL="925830" lvl="1" indent="-514350">
              <a:lnSpc>
                <a:spcPct val="110000"/>
              </a:lnSpc>
              <a:spcBef>
                <a:spcPts val="300"/>
              </a:spcBef>
            </a:pPr>
            <a:r>
              <a:rPr lang="en-US" dirty="0" smtClean="0"/>
              <a:t>7%2</a:t>
            </a:r>
          </a:p>
          <a:p>
            <a:pPr marL="925830" lvl="1" indent="-514350">
              <a:lnSpc>
                <a:spcPct val="110000"/>
              </a:lnSpc>
              <a:spcBef>
                <a:spcPts val="300"/>
              </a:spcBef>
            </a:pPr>
            <a:r>
              <a:rPr lang="en-US" dirty="0" smtClean="0"/>
              <a:t>18%4</a:t>
            </a:r>
          </a:p>
          <a:p>
            <a:pPr marL="925830" lvl="1" indent="-514350">
              <a:lnSpc>
                <a:spcPct val="110000"/>
              </a:lnSpc>
              <a:spcBef>
                <a:spcPts val="300"/>
              </a:spcBef>
            </a:pPr>
            <a:r>
              <a:rPr lang="en-US" dirty="0" smtClean="0">
                <a:latin typeface="Courier New" pitchFamily="49" charset="0"/>
                <a:cs typeface="Courier New" pitchFamily="49" charset="0"/>
              </a:rPr>
              <a:t>3 </a:t>
            </a:r>
            <a:r>
              <a:rPr lang="en-US" dirty="0">
                <a:latin typeface="Courier New" pitchFamily="49" charset="0"/>
                <a:cs typeface="Courier New" pitchFamily="49" charset="0"/>
              </a:rPr>
              <a:t>+ 2**</a:t>
            </a:r>
            <a:r>
              <a:rPr lang="en-US" dirty="0" smtClean="0">
                <a:latin typeface="Courier New" pitchFamily="49" charset="0"/>
                <a:cs typeface="Courier New" pitchFamily="49" charset="0"/>
              </a:rPr>
              <a:t>3</a:t>
            </a:r>
          </a:p>
          <a:p>
            <a:pPr marL="925830" lvl="1" indent="-514350">
              <a:lnSpc>
                <a:spcPct val="110000"/>
              </a:lnSpc>
              <a:spcBef>
                <a:spcPts val="300"/>
              </a:spcBef>
            </a:pPr>
            <a:r>
              <a:rPr lang="en-US" dirty="0" smtClean="0">
                <a:latin typeface="Courier New" pitchFamily="49" charset="0"/>
                <a:cs typeface="Courier New" pitchFamily="49" charset="0"/>
              </a:rPr>
              <a:t>(3 </a:t>
            </a:r>
            <a:r>
              <a:rPr lang="en-US" dirty="0">
                <a:latin typeface="Courier New" pitchFamily="49" charset="0"/>
                <a:cs typeface="Courier New" pitchFamily="49" charset="0"/>
              </a:rPr>
              <a:t>+ 2) ** </a:t>
            </a:r>
            <a:r>
              <a:rPr lang="en-US" dirty="0" smtClean="0">
                <a:latin typeface="Courier New" pitchFamily="49" charset="0"/>
                <a:cs typeface="Courier New" pitchFamily="49" charset="0"/>
              </a:rPr>
              <a:t>3</a:t>
            </a:r>
            <a:endParaRPr lang="en-US" dirty="0" smtClean="0">
              <a:cs typeface="Courier New" pitchFamily="49" charset="0"/>
            </a:endParaRPr>
          </a:p>
          <a:p>
            <a:pPr marL="925830" lvl="1" indent="-514350">
              <a:lnSpc>
                <a:spcPct val="110000"/>
              </a:lnSpc>
              <a:spcBef>
                <a:spcPts val="300"/>
              </a:spcBef>
            </a:pPr>
            <a:r>
              <a:rPr lang="en-US" dirty="0" smtClean="0">
                <a:latin typeface="Courier New" pitchFamily="49" charset="0"/>
                <a:cs typeface="Courier New" pitchFamily="49" charset="0"/>
              </a:rPr>
              <a:t>16/2 ** 2</a:t>
            </a:r>
            <a:endParaRPr lang="en-US" dirty="0">
              <a:latin typeface="Courier New" pitchFamily="49" charset="0"/>
              <a:cs typeface="Courier New" pitchFamily="49" charset="0"/>
            </a:endParaRPr>
          </a:p>
          <a:p>
            <a:pPr marL="925830" lvl="1" indent="-514350"/>
            <a:endParaRPr lang="en-US" dirty="0" smtClean="0"/>
          </a:p>
          <a:p>
            <a:endParaRPr lang="en-US" dirty="0"/>
          </a:p>
        </p:txBody>
      </p:sp>
    </p:spTree>
    <p:extLst>
      <p:ext uri="{BB962C8B-B14F-4D97-AF65-F5344CB8AC3E}">
        <p14:creationId xmlns:p14="http://schemas.microsoft.com/office/powerpoint/2010/main" val="9515390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3536"/>
            <a:ext cx="8229600" cy="813264"/>
          </a:xfrm>
        </p:spPr>
        <p:txBody>
          <a:bodyPr/>
          <a:lstStyle/>
          <a:p>
            <a:r>
              <a:rPr lang="en-US" dirty="0" smtClean="0"/>
              <a:t>Example</a:t>
            </a:r>
            <a:endParaRPr lang="en-US" dirty="0"/>
          </a:p>
        </p:txBody>
      </p:sp>
      <p:sp>
        <p:nvSpPr>
          <p:cNvPr id="3" name="Content Placeholder 2"/>
          <p:cNvSpPr>
            <a:spLocks noGrp="1"/>
          </p:cNvSpPr>
          <p:nvPr>
            <p:ph idx="1"/>
          </p:nvPr>
        </p:nvSpPr>
        <p:spPr>
          <a:xfrm>
            <a:off x="1981200" y="1066801"/>
            <a:ext cx="8458200" cy="4648517"/>
          </a:xfrm>
        </p:spPr>
        <p:txBody>
          <a:bodyPr>
            <a:normAutofit fontScale="85000" lnSpcReduction="20000"/>
          </a:bodyPr>
          <a:lstStyle/>
          <a:p>
            <a:pPr>
              <a:buNone/>
            </a:pPr>
            <a:r>
              <a:rPr lang="en-US" dirty="0" smtClean="0">
                <a:solidFill>
                  <a:srgbClr val="FFFF00"/>
                </a:solidFill>
              </a:rPr>
              <a:t>def f(x):</a:t>
            </a:r>
          </a:p>
          <a:p>
            <a:pPr>
              <a:buNone/>
            </a:pPr>
            <a:r>
              <a:rPr lang="en-US" dirty="0" smtClean="0">
                <a:solidFill>
                  <a:srgbClr val="FFFF00"/>
                </a:solidFill>
              </a:rPr>
              <a:t>	  if x &gt; 10: </a:t>
            </a:r>
          </a:p>
          <a:p>
            <a:pPr>
              <a:buNone/>
            </a:pPr>
            <a:r>
              <a:rPr lang="en-US" dirty="0" smtClean="0">
                <a:solidFill>
                  <a:srgbClr val="FFFF00"/>
                </a:solidFill>
              </a:rPr>
              <a:t>		       return (x+9)</a:t>
            </a:r>
          </a:p>
          <a:p>
            <a:pPr>
              <a:buNone/>
            </a:pPr>
            <a:r>
              <a:rPr lang="en-US" dirty="0" smtClean="0">
                <a:solidFill>
                  <a:srgbClr val="FFFF00"/>
                </a:solidFill>
              </a:rPr>
              <a:t>	  </a:t>
            </a:r>
            <a:r>
              <a:rPr lang="en-US" dirty="0" err="1" smtClean="0">
                <a:solidFill>
                  <a:srgbClr val="FFFF00"/>
                </a:solidFill>
              </a:rPr>
              <a:t>elif</a:t>
            </a:r>
            <a:r>
              <a:rPr lang="en-US" dirty="0" smtClean="0">
                <a:solidFill>
                  <a:srgbClr val="FFFF00"/>
                </a:solidFill>
              </a:rPr>
              <a:t> x &lt; 7:</a:t>
            </a:r>
          </a:p>
          <a:p>
            <a:pPr>
              <a:buNone/>
            </a:pPr>
            <a:r>
              <a:rPr lang="en-US" dirty="0" smtClean="0">
                <a:solidFill>
                  <a:srgbClr val="FFFF00"/>
                </a:solidFill>
              </a:rPr>
              <a:t>		       return (x + 4)</a:t>
            </a:r>
          </a:p>
          <a:p>
            <a:pPr>
              <a:buNone/>
            </a:pPr>
            <a:r>
              <a:rPr lang="en-US" dirty="0" smtClean="0">
                <a:solidFill>
                  <a:srgbClr val="FFFF00"/>
                </a:solidFill>
              </a:rPr>
              <a:t>	  else:</a:t>
            </a:r>
          </a:p>
          <a:p>
            <a:pPr>
              <a:buNone/>
            </a:pPr>
            <a:r>
              <a:rPr lang="en-US" dirty="0" smtClean="0">
                <a:solidFill>
                  <a:srgbClr val="FFFF00"/>
                </a:solidFill>
              </a:rPr>
              <a:t>		       return(0)</a:t>
            </a:r>
          </a:p>
          <a:p>
            <a:pPr>
              <a:buNone/>
            </a:pPr>
            <a:r>
              <a:rPr lang="en-US" dirty="0" smtClean="0">
                <a:solidFill>
                  <a:srgbClr val="FFFF00"/>
                </a:solidFill>
              </a:rPr>
              <a:t> </a:t>
            </a:r>
          </a:p>
          <a:p>
            <a:pPr>
              <a:buNone/>
            </a:pPr>
            <a:r>
              <a:rPr lang="en-US" dirty="0" smtClean="0">
                <a:solidFill>
                  <a:srgbClr val="FFFF00"/>
                </a:solidFill>
              </a:rPr>
              <a:t>print(f(12))     # what is printed?</a:t>
            </a:r>
          </a:p>
          <a:p>
            <a:pPr>
              <a:buNone/>
            </a:pPr>
            <a:r>
              <a:rPr lang="en-US" dirty="0" smtClean="0">
                <a:solidFill>
                  <a:srgbClr val="FFFF00"/>
                </a:solidFill>
              </a:rPr>
              <a:t>print(f(6))     # what is printed?</a:t>
            </a:r>
          </a:p>
          <a:p>
            <a:pPr>
              <a:buNone/>
            </a:pPr>
            <a:r>
              <a:rPr lang="en-US" dirty="0" smtClean="0">
                <a:solidFill>
                  <a:srgbClr val="FFFF00"/>
                </a:solidFill>
              </a:rPr>
              <a:t>print(f(8))    # what is printed?</a:t>
            </a:r>
          </a:p>
          <a:p>
            <a:pPr>
              <a:buNone/>
            </a:pPr>
            <a:r>
              <a:rPr lang="en-US" dirty="0" smtClean="0">
                <a:solidFill>
                  <a:srgbClr val="FFFF00"/>
                </a:solidFill>
              </a:rPr>
              <a:t>print(f(7))     # what is printed?</a:t>
            </a:r>
          </a:p>
          <a:p>
            <a:pPr>
              <a:buNone/>
            </a:pPr>
            <a:endParaRPr lang="en-US" dirty="0" smtClean="0">
              <a:solidFill>
                <a:srgbClr val="FFFF00"/>
              </a:solidFill>
            </a:endParaRPr>
          </a:p>
          <a:p>
            <a:pPr>
              <a:buNone/>
            </a:pPr>
            <a:endParaRPr lang="en-US" dirty="0"/>
          </a:p>
        </p:txBody>
      </p:sp>
    </p:spTree>
    <p:extLst>
      <p:ext uri="{BB962C8B-B14F-4D97-AF65-F5344CB8AC3E}">
        <p14:creationId xmlns:p14="http://schemas.microsoft.com/office/powerpoint/2010/main" val="39288352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3536"/>
            <a:ext cx="8229600" cy="737064"/>
          </a:xfrm>
        </p:spPr>
        <p:txBody>
          <a:bodyPr>
            <a:normAutofit/>
          </a:bodyPr>
          <a:lstStyle/>
          <a:p>
            <a:r>
              <a:rPr lang="en-US" dirty="0" smtClean="0"/>
              <a:t>Example</a:t>
            </a:r>
            <a:endParaRPr lang="en-US" dirty="0"/>
          </a:p>
        </p:txBody>
      </p:sp>
      <p:sp>
        <p:nvSpPr>
          <p:cNvPr id="3" name="Content Placeholder 2"/>
          <p:cNvSpPr>
            <a:spLocks noGrp="1"/>
          </p:cNvSpPr>
          <p:nvPr>
            <p:ph idx="1"/>
          </p:nvPr>
        </p:nvSpPr>
        <p:spPr>
          <a:xfrm>
            <a:off x="1981200" y="1295400"/>
            <a:ext cx="8229600" cy="4526280"/>
          </a:xfrm>
        </p:spPr>
        <p:txBody>
          <a:bodyPr>
            <a:normAutofit/>
          </a:bodyPr>
          <a:lstStyle/>
          <a:p>
            <a:pPr>
              <a:buNone/>
            </a:pPr>
            <a:r>
              <a:rPr lang="en-US" dirty="0" smtClean="0">
                <a:solidFill>
                  <a:srgbClr val="FFFF00"/>
                </a:solidFill>
              </a:rPr>
              <a:t>def f(x):</a:t>
            </a:r>
          </a:p>
          <a:p>
            <a:pPr>
              <a:buNone/>
            </a:pPr>
            <a:r>
              <a:rPr lang="en-US" dirty="0" smtClean="0">
                <a:solidFill>
                  <a:srgbClr val="FFFF00"/>
                </a:solidFill>
              </a:rPr>
              <a:t>	if x != 10: </a:t>
            </a:r>
          </a:p>
          <a:p>
            <a:pPr>
              <a:buNone/>
            </a:pPr>
            <a:r>
              <a:rPr lang="en-US" dirty="0" smtClean="0">
                <a:solidFill>
                  <a:srgbClr val="FFFF00"/>
                </a:solidFill>
              </a:rPr>
              <a:t>			return (x * 2)</a:t>
            </a:r>
          </a:p>
          <a:p>
            <a:pPr>
              <a:buNone/>
            </a:pPr>
            <a:r>
              <a:rPr lang="en-US" dirty="0" smtClean="0">
                <a:solidFill>
                  <a:srgbClr val="FFFF00"/>
                </a:solidFill>
              </a:rPr>
              <a:t>	else:</a:t>
            </a:r>
          </a:p>
          <a:p>
            <a:pPr>
              <a:buNone/>
            </a:pPr>
            <a:r>
              <a:rPr lang="en-US" dirty="0" smtClean="0">
                <a:solidFill>
                  <a:srgbClr val="FFFF00"/>
                </a:solidFill>
              </a:rPr>
              <a:t>			return (x ** 2)</a:t>
            </a:r>
          </a:p>
          <a:p>
            <a:pPr>
              <a:buNone/>
            </a:pPr>
            <a:r>
              <a:rPr lang="en-US" dirty="0" smtClean="0">
                <a:solidFill>
                  <a:srgbClr val="FFFF00"/>
                </a:solidFill>
              </a:rPr>
              <a:t> </a:t>
            </a:r>
          </a:p>
          <a:p>
            <a:pPr>
              <a:buNone/>
            </a:pPr>
            <a:r>
              <a:rPr lang="en-US" dirty="0" smtClean="0">
                <a:solidFill>
                  <a:srgbClr val="FFFF00"/>
                </a:solidFill>
              </a:rPr>
              <a:t>print(f(6)) </a:t>
            </a:r>
          </a:p>
          <a:p>
            <a:pPr>
              <a:buNone/>
            </a:pPr>
            <a:r>
              <a:rPr lang="en-US" dirty="0" smtClean="0">
                <a:solidFill>
                  <a:srgbClr val="FFFF00"/>
                </a:solidFill>
              </a:rPr>
              <a:t>print(f(10))  </a:t>
            </a:r>
          </a:p>
          <a:p>
            <a:pPr>
              <a:buNone/>
            </a:pPr>
            <a:r>
              <a:rPr lang="en-US" dirty="0" smtClean="0">
                <a:solidFill>
                  <a:srgbClr val="FFFF00"/>
                </a:solidFill>
              </a:rPr>
              <a:t> </a:t>
            </a:r>
          </a:p>
          <a:p>
            <a:pPr>
              <a:buNone/>
            </a:pPr>
            <a:endParaRPr lang="en-US" dirty="0"/>
          </a:p>
        </p:txBody>
      </p:sp>
    </p:spTree>
    <p:extLst>
      <p:ext uri="{BB962C8B-B14F-4D97-AF65-F5344CB8AC3E}">
        <p14:creationId xmlns:p14="http://schemas.microsoft.com/office/powerpoint/2010/main" val="169470471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8667" y="304800"/>
            <a:ext cx="7055380" cy="690282"/>
          </a:xfrm>
        </p:spPr>
        <p:txBody>
          <a:bodyPr/>
          <a:lstStyle/>
          <a:p>
            <a:r>
              <a:rPr lang="en-US" dirty="0" smtClean="0"/>
              <a:t>Example</a:t>
            </a:r>
            <a:endParaRPr lang="en-US" dirty="0"/>
          </a:p>
        </p:txBody>
      </p:sp>
      <p:sp>
        <p:nvSpPr>
          <p:cNvPr id="3" name="Content Placeholder 2"/>
          <p:cNvSpPr>
            <a:spLocks noGrp="1"/>
          </p:cNvSpPr>
          <p:nvPr>
            <p:ph idx="1"/>
          </p:nvPr>
        </p:nvSpPr>
        <p:spPr>
          <a:xfrm>
            <a:off x="2040530" y="1295401"/>
            <a:ext cx="6711654" cy="4195481"/>
          </a:xfrm>
        </p:spPr>
        <p:txBody>
          <a:bodyPr>
            <a:normAutofit fontScale="77500" lnSpcReduction="20000"/>
          </a:bodyPr>
          <a:lstStyle/>
          <a:p>
            <a:pPr>
              <a:buNone/>
            </a:pPr>
            <a:r>
              <a:rPr lang="en-US" dirty="0" smtClean="0">
                <a:solidFill>
                  <a:srgbClr val="FFFF00"/>
                </a:solidFill>
              </a:rPr>
              <a:t>def f(x):</a:t>
            </a:r>
          </a:p>
          <a:p>
            <a:pPr>
              <a:buNone/>
            </a:pPr>
            <a:r>
              <a:rPr lang="en-US" dirty="0" smtClean="0">
                <a:solidFill>
                  <a:srgbClr val="FFFF00"/>
                </a:solidFill>
              </a:rPr>
              <a:t>	if x &lt; 10: </a:t>
            </a:r>
          </a:p>
          <a:p>
            <a:pPr>
              <a:buNone/>
            </a:pPr>
            <a:r>
              <a:rPr lang="en-US" dirty="0" smtClean="0">
                <a:solidFill>
                  <a:srgbClr val="FFFF00"/>
                </a:solidFill>
              </a:rPr>
              <a:t>			return (x+9)</a:t>
            </a:r>
          </a:p>
          <a:p>
            <a:pPr>
              <a:buNone/>
            </a:pPr>
            <a:r>
              <a:rPr lang="en-US" dirty="0" smtClean="0">
                <a:solidFill>
                  <a:srgbClr val="FFFF00"/>
                </a:solidFill>
              </a:rPr>
              <a:t>	</a:t>
            </a:r>
            <a:r>
              <a:rPr lang="en-US" dirty="0" err="1" smtClean="0">
                <a:solidFill>
                  <a:srgbClr val="FFFF00"/>
                </a:solidFill>
              </a:rPr>
              <a:t>elif</a:t>
            </a:r>
            <a:r>
              <a:rPr lang="en-US" dirty="0" smtClean="0">
                <a:solidFill>
                  <a:srgbClr val="FFFF00"/>
                </a:solidFill>
              </a:rPr>
              <a:t> x == 5:</a:t>
            </a:r>
          </a:p>
          <a:p>
            <a:pPr>
              <a:buNone/>
            </a:pPr>
            <a:r>
              <a:rPr lang="en-US" dirty="0" smtClean="0">
                <a:solidFill>
                  <a:srgbClr val="FFFF00"/>
                </a:solidFill>
              </a:rPr>
              <a:t>			return (x + 4)</a:t>
            </a:r>
          </a:p>
          <a:p>
            <a:pPr>
              <a:buNone/>
            </a:pPr>
            <a:r>
              <a:rPr lang="en-US" dirty="0" smtClean="0">
                <a:solidFill>
                  <a:srgbClr val="FFFF00"/>
                </a:solidFill>
              </a:rPr>
              <a:t>	</a:t>
            </a:r>
            <a:r>
              <a:rPr lang="en-US" dirty="0" err="1" smtClean="0">
                <a:solidFill>
                  <a:srgbClr val="FFFF00"/>
                </a:solidFill>
              </a:rPr>
              <a:t>elif</a:t>
            </a:r>
            <a:r>
              <a:rPr lang="en-US" dirty="0" smtClean="0">
                <a:solidFill>
                  <a:srgbClr val="FFFF00"/>
                </a:solidFill>
              </a:rPr>
              <a:t> x &gt;10:</a:t>
            </a:r>
          </a:p>
          <a:p>
            <a:pPr>
              <a:buNone/>
            </a:pPr>
            <a:r>
              <a:rPr lang="en-US" dirty="0" smtClean="0">
                <a:solidFill>
                  <a:srgbClr val="FFFF00"/>
                </a:solidFill>
              </a:rPr>
              <a:t>			return (x)</a:t>
            </a:r>
          </a:p>
          <a:p>
            <a:pPr>
              <a:buNone/>
            </a:pPr>
            <a:r>
              <a:rPr lang="en-US" dirty="0" smtClean="0">
                <a:solidFill>
                  <a:srgbClr val="FFFF00"/>
                </a:solidFill>
              </a:rPr>
              <a:t>	else:</a:t>
            </a:r>
          </a:p>
          <a:p>
            <a:pPr>
              <a:buNone/>
            </a:pPr>
            <a:r>
              <a:rPr lang="en-US" dirty="0" smtClean="0">
                <a:solidFill>
                  <a:srgbClr val="FFFF00"/>
                </a:solidFill>
              </a:rPr>
              <a:t>			return(0)</a:t>
            </a:r>
          </a:p>
          <a:p>
            <a:pPr>
              <a:buNone/>
            </a:pPr>
            <a:r>
              <a:rPr lang="en-US" dirty="0" smtClean="0">
                <a:solidFill>
                  <a:srgbClr val="FFFF00"/>
                </a:solidFill>
              </a:rPr>
              <a:t> </a:t>
            </a:r>
          </a:p>
          <a:p>
            <a:pPr>
              <a:buNone/>
            </a:pPr>
            <a:r>
              <a:rPr lang="en-US" dirty="0" smtClean="0">
                <a:solidFill>
                  <a:srgbClr val="FFFF00"/>
                </a:solidFill>
              </a:rPr>
              <a:t>print(f(5))  ?</a:t>
            </a:r>
          </a:p>
          <a:p>
            <a:pPr>
              <a:buNone/>
            </a:pPr>
            <a:endParaRPr lang="en-US" dirty="0"/>
          </a:p>
        </p:txBody>
      </p:sp>
    </p:spTree>
    <p:extLst>
      <p:ext uri="{BB962C8B-B14F-4D97-AF65-F5344CB8AC3E}">
        <p14:creationId xmlns:p14="http://schemas.microsoft.com/office/powerpoint/2010/main" val="35323669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859" y="123470"/>
            <a:ext cx="7055380" cy="867130"/>
          </a:xfrm>
        </p:spPr>
        <p:txBody>
          <a:bodyPr/>
          <a:lstStyle/>
          <a:p>
            <a:r>
              <a:rPr lang="en-US" dirty="0" smtClean="0"/>
              <a:t>and</a:t>
            </a:r>
            <a:endParaRPr lang="en-US" dirty="0"/>
          </a:p>
        </p:txBody>
      </p:sp>
      <p:sp>
        <p:nvSpPr>
          <p:cNvPr id="3" name="Content Placeholder 2"/>
          <p:cNvSpPr>
            <a:spLocks noGrp="1"/>
          </p:cNvSpPr>
          <p:nvPr>
            <p:ph idx="1"/>
          </p:nvPr>
        </p:nvSpPr>
        <p:spPr>
          <a:xfrm>
            <a:off x="1905000" y="838201"/>
            <a:ext cx="7620000" cy="4572317"/>
          </a:xfrm>
        </p:spPr>
        <p:txBody>
          <a:bodyPr>
            <a:normAutofit fontScale="70000" lnSpcReduction="20000"/>
          </a:bodyPr>
          <a:lstStyle/>
          <a:p>
            <a:pPr>
              <a:spcBef>
                <a:spcPts val="500"/>
              </a:spcBef>
              <a:buNone/>
            </a:pPr>
            <a:r>
              <a:rPr lang="en-US" sz="2400" dirty="0">
                <a:solidFill>
                  <a:srgbClr val="FFFF00"/>
                </a:solidFill>
                <a:latin typeface="Consolas" panose="020B0609020204030204" pitchFamily="49" charset="0"/>
                <a:cs typeface="Consolas" panose="020B0609020204030204" pitchFamily="49" charset="0"/>
              </a:rPr>
              <a:t>def q(x):</a:t>
            </a:r>
          </a:p>
          <a:p>
            <a:pPr>
              <a:spcBef>
                <a:spcPts val="500"/>
              </a:spcBef>
              <a:buNone/>
            </a:pPr>
            <a:r>
              <a:rPr lang="en-US" sz="2400" dirty="0">
                <a:solidFill>
                  <a:srgbClr val="FFFF00"/>
                </a:solidFill>
                <a:latin typeface="Consolas" panose="020B0609020204030204" pitchFamily="49" charset="0"/>
                <a:cs typeface="Consolas" panose="020B0609020204030204" pitchFamily="49" charset="0"/>
              </a:rPr>
              <a:t>    if (x&gt;5) and (x &lt; 10):</a:t>
            </a:r>
          </a:p>
          <a:p>
            <a:pPr>
              <a:spcBef>
                <a:spcPts val="500"/>
              </a:spcBef>
              <a:buNone/>
            </a:pPr>
            <a:r>
              <a:rPr lang="en-US" sz="2400" dirty="0">
                <a:solidFill>
                  <a:srgbClr val="FFFF00"/>
                </a:solidFill>
                <a:latin typeface="Consolas" panose="020B0609020204030204" pitchFamily="49" charset="0"/>
                <a:cs typeface="Consolas" panose="020B0609020204030204" pitchFamily="49" charset="0"/>
              </a:rPr>
              <a:t>        return("just enough")</a:t>
            </a:r>
          </a:p>
          <a:p>
            <a:pPr>
              <a:spcBef>
                <a:spcPts val="500"/>
              </a:spcBef>
              <a:buNone/>
            </a:pPr>
            <a:r>
              <a:rPr lang="en-US" sz="2400" dirty="0">
                <a:solidFill>
                  <a:srgbClr val="FFFF00"/>
                </a:solidFill>
                <a:latin typeface="Consolas" panose="020B0609020204030204" pitchFamily="49" charset="0"/>
                <a:cs typeface="Consolas" panose="020B0609020204030204" pitchFamily="49" charset="0"/>
              </a:rPr>
              <a:t>    </a:t>
            </a:r>
            <a:r>
              <a:rPr lang="en-US" sz="2400" dirty="0" err="1">
                <a:solidFill>
                  <a:srgbClr val="FFFF00"/>
                </a:solidFill>
                <a:latin typeface="Consolas" panose="020B0609020204030204" pitchFamily="49" charset="0"/>
                <a:cs typeface="Consolas" panose="020B0609020204030204" pitchFamily="49" charset="0"/>
              </a:rPr>
              <a:t>elif</a:t>
            </a:r>
            <a:r>
              <a:rPr lang="en-US" sz="2400" dirty="0">
                <a:solidFill>
                  <a:srgbClr val="FFFF00"/>
                </a:solidFill>
                <a:latin typeface="Consolas" panose="020B0609020204030204" pitchFamily="49" charset="0"/>
                <a:cs typeface="Consolas" panose="020B0609020204030204" pitchFamily="49" charset="0"/>
              </a:rPr>
              <a:t> (x &gt;= 10) and (x &lt; 15):</a:t>
            </a:r>
          </a:p>
          <a:p>
            <a:pPr>
              <a:spcBef>
                <a:spcPts val="500"/>
              </a:spcBef>
              <a:buNone/>
            </a:pPr>
            <a:r>
              <a:rPr lang="en-US" sz="2400" dirty="0">
                <a:solidFill>
                  <a:srgbClr val="FFFF00"/>
                </a:solidFill>
                <a:latin typeface="Consolas" panose="020B0609020204030204" pitchFamily="49" charset="0"/>
                <a:cs typeface="Consolas" panose="020B0609020204030204" pitchFamily="49" charset="0"/>
              </a:rPr>
              <a:t>        return("too much")</a:t>
            </a:r>
          </a:p>
          <a:p>
            <a:pPr>
              <a:spcBef>
                <a:spcPts val="500"/>
              </a:spcBef>
              <a:buNone/>
            </a:pPr>
            <a:r>
              <a:rPr lang="en-US" sz="2400" dirty="0">
                <a:solidFill>
                  <a:srgbClr val="FFFF00"/>
                </a:solidFill>
                <a:latin typeface="Consolas" panose="020B0609020204030204" pitchFamily="49" charset="0"/>
                <a:cs typeface="Consolas" panose="020B0609020204030204" pitchFamily="49" charset="0"/>
              </a:rPr>
              <a:t>    else:</a:t>
            </a:r>
          </a:p>
          <a:p>
            <a:pPr>
              <a:spcBef>
                <a:spcPts val="500"/>
              </a:spcBef>
              <a:buNone/>
            </a:pPr>
            <a:r>
              <a:rPr lang="en-US" sz="2400" dirty="0">
                <a:solidFill>
                  <a:srgbClr val="FFFF00"/>
                </a:solidFill>
                <a:latin typeface="Consolas" panose="020B0609020204030204" pitchFamily="49" charset="0"/>
                <a:cs typeface="Consolas" panose="020B0609020204030204" pitchFamily="49" charset="0"/>
              </a:rPr>
              <a:t>        return("no idea")</a:t>
            </a:r>
          </a:p>
          <a:p>
            <a:pPr>
              <a:buNone/>
            </a:pPr>
            <a:endParaRPr lang="en-US" sz="2400" dirty="0">
              <a:solidFill>
                <a:srgbClr val="FFFF00"/>
              </a:solidFill>
              <a:latin typeface="Consolas" panose="020B0609020204030204" pitchFamily="49" charset="0"/>
              <a:cs typeface="Consolas" panose="020B0609020204030204" pitchFamily="49" charset="0"/>
            </a:endParaRPr>
          </a:p>
          <a:p>
            <a:pPr>
              <a:buNone/>
            </a:pPr>
            <a:r>
              <a:rPr lang="en-US" sz="2400" dirty="0">
                <a:solidFill>
                  <a:srgbClr val="FFFF00"/>
                </a:solidFill>
                <a:latin typeface="Consolas" panose="020B0609020204030204" pitchFamily="49" charset="0"/>
                <a:cs typeface="Consolas" panose="020B0609020204030204" pitchFamily="49" charset="0"/>
              </a:rPr>
              <a:t>print(q(12))</a:t>
            </a:r>
          </a:p>
          <a:p>
            <a:pPr>
              <a:buNone/>
            </a:pPr>
            <a:endParaRPr lang="en-US" sz="2400" dirty="0">
              <a:solidFill>
                <a:srgbClr val="FFFF00"/>
              </a:solidFill>
              <a:latin typeface="Consolas" panose="020B0609020204030204" pitchFamily="49" charset="0"/>
              <a:cs typeface="Consolas" panose="020B0609020204030204" pitchFamily="49" charset="0"/>
            </a:endParaRPr>
          </a:p>
          <a:p>
            <a:pPr marL="457200" indent="-457200">
              <a:buAutoNum type="arabicPeriod"/>
            </a:pPr>
            <a:r>
              <a:rPr lang="en-US" sz="2400" b="1" dirty="0"/>
              <a:t>What does </a:t>
            </a:r>
            <a:r>
              <a:rPr lang="en-US" sz="2400" b="1" dirty="0">
                <a:solidFill>
                  <a:srgbClr val="00B0F0"/>
                </a:solidFill>
              </a:rPr>
              <a:t>and</a:t>
            </a:r>
            <a:r>
              <a:rPr lang="en-US" sz="2400" b="1" dirty="0"/>
              <a:t> do?</a:t>
            </a:r>
          </a:p>
          <a:p>
            <a:pPr marL="457200" indent="-457200">
              <a:buAutoNum type="arabicPeriod"/>
            </a:pPr>
            <a:r>
              <a:rPr lang="en-US" sz="2400" b="1" dirty="0"/>
              <a:t>What </a:t>
            </a:r>
            <a:r>
              <a:rPr lang="en-US" sz="2400" b="1" dirty="0">
                <a:solidFill>
                  <a:srgbClr val="FF0000"/>
                </a:solidFill>
              </a:rPr>
              <a:t>type</a:t>
            </a:r>
            <a:r>
              <a:rPr lang="en-US" sz="2400" b="1" dirty="0"/>
              <a:t> is returned from this function?</a:t>
            </a:r>
            <a:endParaRPr lang="en-US" b="1" dirty="0"/>
          </a:p>
        </p:txBody>
      </p:sp>
      <p:sp>
        <p:nvSpPr>
          <p:cNvPr id="4" name="Content Placeholder 2"/>
          <p:cNvSpPr txBox="1">
            <a:spLocks/>
          </p:cNvSpPr>
          <p:nvPr/>
        </p:nvSpPr>
        <p:spPr>
          <a:xfrm>
            <a:off x="6096000" y="1752600"/>
            <a:ext cx="4343400" cy="4526280"/>
          </a:xfrm>
          <a:prstGeom prst="rect">
            <a:avLst/>
          </a:prstGeom>
        </p:spPr>
        <p:txBody>
          <a:bodyPr>
            <a:normAutofit/>
          </a:bodyPr>
          <a:lstStyle/>
          <a:p>
            <a:pPr marL="292100" indent="-292100" defTabSz="914400">
              <a:buClr>
                <a:schemeClr val="accent1"/>
              </a:buClr>
              <a:buSzPct val="70000"/>
              <a:defRPr/>
            </a:pPr>
            <a:endParaRPr lang="en-US" sz="3200" dirty="0">
              <a:solidFill>
                <a:srgbClr val="FFFF00"/>
              </a:solidFill>
            </a:endParaRPr>
          </a:p>
        </p:txBody>
      </p:sp>
    </p:spTree>
    <p:extLst>
      <p:ext uri="{BB962C8B-B14F-4D97-AF65-F5344CB8AC3E}">
        <p14:creationId xmlns:p14="http://schemas.microsoft.com/office/powerpoint/2010/main" val="42132005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Operators</a:t>
            </a:r>
            <a:endParaRPr lang="en-US" dirty="0"/>
          </a:p>
        </p:txBody>
      </p:sp>
      <p:graphicFrame>
        <p:nvGraphicFramePr>
          <p:cNvPr id="4" name="Content Placeholder 3"/>
          <p:cNvGraphicFramePr>
            <a:graphicFrameLocks noGrp="1"/>
          </p:cNvGraphicFramePr>
          <p:nvPr>
            <p:ph idx="1"/>
            <p:extLst/>
          </p:nvPr>
        </p:nvGraphicFramePr>
        <p:xfrm>
          <a:off x="1981200" y="1524000"/>
          <a:ext cx="8229600" cy="4389120"/>
        </p:xfrm>
        <a:graphic>
          <a:graphicData uri="http://schemas.openxmlformats.org/drawingml/2006/table">
            <a:tbl>
              <a:tblPr firstRow="1" bandRow="1">
                <a:tableStyleId>{616DA210-FB5B-4158-B5E0-FEB733F419BA}</a:tableStyleId>
              </a:tblPr>
              <a:tblGrid>
                <a:gridCol w="1447800"/>
                <a:gridCol w="4495800"/>
                <a:gridCol w="2286000"/>
              </a:tblGrid>
              <a:tr h="370840">
                <a:tc>
                  <a:txBody>
                    <a:bodyPr/>
                    <a:lstStyle/>
                    <a:p>
                      <a:r>
                        <a:rPr lang="en-US" sz="2700" dirty="0" smtClean="0"/>
                        <a:t>and</a:t>
                      </a:r>
                      <a:endParaRPr lang="en-US" sz="2700" b="1" dirty="0">
                        <a:latin typeface="Courier New" pitchFamily="49" charset="0"/>
                        <a:cs typeface="Courier New" pitchFamily="49" charset="0"/>
                      </a:endParaRPr>
                    </a:p>
                  </a:txBody>
                  <a:tcPr/>
                </a:tc>
                <a:tc>
                  <a:txBody>
                    <a:bodyPr/>
                    <a:lstStyle/>
                    <a:p>
                      <a:r>
                        <a:rPr lang="en-US" sz="2700" dirty="0" smtClean="0"/>
                        <a:t>(True and True)</a:t>
                      </a:r>
                    </a:p>
                    <a:p>
                      <a:r>
                        <a:rPr lang="en-US" sz="2700" dirty="0" smtClean="0"/>
                        <a:t>(True</a:t>
                      </a:r>
                      <a:r>
                        <a:rPr lang="en-US" sz="2700" baseline="0" dirty="0" smtClean="0"/>
                        <a:t> </a:t>
                      </a:r>
                      <a:r>
                        <a:rPr lang="en-US" sz="2700" dirty="0" smtClean="0"/>
                        <a:t>and False)</a:t>
                      </a:r>
                    </a:p>
                    <a:p>
                      <a:r>
                        <a:rPr lang="en-US" sz="2700" dirty="0" smtClean="0"/>
                        <a:t>(False and True)</a:t>
                      </a:r>
                    </a:p>
                    <a:p>
                      <a:r>
                        <a:rPr lang="en-US" sz="2700" dirty="0" smtClean="0"/>
                        <a:t>(False</a:t>
                      </a:r>
                      <a:r>
                        <a:rPr lang="en-US" sz="2700" baseline="0" dirty="0" smtClean="0"/>
                        <a:t> and False)</a:t>
                      </a:r>
                      <a:endParaRPr lang="en-US" sz="2700" b="1" dirty="0">
                        <a:latin typeface="Courier New" pitchFamily="49" charset="0"/>
                        <a:cs typeface="Courier New" pitchFamily="49" charset="0"/>
                      </a:endParaRPr>
                    </a:p>
                  </a:txBody>
                  <a:tcPr/>
                </a:tc>
                <a:tc>
                  <a:txBody>
                    <a:bodyPr/>
                    <a:lstStyle/>
                    <a:p>
                      <a:r>
                        <a:rPr lang="en-US" sz="2700" dirty="0" smtClean="0"/>
                        <a:t>True</a:t>
                      </a:r>
                    </a:p>
                    <a:p>
                      <a:r>
                        <a:rPr lang="en-US" sz="2700" dirty="0" smtClean="0"/>
                        <a:t>False</a:t>
                      </a:r>
                    </a:p>
                    <a:p>
                      <a:r>
                        <a:rPr lang="en-US" sz="2700" dirty="0" smtClean="0"/>
                        <a:t>False</a:t>
                      </a:r>
                    </a:p>
                    <a:p>
                      <a:r>
                        <a:rPr lang="en-US" sz="2700" dirty="0" smtClean="0"/>
                        <a:t>False</a:t>
                      </a:r>
                      <a:endParaRPr lang="en-US" sz="2700" b="1" dirty="0">
                        <a:latin typeface="Courier New" pitchFamily="49" charset="0"/>
                        <a:cs typeface="Courier New" pitchFamily="49" charset="0"/>
                      </a:endParaRPr>
                    </a:p>
                  </a:txBody>
                  <a:tcPr/>
                </a:tc>
              </a:tr>
              <a:tr h="370840">
                <a:tc>
                  <a:txBody>
                    <a:bodyPr/>
                    <a:lstStyle/>
                    <a:p>
                      <a:r>
                        <a:rPr lang="en-US" sz="2700" dirty="0" smtClean="0"/>
                        <a:t>or</a:t>
                      </a:r>
                      <a:endParaRPr lang="en-US" sz="2700" b="1" dirty="0">
                        <a:latin typeface="Courier New" pitchFamily="49" charset="0"/>
                        <a:cs typeface="Courier New" pitchFamily="49" charset="0"/>
                      </a:endParaRPr>
                    </a:p>
                  </a:txBody>
                  <a:tcPr/>
                </a:tc>
                <a:tc>
                  <a:txBody>
                    <a:bodyPr/>
                    <a:lstStyle/>
                    <a:p>
                      <a:r>
                        <a:rPr lang="en-US" sz="2700" dirty="0" smtClean="0"/>
                        <a:t>(True or True)</a:t>
                      </a:r>
                    </a:p>
                    <a:p>
                      <a:r>
                        <a:rPr lang="en-US" sz="2700" dirty="0" smtClean="0"/>
                        <a:t>(True or False)</a:t>
                      </a:r>
                    </a:p>
                    <a:p>
                      <a:r>
                        <a:rPr lang="en-US" sz="2700" dirty="0" smtClean="0"/>
                        <a:t>(False or True)</a:t>
                      </a:r>
                    </a:p>
                    <a:p>
                      <a:r>
                        <a:rPr lang="en-US" sz="2700" dirty="0" smtClean="0"/>
                        <a:t>(False or False)</a:t>
                      </a:r>
                      <a:endParaRPr lang="en-US" sz="2700" b="1" dirty="0">
                        <a:latin typeface="Courier New" pitchFamily="49" charset="0"/>
                        <a:cs typeface="Courier New" pitchFamily="49" charset="0"/>
                      </a:endParaRPr>
                    </a:p>
                  </a:txBody>
                  <a:tcPr/>
                </a:tc>
                <a:tc>
                  <a:txBody>
                    <a:bodyPr/>
                    <a:lstStyle/>
                    <a:p>
                      <a:r>
                        <a:rPr lang="en-US" sz="2700" dirty="0" smtClean="0"/>
                        <a:t>True</a:t>
                      </a:r>
                    </a:p>
                    <a:p>
                      <a:r>
                        <a:rPr lang="en-US" sz="2700" dirty="0" smtClean="0"/>
                        <a:t>True</a:t>
                      </a:r>
                    </a:p>
                    <a:p>
                      <a:r>
                        <a:rPr lang="en-US" sz="2700" dirty="0" smtClean="0"/>
                        <a:t>True</a:t>
                      </a:r>
                    </a:p>
                    <a:p>
                      <a:r>
                        <a:rPr lang="en-US" sz="2700" dirty="0" smtClean="0"/>
                        <a:t>False</a:t>
                      </a:r>
                      <a:endParaRPr lang="en-US" sz="2700" b="1" dirty="0" smtClean="0">
                        <a:latin typeface="Courier New" pitchFamily="49" charset="0"/>
                        <a:cs typeface="Courier New" pitchFamily="49" charset="0"/>
                      </a:endParaRPr>
                    </a:p>
                  </a:txBody>
                  <a:tcPr/>
                </a:tc>
              </a:tr>
              <a:tr h="370840">
                <a:tc>
                  <a:txBody>
                    <a:bodyPr/>
                    <a:lstStyle/>
                    <a:p>
                      <a:r>
                        <a:rPr lang="en-US" sz="2700" dirty="0" smtClean="0"/>
                        <a:t>not</a:t>
                      </a:r>
                      <a:endParaRPr lang="en-US" sz="2700" b="1" dirty="0">
                        <a:latin typeface="Courier New" pitchFamily="49" charset="0"/>
                        <a:cs typeface="Courier New" pitchFamily="49" charset="0"/>
                      </a:endParaRPr>
                    </a:p>
                  </a:txBody>
                  <a:tcPr/>
                </a:tc>
                <a:tc>
                  <a:txBody>
                    <a:bodyPr/>
                    <a:lstStyle/>
                    <a:p>
                      <a:r>
                        <a:rPr lang="en-US" sz="2700" dirty="0" smtClean="0"/>
                        <a:t>(not</a:t>
                      </a:r>
                      <a:r>
                        <a:rPr lang="en-US" sz="2700" baseline="0" dirty="0" smtClean="0"/>
                        <a:t> True)</a:t>
                      </a:r>
                    </a:p>
                    <a:p>
                      <a:r>
                        <a:rPr lang="en-US" sz="2700" baseline="0" dirty="0" smtClean="0"/>
                        <a:t>(not False)</a:t>
                      </a:r>
                      <a:endParaRPr lang="en-US" sz="2700" b="1" dirty="0">
                        <a:latin typeface="Courier New" pitchFamily="49" charset="0"/>
                        <a:cs typeface="Courier New" pitchFamily="49" charset="0"/>
                      </a:endParaRPr>
                    </a:p>
                  </a:txBody>
                  <a:tcPr/>
                </a:tc>
                <a:tc>
                  <a:txBody>
                    <a:bodyPr/>
                    <a:lstStyle/>
                    <a:p>
                      <a:r>
                        <a:rPr lang="en-US" sz="2700" dirty="0" smtClean="0"/>
                        <a:t>False</a:t>
                      </a:r>
                    </a:p>
                    <a:p>
                      <a:r>
                        <a:rPr lang="en-US" sz="2700" dirty="0" smtClean="0"/>
                        <a:t>True</a:t>
                      </a:r>
                      <a:endParaRPr lang="en-US" sz="2700" b="1" dirty="0">
                        <a:latin typeface="Courier New" pitchFamily="49" charset="0"/>
                        <a:cs typeface="Courier New" pitchFamily="49" charset="0"/>
                      </a:endParaRPr>
                    </a:p>
                  </a:txBody>
                  <a:tcPr/>
                </a:tc>
              </a:tr>
            </a:tbl>
          </a:graphicData>
        </a:graphic>
      </p:graphicFrame>
    </p:spTree>
    <p:extLst>
      <p:ext uri="{BB962C8B-B14F-4D97-AF65-F5344CB8AC3E}">
        <p14:creationId xmlns:p14="http://schemas.microsoft.com/office/powerpoint/2010/main" val="26401753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a:t>
            </a:r>
            <a:endParaRPr lang="en-US" dirty="0"/>
          </a:p>
        </p:txBody>
      </p:sp>
      <p:sp>
        <p:nvSpPr>
          <p:cNvPr id="3" name="Content Placeholder 2"/>
          <p:cNvSpPr>
            <a:spLocks noGrp="1"/>
          </p:cNvSpPr>
          <p:nvPr>
            <p:ph idx="1"/>
          </p:nvPr>
        </p:nvSpPr>
        <p:spPr>
          <a:xfrm>
            <a:off x="1752600" y="1600201"/>
            <a:ext cx="4267200" cy="4572317"/>
          </a:xfrm>
        </p:spPr>
        <p:txBody>
          <a:bodyPr>
            <a:normAutofit/>
          </a:bodyPr>
          <a:lstStyle/>
          <a:p>
            <a:pPr>
              <a:spcBef>
                <a:spcPts val="200"/>
              </a:spcBef>
              <a:buNone/>
            </a:pPr>
            <a:r>
              <a:rPr lang="en-US" sz="2200" dirty="0" err="1">
                <a:solidFill>
                  <a:srgbClr val="FFFF00"/>
                </a:solidFill>
              </a:rPr>
              <a:t>def</a:t>
            </a:r>
            <a:r>
              <a:rPr lang="en-US" sz="2200" dirty="0">
                <a:solidFill>
                  <a:srgbClr val="FFFF00"/>
                </a:solidFill>
              </a:rPr>
              <a:t> q1(x):</a:t>
            </a:r>
          </a:p>
          <a:p>
            <a:pPr>
              <a:spcBef>
                <a:spcPts val="200"/>
              </a:spcBef>
              <a:buNone/>
            </a:pPr>
            <a:r>
              <a:rPr lang="en-US" sz="2200" dirty="0">
                <a:solidFill>
                  <a:srgbClr val="FFFF00"/>
                </a:solidFill>
              </a:rPr>
              <a:t>    if (x&gt;6) and (x &lt; 5):</a:t>
            </a:r>
          </a:p>
          <a:p>
            <a:pPr>
              <a:spcBef>
                <a:spcPts val="200"/>
              </a:spcBef>
              <a:buNone/>
            </a:pPr>
            <a:r>
              <a:rPr lang="en-US" sz="2200" dirty="0">
                <a:solidFill>
                  <a:srgbClr val="FFFF00"/>
                </a:solidFill>
              </a:rPr>
              <a:t>        return("just enough")</a:t>
            </a:r>
          </a:p>
          <a:p>
            <a:pPr>
              <a:spcBef>
                <a:spcPts val="200"/>
              </a:spcBef>
              <a:buNone/>
            </a:pPr>
            <a:r>
              <a:rPr lang="en-US" sz="2200" dirty="0">
                <a:solidFill>
                  <a:srgbClr val="FFFF00"/>
                </a:solidFill>
              </a:rPr>
              <a:t>    </a:t>
            </a:r>
            <a:r>
              <a:rPr lang="en-US" sz="2200" dirty="0" err="1">
                <a:solidFill>
                  <a:srgbClr val="FFFF00"/>
                </a:solidFill>
              </a:rPr>
              <a:t>elif</a:t>
            </a:r>
            <a:r>
              <a:rPr lang="en-US" sz="2200" dirty="0">
                <a:solidFill>
                  <a:srgbClr val="FFFF00"/>
                </a:solidFill>
              </a:rPr>
              <a:t> (x &gt; 15) and (x &lt; 20):</a:t>
            </a:r>
          </a:p>
          <a:p>
            <a:pPr>
              <a:spcBef>
                <a:spcPts val="200"/>
              </a:spcBef>
              <a:buNone/>
            </a:pPr>
            <a:r>
              <a:rPr lang="en-US" sz="2200" dirty="0">
                <a:solidFill>
                  <a:srgbClr val="FFFF00"/>
                </a:solidFill>
              </a:rPr>
              <a:t>        return("too much")</a:t>
            </a:r>
          </a:p>
          <a:p>
            <a:pPr>
              <a:spcBef>
                <a:spcPts val="200"/>
              </a:spcBef>
              <a:buNone/>
            </a:pPr>
            <a:r>
              <a:rPr lang="en-US" sz="2200" dirty="0">
                <a:solidFill>
                  <a:srgbClr val="FFFF00"/>
                </a:solidFill>
              </a:rPr>
              <a:t>    else:</a:t>
            </a:r>
          </a:p>
          <a:p>
            <a:pPr>
              <a:spcBef>
                <a:spcPts val="200"/>
              </a:spcBef>
              <a:buNone/>
            </a:pPr>
            <a:r>
              <a:rPr lang="en-US" sz="2200" dirty="0">
                <a:solidFill>
                  <a:srgbClr val="FFFF00"/>
                </a:solidFill>
              </a:rPr>
              <a:t>        return("no idea")</a:t>
            </a:r>
          </a:p>
          <a:p>
            <a:pPr>
              <a:spcBef>
                <a:spcPts val="100"/>
              </a:spcBef>
              <a:buNone/>
            </a:pPr>
            <a:endParaRPr lang="en-US" sz="2200" dirty="0">
              <a:solidFill>
                <a:srgbClr val="FFFF00"/>
              </a:solidFill>
            </a:endParaRPr>
          </a:p>
          <a:p>
            <a:pPr>
              <a:spcBef>
                <a:spcPts val="100"/>
              </a:spcBef>
              <a:buNone/>
            </a:pPr>
            <a:r>
              <a:rPr lang="en-US" sz="2200" dirty="0">
                <a:solidFill>
                  <a:srgbClr val="FFFF00"/>
                </a:solidFill>
              </a:rPr>
              <a:t>print(q1(7))</a:t>
            </a:r>
          </a:p>
          <a:p>
            <a:pPr>
              <a:spcBef>
                <a:spcPts val="100"/>
              </a:spcBef>
              <a:buNone/>
            </a:pPr>
            <a:r>
              <a:rPr lang="en-US" sz="2200" dirty="0">
                <a:solidFill>
                  <a:srgbClr val="FFFF00"/>
                </a:solidFill>
              </a:rPr>
              <a:t>print(q1(13))</a:t>
            </a:r>
            <a:endParaRPr lang="en-US" sz="2200" dirty="0">
              <a:solidFill>
                <a:srgbClr val="FFFF00"/>
              </a:solidFill>
            </a:endParaRPr>
          </a:p>
        </p:txBody>
      </p:sp>
      <p:sp>
        <p:nvSpPr>
          <p:cNvPr id="4" name="Content Placeholder 2"/>
          <p:cNvSpPr txBox="1">
            <a:spLocks/>
          </p:cNvSpPr>
          <p:nvPr/>
        </p:nvSpPr>
        <p:spPr>
          <a:xfrm>
            <a:off x="6096000" y="1752600"/>
            <a:ext cx="4343400" cy="4526280"/>
          </a:xfrm>
          <a:prstGeom prst="rect">
            <a:avLst/>
          </a:prstGeom>
        </p:spPr>
        <p:txBody>
          <a:bodyPr>
            <a:normAutofit/>
          </a:bodyPr>
          <a:lstStyle/>
          <a:p>
            <a:pPr marL="292100" indent="-292100" defTabSz="914400">
              <a:buClr>
                <a:schemeClr val="accent1"/>
              </a:buClr>
              <a:buSzPct val="70000"/>
              <a:defRPr/>
            </a:pPr>
            <a:endParaRPr lang="en-US" sz="3200" dirty="0">
              <a:solidFill>
                <a:srgbClr val="FFFF00"/>
              </a:solidFill>
            </a:endParaRPr>
          </a:p>
        </p:txBody>
      </p:sp>
      <p:sp>
        <p:nvSpPr>
          <p:cNvPr id="5" name="Content Placeholder 2"/>
          <p:cNvSpPr txBox="1">
            <a:spLocks/>
          </p:cNvSpPr>
          <p:nvPr/>
        </p:nvSpPr>
        <p:spPr>
          <a:xfrm>
            <a:off x="6172200" y="1600201"/>
            <a:ext cx="4267200" cy="4572317"/>
          </a:xfrm>
          <a:prstGeom prst="rect">
            <a:avLst/>
          </a:prstGeom>
        </p:spPr>
        <p:txBody>
          <a:bodyPr>
            <a:normAutofit/>
          </a:bodyPr>
          <a:lstStyle/>
          <a:p>
            <a:pPr marL="292100" indent="-292100" defTabSz="914400">
              <a:spcBef>
                <a:spcPts val="100"/>
              </a:spcBef>
              <a:buClr>
                <a:schemeClr val="accent1"/>
              </a:buClr>
              <a:buSzPct val="70000"/>
              <a:defRPr/>
            </a:pPr>
            <a:r>
              <a:rPr lang="en-US" sz="2200" dirty="0" err="1">
                <a:solidFill>
                  <a:srgbClr val="FFFF00"/>
                </a:solidFill>
              </a:rPr>
              <a:t>def</a:t>
            </a:r>
            <a:r>
              <a:rPr lang="en-US" sz="2200" dirty="0">
                <a:solidFill>
                  <a:srgbClr val="FFFF00"/>
                </a:solidFill>
              </a:rPr>
              <a:t> q2(x):</a:t>
            </a:r>
          </a:p>
          <a:p>
            <a:pPr marL="292100" indent="-292100" defTabSz="914400">
              <a:spcBef>
                <a:spcPts val="100"/>
              </a:spcBef>
              <a:buClr>
                <a:schemeClr val="accent1"/>
              </a:buClr>
              <a:buSzPct val="70000"/>
              <a:defRPr/>
            </a:pPr>
            <a:r>
              <a:rPr lang="en-US" sz="2200" dirty="0">
                <a:solidFill>
                  <a:srgbClr val="FFFF00"/>
                </a:solidFill>
              </a:rPr>
              <a:t>    if (x&gt;6) or (x &lt; 5):</a:t>
            </a:r>
          </a:p>
          <a:p>
            <a:pPr marL="292100" indent="-292100" defTabSz="914400">
              <a:spcBef>
                <a:spcPts val="100"/>
              </a:spcBef>
              <a:buClr>
                <a:schemeClr val="accent1"/>
              </a:buClr>
              <a:buSzPct val="70000"/>
              <a:defRPr/>
            </a:pPr>
            <a:r>
              <a:rPr lang="en-US" sz="2200" dirty="0">
                <a:solidFill>
                  <a:srgbClr val="FFFF00"/>
                </a:solidFill>
              </a:rPr>
              <a:t>        return("just enough")</a:t>
            </a:r>
          </a:p>
          <a:p>
            <a:pPr marL="292100" indent="-292100" defTabSz="914400">
              <a:spcBef>
                <a:spcPts val="100"/>
              </a:spcBef>
              <a:buClr>
                <a:schemeClr val="accent1"/>
              </a:buClr>
              <a:buSzPct val="70000"/>
              <a:defRPr/>
            </a:pPr>
            <a:r>
              <a:rPr lang="en-US" sz="2200" dirty="0">
                <a:solidFill>
                  <a:srgbClr val="FFFF00"/>
                </a:solidFill>
              </a:rPr>
              <a:t>    </a:t>
            </a:r>
            <a:r>
              <a:rPr lang="en-US" sz="2200" dirty="0" err="1">
                <a:solidFill>
                  <a:srgbClr val="FFFF00"/>
                </a:solidFill>
              </a:rPr>
              <a:t>elif</a:t>
            </a:r>
            <a:r>
              <a:rPr lang="en-US" sz="2200" dirty="0">
                <a:solidFill>
                  <a:srgbClr val="FFFF00"/>
                </a:solidFill>
              </a:rPr>
              <a:t> (x &gt; 15) or (x &lt; 20):</a:t>
            </a:r>
          </a:p>
          <a:p>
            <a:pPr marL="292100" indent="-292100" defTabSz="914400">
              <a:spcBef>
                <a:spcPts val="100"/>
              </a:spcBef>
              <a:buClr>
                <a:schemeClr val="accent1"/>
              </a:buClr>
              <a:buSzPct val="70000"/>
              <a:defRPr/>
            </a:pPr>
            <a:r>
              <a:rPr lang="en-US" sz="2200" dirty="0">
                <a:solidFill>
                  <a:srgbClr val="FFFF00"/>
                </a:solidFill>
              </a:rPr>
              <a:t>        return("too much")</a:t>
            </a:r>
          </a:p>
          <a:p>
            <a:pPr marL="292100" indent="-292100" defTabSz="914400">
              <a:spcBef>
                <a:spcPts val="100"/>
              </a:spcBef>
              <a:buClr>
                <a:schemeClr val="accent1"/>
              </a:buClr>
              <a:buSzPct val="70000"/>
              <a:defRPr/>
            </a:pPr>
            <a:r>
              <a:rPr lang="en-US" sz="2200" dirty="0">
                <a:solidFill>
                  <a:srgbClr val="FFFF00"/>
                </a:solidFill>
              </a:rPr>
              <a:t>    else:</a:t>
            </a:r>
          </a:p>
          <a:p>
            <a:pPr marL="292100" indent="-292100" defTabSz="914400">
              <a:spcBef>
                <a:spcPts val="100"/>
              </a:spcBef>
              <a:buClr>
                <a:schemeClr val="accent1"/>
              </a:buClr>
              <a:buSzPct val="70000"/>
              <a:defRPr/>
            </a:pPr>
            <a:r>
              <a:rPr lang="en-US" sz="2200" dirty="0">
                <a:solidFill>
                  <a:srgbClr val="FFFF00"/>
                </a:solidFill>
              </a:rPr>
              <a:t>        return("no idea")</a:t>
            </a:r>
          </a:p>
          <a:p>
            <a:pPr marL="292100" indent="-292100" defTabSz="914400">
              <a:buClr>
                <a:schemeClr val="accent1"/>
              </a:buClr>
              <a:buSzPct val="70000"/>
              <a:defRPr/>
            </a:pPr>
            <a:endParaRPr lang="en-US" sz="2200" dirty="0">
              <a:solidFill>
                <a:srgbClr val="FFFF00"/>
              </a:solidFill>
            </a:endParaRPr>
          </a:p>
          <a:p>
            <a:pPr marL="292100" indent="-292100" defTabSz="914400">
              <a:buClr>
                <a:schemeClr val="accent1"/>
              </a:buClr>
              <a:buSzPct val="70000"/>
              <a:defRPr/>
            </a:pPr>
            <a:r>
              <a:rPr lang="en-US" sz="2200" dirty="0">
                <a:solidFill>
                  <a:srgbClr val="FFFF00"/>
                </a:solidFill>
              </a:rPr>
              <a:t>print(q2(7))</a:t>
            </a:r>
          </a:p>
          <a:p>
            <a:pPr marL="292100" indent="-292100" defTabSz="914400">
              <a:buClr>
                <a:schemeClr val="accent1"/>
              </a:buClr>
              <a:buSzPct val="70000"/>
              <a:defRPr/>
            </a:pPr>
            <a:r>
              <a:rPr lang="en-US" sz="2200" dirty="0">
                <a:solidFill>
                  <a:srgbClr val="FFFF00"/>
                </a:solidFill>
              </a:rPr>
              <a:t>print(q2(13))</a:t>
            </a:r>
            <a:endParaRPr lang="en-US" sz="2200" dirty="0">
              <a:solidFill>
                <a:srgbClr val="FFFF00"/>
              </a:solidFill>
            </a:endParaRPr>
          </a:p>
        </p:txBody>
      </p:sp>
    </p:spTree>
    <p:extLst>
      <p:ext uri="{BB962C8B-B14F-4D97-AF65-F5344CB8AC3E}">
        <p14:creationId xmlns:p14="http://schemas.microsoft.com/office/powerpoint/2010/main" val="20100220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happens?</a:t>
            </a:r>
            <a:endParaRPr lang="en-US" dirty="0"/>
          </a:p>
        </p:txBody>
      </p:sp>
      <p:sp>
        <p:nvSpPr>
          <p:cNvPr id="3" name="Content Placeholder 2"/>
          <p:cNvSpPr>
            <a:spLocks noGrp="1"/>
          </p:cNvSpPr>
          <p:nvPr>
            <p:ph idx="1"/>
          </p:nvPr>
        </p:nvSpPr>
        <p:spPr/>
        <p:txBody>
          <a:bodyPr/>
          <a:lstStyle/>
          <a:p>
            <a:pPr>
              <a:buNone/>
            </a:pPr>
            <a:r>
              <a:rPr lang="en-US" sz="2400" dirty="0">
                <a:solidFill>
                  <a:srgbClr val="FFFF00"/>
                </a:solidFill>
                <a:latin typeface="Courier New" pitchFamily="49" charset="0"/>
                <a:cs typeface="Courier New" pitchFamily="49" charset="0"/>
              </a:rPr>
              <a:t>def </a:t>
            </a:r>
            <a:r>
              <a:rPr lang="en-US" sz="2400" dirty="0" err="1">
                <a:solidFill>
                  <a:srgbClr val="FFFF00"/>
                </a:solidFill>
                <a:latin typeface="Courier New" pitchFamily="49" charset="0"/>
                <a:cs typeface="Courier New" pitchFamily="49" charset="0"/>
              </a:rPr>
              <a:t>ReturnSomething</a:t>
            </a:r>
            <a:r>
              <a:rPr lang="en-US" sz="2400" dirty="0">
                <a:solidFill>
                  <a:srgbClr val="FFFF00"/>
                </a:solidFill>
                <a:latin typeface="Courier New" pitchFamily="49" charset="0"/>
                <a:cs typeface="Courier New" pitchFamily="49" charset="0"/>
              </a:rPr>
              <a:t>(value):</a:t>
            </a:r>
          </a:p>
          <a:p>
            <a:pPr lvl="1">
              <a:buNone/>
            </a:pPr>
            <a:r>
              <a:rPr lang="en-US" sz="2400" dirty="0">
                <a:solidFill>
                  <a:srgbClr val="FFFF00"/>
                </a:solidFill>
                <a:latin typeface="Courier New" pitchFamily="49" charset="0"/>
                <a:cs typeface="Courier New" pitchFamily="49" charset="0"/>
              </a:rPr>
              <a:t>if value = 1:</a:t>
            </a:r>
          </a:p>
          <a:p>
            <a:pPr lvl="2">
              <a:buNone/>
            </a:pPr>
            <a:r>
              <a:rPr lang="en-US" sz="2400" dirty="0">
                <a:solidFill>
                  <a:srgbClr val="FFFF00"/>
                </a:solidFill>
                <a:latin typeface="Courier New" pitchFamily="49" charset="0"/>
                <a:cs typeface="Courier New" pitchFamily="49" charset="0"/>
              </a:rPr>
              <a:t>return “</a:t>
            </a:r>
            <a:r>
              <a:rPr lang="en-US" sz="2400" dirty="0" err="1">
                <a:solidFill>
                  <a:srgbClr val="FFFF00"/>
                </a:solidFill>
                <a:latin typeface="Courier New" pitchFamily="49" charset="0"/>
                <a:cs typeface="Courier New" pitchFamily="49" charset="0"/>
              </a:rPr>
              <a:t>glub</a:t>
            </a:r>
            <a:r>
              <a:rPr lang="en-US" sz="2400" dirty="0">
                <a:solidFill>
                  <a:srgbClr val="FFFF00"/>
                </a:solidFill>
                <a:latin typeface="Courier New" pitchFamily="49" charset="0"/>
                <a:cs typeface="Courier New" pitchFamily="49" charset="0"/>
              </a:rPr>
              <a:t>”</a:t>
            </a:r>
          </a:p>
          <a:p>
            <a:pPr lvl="1">
              <a:buNone/>
            </a:pPr>
            <a:r>
              <a:rPr lang="en-US" sz="2400" dirty="0">
                <a:solidFill>
                  <a:srgbClr val="FFFF00"/>
                </a:solidFill>
                <a:latin typeface="Courier New" pitchFamily="49" charset="0"/>
                <a:cs typeface="Courier New" pitchFamily="49" charset="0"/>
              </a:rPr>
              <a:t>else:</a:t>
            </a:r>
          </a:p>
          <a:p>
            <a:pPr lvl="2">
              <a:buNone/>
            </a:pPr>
            <a:r>
              <a:rPr lang="en-US" sz="2400" dirty="0">
                <a:solidFill>
                  <a:srgbClr val="FFFF00"/>
                </a:solidFill>
                <a:latin typeface="Courier New" pitchFamily="49" charset="0"/>
                <a:cs typeface="Courier New" pitchFamily="49" charset="0"/>
              </a:rPr>
              <a:t>return “</a:t>
            </a:r>
            <a:r>
              <a:rPr lang="en-US" sz="2400" dirty="0" err="1">
                <a:solidFill>
                  <a:srgbClr val="FFFF00"/>
                </a:solidFill>
                <a:latin typeface="Courier New" pitchFamily="49" charset="0"/>
                <a:cs typeface="Courier New" pitchFamily="49" charset="0"/>
              </a:rPr>
              <a:t>blug</a:t>
            </a:r>
            <a:r>
              <a:rPr lang="en-US" sz="2400" dirty="0">
                <a:solidFill>
                  <a:srgbClr val="FFFF00"/>
                </a:solidFill>
                <a:latin typeface="Courier New" pitchFamily="49" charset="0"/>
                <a:cs typeface="Courier New" pitchFamily="49" charset="0"/>
              </a:rPr>
              <a:t>”</a:t>
            </a:r>
          </a:p>
          <a:p>
            <a:pPr lvl="2">
              <a:buNone/>
            </a:pPr>
            <a:endParaRPr lang="en-US" sz="2400" dirty="0">
              <a:solidFill>
                <a:srgbClr val="FFFF00"/>
              </a:solidFill>
              <a:latin typeface="Courier New" pitchFamily="49" charset="0"/>
              <a:cs typeface="Courier New" pitchFamily="49" charset="0"/>
            </a:endParaRPr>
          </a:p>
          <a:p>
            <a:pPr>
              <a:buNone/>
            </a:pPr>
            <a:r>
              <a:rPr lang="en-US" sz="2400" dirty="0">
                <a:solidFill>
                  <a:srgbClr val="FFFF00"/>
                </a:solidFill>
                <a:latin typeface="Courier New" pitchFamily="49" charset="0"/>
                <a:cs typeface="Courier New" pitchFamily="49" charset="0"/>
              </a:rPr>
              <a:t>print (</a:t>
            </a:r>
            <a:r>
              <a:rPr lang="en-US" sz="2400" dirty="0" err="1">
                <a:solidFill>
                  <a:srgbClr val="FFFF00"/>
                </a:solidFill>
                <a:latin typeface="Courier New" pitchFamily="49" charset="0"/>
                <a:cs typeface="Courier New" pitchFamily="49" charset="0"/>
              </a:rPr>
              <a:t>ReturnSomething</a:t>
            </a:r>
            <a:r>
              <a:rPr lang="en-US" sz="2400" dirty="0">
                <a:solidFill>
                  <a:srgbClr val="FFFF00"/>
                </a:solidFill>
                <a:latin typeface="Courier New" pitchFamily="49" charset="0"/>
                <a:cs typeface="Courier New" pitchFamily="49" charset="0"/>
              </a:rPr>
              <a:t>(1))</a:t>
            </a:r>
            <a:endParaRPr lang="en-US" sz="2400" dirty="0">
              <a:solidFill>
                <a:srgbClr val="FFFF00"/>
              </a:solidFill>
              <a:latin typeface="Courier New" pitchFamily="49" charset="0"/>
              <a:cs typeface="Courier New" pitchFamily="49" charset="0"/>
            </a:endParaRPr>
          </a:p>
        </p:txBody>
      </p:sp>
    </p:spTree>
    <p:extLst>
      <p:ext uri="{BB962C8B-B14F-4D97-AF65-F5344CB8AC3E}">
        <p14:creationId xmlns:p14="http://schemas.microsoft.com/office/powerpoint/2010/main" val="1977477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228600"/>
            <a:ext cx="7055380" cy="762000"/>
          </a:xfrm>
        </p:spPr>
        <p:txBody>
          <a:bodyPr/>
          <a:lstStyle/>
          <a:p>
            <a:r>
              <a:rPr lang="en-US" dirty="0" smtClean="0"/>
              <a:t>Files</a:t>
            </a:r>
            <a:endParaRPr lang="en-US" dirty="0"/>
          </a:p>
        </p:txBody>
      </p:sp>
      <p:sp>
        <p:nvSpPr>
          <p:cNvPr id="3" name="Content Placeholder 2"/>
          <p:cNvSpPr>
            <a:spLocks noGrp="1"/>
          </p:cNvSpPr>
          <p:nvPr>
            <p:ph idx="1"/>
          </p:nvPr>
        </p:nvSpPr>
        <p:spPr>
          <a:xfrm>
            <a:off x="611945" y="858130"/>
            <a:ext cx="10958732" cy="5960072"/>
          </a:xfrm>
        </p:spPr>
        <p:txBody>
          <a:bodyPr>
            <a:noAutofit/>
          </a:bodyPr>
          <a:lstStyle/>
          <a:p>
            <a:pPr marL="514350" indent="-514350">
              <a:spcBef>
                <a:spcPts val="500"/>
              </a:spcBef>
              <a:buFont typeface="+mj-lt"/>
              <a:buAutoNum type="arabicPeriod"/>
            </a:pPr>
            <a:r>
              <a:rPr lang="en-US" sz="2400" dirty="0"/>
              <a:t>Open a file </a:t>
            </a:r>
          </a:p>
          <a:p>
            <a:pPr lvl="1"/>
            <a:r>
              <a:rPr lang="en-US" sz="2000" dirty="0"/>
              <a:t>In IDLE, go to File-&gt;New Window</a:t>
            </a:r>
          </a:p>
          <a:p>
            <a:pPr marL="514350" indent="-514350">
              <a:spcBef>
                <a:spcPts val="500"/>
              </a:spcBef>
              <a:buFont typeface="+mj-lt"/>
              <a:buAutoNum type="arabicPeriod"/>
            </a:pPr>
            <a:r>
              <a:rPr lang="en-US" sz="2400" dirty="0"/>
              <a:t>In New Window:</a:t>
            </a:r>
          </a:p>
          <a:p>
            <a:pPr lvl="2"/>
            <a:r>
              <a:rPr lang="en-US" sz="1800" dirty="0"/>
              <a:t>Type:</a:t>
            </a:r>
          </a:p>
          <a:p>
            <a:pPr lvl="2">
              <a:buNone/>
            </a:pPr>
            <a:r>
              <a:rPr lang="en-US" sz="1800" b="1" dirty="0">
                <a:solidFill>
                  <a:srgbClr val="FF0000"/>
                </a:solidFill>
                <a:latin typeface="Courier New" pitchFamily="49" charset="0"/>
                <a:cs typeface="Courier New" pitchFamily="49" charset="0"/>
              </a:rPr>
              <a:t>	</a:t>
            </a:r>
            <a:r>
              <a:rPr lang="en-US" sz="1800" b="1" dirty="0">
                <a:solidFill>
                  <a:srgbClr val="FFFF00"/>
                </a:solidFill>
                <a:latin typeface="Courier New" pitchFamily="49" charset="0"/>
                <a:cs typeface="Courier New" pitchFamily="49" charset="0"/>
              </a:rPr>
              <a:t>3 + 2</a:t>
            </a:r>
          </a:p>
          <a:p>
            <a:pPr marL="514350" indent="-514350">
              <a:spcBef>
                <a:spcPts val="500"/>
              </a:spcBef>
              <a:buFont typeface="+mj-lt"/>
              <a:buAutoNum type="arabicPeriod"/>
            </a:pPr>
            <a:r>
              <a:rPr lang="en-US" sz="2400" dirty="0"/>
              <a:t>File-&gt;Save As</a:t>
            </a:r>
          </a:p>
          <a:p>
            <a:pPr lvl="3"/>
            <a:r>
              <a:rPr lang="en-US" sz="1600" dirty="0"/>
              <a:t>Save the file as </a:t>
            </a:r>
            <a:r>
              <a:rPr lang="en-US" sz="1600" b="1" i="1" dirty="0"/>
              <a:t>first.py</a:t>
            </a:r>
          </a:p>
          <a:p>
            <a:pPr marL="514350" indent="-514350">
              <a:spcBef>
                <a:spcPts val="500"/>
              </a:spcBef>
              <a:buFont typeface="+mj-lt"/>
              <a:buAutoNum type="arabicPeriod"/>
            </a:pPr>
            <a:r>
              <a:rPr lang="en-US" sz="2400" dirty="0"/>
              <a:t>Run the file:</a:t>
            </a:r>
          </a:p>
          <a:p>
            <a:pPr lvl="2"/>
            <a:r>
              <a:rPr lang="en-US" sz="1800" dirty="0"/>
              <a:t>Run-&gt;Run </a:t>
            </a:r>
            <a:r>
              <a:rPr lang="en-US" sz="1800" dirty="0" smtClean="0"/>
              <a:t>Module</a:t>
            </a:r>
            <a:endParaRPr lang="en-US" sz="1800" dirty="0">
              <a:cs typeface="Courier New" pitchFamily="49" charset="0"/>
            </a:endParaRPr>
          </a:p>
          <a:p>
            <a:pPr marL="557276" indent="-457200">
              <a:spcBef>
                <a:spcPts val="500"/>
              </a:spcBef>
              <a:buNone/>
            </a:pPr>
            <a:r>
              <a:rPr lang="en-US" sz="2400" dirty="0">
                <a:cs typeface="Courier New" pitchFamily="49" charset="0"/>
              </a:rPr>
              <a:t>Now you’ve saved your work so you can run it </a:t>
            </a:r>
            <a:r>
              <a:rPr lang="en-US" sz="2400" dirty="0" smtClean="0">
                <a:cs typeface="Courier New" pitchFamily="49" charset="0"/>
              </a:rPr>
              <a:t>later</a:t>
            </a:r>
            <a:endParaRPr lang="en-US" sz="2400" dirty="0">
              <a:cs typeface="Courier New" pitchFamily="49" charset="0"/>
            </a:endParaRPr>
          </a:p>
          <a:p>
            <a:pPr marL="557276" indent="-457200">
              <a:spcBef>
                <a:spcPts val="500"/>
              </a:spcBef>
              <a:buNone/>
            </a:pPr>
            <a:r>
              <a:rPr lang="en-US" sz="2400" dirty="0">
                <a:cs typeface="Courier New" pitchFamily="49" charset="0"/>
              </a:rPr>
              <a:t>When saving a python program, it </a:t>
            </a:r>
            <a:r>
              <a:rPr lang="en-US" sz="2400" b="1" dirty="0">
                <a:solidFill>
                  <a:srgbClr val="FFFF00"/>
                </a:solidFill>
                <a:cs typeface="Courier New" pitchFamily="49" charset="0"/>
              </a:rPr>
              <a:t>must</a:t>
            </a:r>
            <a:r>
              <a:rPr lang="en-US" sz="2400" b="1" dirty="0">
                <a:solidFill>
                  <a:srgbClr val="FF0000"/>
                </a:solidFill>
                <a:cs typeface="Courier New" pitchFamily="49" charset="0"/>
              </a:rPr>
              <a:t> </a:t>
            </a:r>
            <a:r>
              <a:rPr lang="en-US" sz="2400" dirty="0">
                <a:cs typeface="Courier New" pitchFamily="49" charset="0"/>
              </a:rPr>
              <a:t>have a .</a:t>
            </a:r>
            <a:r>
              <a:rPr lang="en-US" sz="2400" dirty="0" err="1">
                <a:cs typeface="Courier New" pitchFamily="49" charset="0"/>
              </a:rPr>
              <a:t>py</a:t>
            </a:r>
            <a:r>
              <a:rPr lang="en-US" sz="2400" dirty="0">
                <a:cs typeface="Courier New" pitchFamily="49" charset="0"/>
              </a:rPr>
              <a:t> extension!!!</a:t>
            </a:r>
          </a:p>
          <a:p>
            <a:pPr marL="905256" lvl="1" indent="-457200"/>
            <a:r>
              <a:rPr lang="en-US" sz="2000" dirty="0">
                <a:cs typeface="Courier New" pitchFamily="49" charset="0"/>
              </a:rPr>
              <a:t>So interpreter knows it’s python code.</a:t>
            </a:r>
          </a:p>
        </p:txBody>
      </p:sp>
    </p:spTree>
    <p:extLst>
      <p:ext uri="{BB962C8B-B14F-4D97-AF65-F5344CB8AC3E}">
        <p14:creationId xmlns:p14="http://schemas.microsoft.com/office/powerpoint/2010/main" val="30079776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599" y="151023"/>
            <a:ext cx="8059615" cy="1044730"/>
          </a:xfrm>
        </p:spPr>
        <p:txBody>
          <a:bodyPr/>
          <a:lstStyle/>
          <a:p>
            <a:r>
              <a:rPr lang="en-US" dirty="0" smtClean="0"/>
              <a:t>Functions</a:t>
            </a:r>
            <a:endParaRPr lang="en-US" dirty="0"/>
          </a:p>
        </p:txBody>
      </p:sp>
      <p:sp>
        <p:nvSpPr>
          <p:cNvPr id="3" name="Content Placeholder 2"/>
          <p:cNvSpPr>
            <a:spLocks noGrp="1"/>
          </p:cNvSpPr>
          <p:nvPr>
            <p:ph idx="1"/>
          </p:nvPr>
        </p:nvSpPr>
        <p:spPr>
          <a:xfrm>
            <a:off x="935502" y="1048043"/>
            <a:ext cx="9275298" cy="5809957"/>
          </a:xfrm>
        </p:spPr>
        <p:txBody>
          <a:bodyPr>
            <a:normAutofit/>
          </a:bodyPr>
          <a:lstStyle/>
          <a:p>
            <a:pPr>
              <a:spcBef>
                <a:spcPts val="500"/>
              </a:spcBef>
            </a:pPr>
            <a:r>
              <a:rPr lang="en-US" dirty="0" smtClean="0"/>
              <a:t>We have a file: we can save our work.</a:t>
            </a:r>
          </a:p>
          <a:p>
            <a:pPr>
              <a:spcBef>
                <a:spcPts val="500"/>
              </a:spcBef>
              <a:buNone/>
            </a:pPr>
            <a:endParaRPr lang="en-US" dirty="0" smtClean="0"/>
          </a:p>
          <a:p>
            <a:pPr>
              <a:spcBef>
                <a:spcPts val="500"/>
              </a:spcBef>
            </a:pPr>
            <a:r>
              <a:rPr lang="en-US" dirty="0" smtClean="0"/>
              <a:t>Now, let’s create “</a:t>
            </a:r>
            <a:r>
              <a:rPr lang="en-US" dirty="0" smtClean="0">
                <a:solidFill>
                  <a:srgbClr val="FFC000"/>
                </a:solidFill>
              </a:rPr>
              <a:t>functions</a:t>
            </a:r>
            <a:r>
              <a:rPr lang="en-US" dirty="0" smtClean="0"/>
              <a:t>” to name code we might want to use again</a:t>
            </a:r>
          </a:p>
          <a:p>
            <a:pPr>
              <a:spcBef>
                <a:spcPts val="500"/>
              </a:spcBef>
            </a:pPr>
            <a:endParaRPr lang="en-US" dirty="0" smtClean="0"/>
          </a:p>
          <a:p>
            <a:pPr>
              <a:spcBef>
                <a:spcPts val="500"/>
              </a:spcBef>
            </a:pPr>
            <a:r>
              <a:rPr lang="en-US" dirty="0" smtClean="0"/>
              <a:t>Math: function takes a number or numbers and transforms it to another number</a:t>
            </a:r>
          </a:p>
          <a:p>
            <a:pPr>
              <a:spcBef>
                <a:spcPts val="500"/>
              </a:spcBef>
              <a:buNone/>
            </a:pPr>
            <a:endParaRPr lang="en-US" dirty="0" smtClean="0"/>
          </a:p>
          <a:p>
            <a:pPr>
              <a:spcBef>
                <a:spcPts val="500"/>
              </a:spcBef>
            </a:pPr>
            <a:r>
              <a:rPr lang="en-US" dirty="0" smtClean="0"/>
              <a:t>E.g., 	</a:t>
            </a:r>
            <a:r>
              <a:rPr lang="en-US" b="1" dirty="0" smtClean="0">
                <a:solidFill>
                  <a:srgbClr val="FFC000"/>
                </a:solidFill>
              </a:rPr>
              <a:t>f(x) = 2x </a:t>
            </a:r>
            <a:br>
              <a:rPr lang="en-US" b="1" dirty="0" smtClean="0">
                <a:solidFill>
                  <a:srgbClr val="FFC000"/>
                </a:solidFill>
              </a:rPr>
            </a:br>
            <a:r>
              <a:rPr lang="en-US" b="1" dirty="0" smtClean="0">
                <a:solidFill>
                  <a:srgbClr val="FFC000"/>
                </a:solidFill>
              </a:rPr>
              <a:t>		</a:t>
            </a:r>
            <a:r>
              <a:rPr lang="en-US" b="1" dirty="0" smtClean="0">
                <a:solidFill>
                  <a:srgbClr val="92D050"/>
                </a:solidFill>
              </a:rPr>
              <a:t>f(3) = 6</a:t>
            </a:r>
            <a:br>
              <a:rPr lang="en-US" b="1" dirty="0" smtClean="0">
                <a:solidFill>
                  <a:srgbClr val="92D050"/>
                </a:solidFill>
              </a:rPr>
            </a:br>
            <a:r>
              <a:rPr lang="en-US" sz="1800" b="1" dirty="0">
                <a:solidFill>
                  <a:srgbClr val="92D050"/>
                </a:solidFill>
              </a:rPr>
              <a:t>		f(5) = 10</a:t>
            </a:r>
          </a:p>
          <a:p>
            <a:pPr>
              <a:spcBef>
                <a:spcPts val="500"/>
              </a:spcBef>
            </a:pPr>
            <a:endParaRPr lang="en-US" sz="1800" b="1" dirty="0">
              <a:solidFill>
                <a:srgbClr val="FFC000"/>
              </a:solidFill>
            </a:endParaRPr>
          </a:p>
          <a:p>
            <a:pPr lvl="1">
              <a:buNone/>
            </a:pPr>
            <a:r>
              <a:rPr lang="en-US" b="1" dirty="0" smtClean="0">
                <a:solidFill>
                  <a:srgbClr val="FFC000"/>
                </a:solidFill>
              </a:rPr>
              <a:t>			g(x) = x</a:t>
            </a:r>
            <a:r>
              <a:rPr lang="en-US" b="1" baseline="30000" dirty="0" smtClean="0">
                <a:solidFill>
                  <a:srgbClr val="FFC000"/>
                </a:solidFill>
              </a:rPr>
              <a:t>3</a:t>
            </a:r>
            <a:r>
              <a:rPr lang="en-US" b="1" dirty="0" smtClean="0">
                <a:solidFill>
                  <a:srgbClr val="FFC000"/>
                </a:solidFill>
              </a:rPr>
              <a:t> + 1</a:t>
            </a:r>
          </a:p>
          <a:p>
            <a:pPr lvl="1">
              <a:buNone/>
            </a:pPr>
            <a:r>
              <a:rPr lang="en-US" b="1" dirty="0" smtClean="0">
                <a:solidFill>
                  <a:srgbClr val="FFC000"/>
                </a:solidFill>
              </a:rPr>
              <a:t>			</a:t>
            </a:r>
            <a:r>
              <a:rPr lang="en-US" b="1" dirty="0" smtClean="0">
                <a:solidFill>
                  <a:srgbClr val="92D050"/>
                </a:solidFill>
              </a:rPr>
              <a:t>g(2) = 9</a:t>
            </a:r>
          </a:p>
          <a:p>
            <a:pPr lvl="1">
              <a:buNone/>
            </a:pPr>
            <a:r>
              <a:rPr lang="en-US" b="1" dirty="0" smtClean="0">
                <a:solidFill>
                  <a:srgbClr val="92D050"/>
                </a:solidFill>
              </a:rPr>
              <a:t>			g(5) = 126</a:t>
            </a:r>
            <a:endParaRPr lang="en-US" b="1" dirty="0">
              <a:solidFill>
                <a:srgbClr val="92D050"/>
              </a:solidFill>
            </a:endParaRPr>
          </a:p>
        </p:txBody>
      </p:sp>
    </p:spTree>
    <p:extLst>
      <p:ext uri="{BB962C8B-B14F-4D97-AF65-F5344CB8AC3E}">
        <p14:creationId xmlns:p14="http://schemas.microsoft.com/office/powerpoint/2010/main" val="6858150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55380" cy="1400530"/>
          </a:xfrm>
        </p:spPr>
        <p:txBody>
          <a:bodyPr/>
          <a:lstStyle/>
          <a:p>
            <a:r>
              <a:rPr lang="en-US" dirty="0" smtClean="0"/>
              <a:t>Creating a function:</a:t>
            </a:r>
            <a:endParaRPr lang="en-US" dirty="0"/>
          </a:p>
        </p:txBody>
      </p:sp>
      <p:sp>
        <p:nvSpPr>
          <p:cNvPr id="3" name="Content Placeholder 2"/>
          <p:cNvSpPr>
            <a:spLocks noGrp="1"/>
          </p:cNvSpPr>
          <p:nvPr>
            <p:ph idx="1"/>
          </p:nvPr>
        </p:nvSpPr>
        <p:spPr>
          <a:xfrm>
            <a:off x="1828800" y="1295400"/>
            <a:ext cx="6934200" cy="5334000"/>
          </a:xfrm>
        </p:spPr>
        <p:txBody>
          <a:bodyPr>
            <a:normAutofit fontScale="70000" lnSpcReduction="20000"/>
          </a:bodyPr>
          <a:lstStyle/>
          <a:p>
            <a:pPr marL="342900" lvl="2" indent="-342900">
              <a:buNone/>
            </a:pPr>
            <a:r>
              <a:rPr lang="en-US" sz="4600" b="1" dirty="0">
                <a:solidFill>
                  <a:srgbClr val="FFFF00"/>
                </a:solidFill>
              </a:rPr>
              <a:t>Function (mathematical)</a:t>
            </a:r>
          </a:p>
          <a:p>
            <a:pPr marL="342900" lvl="2" indent="-342900">
              <a:buNone/>
            </a:pPr>
            <a:r>
              <a:rPr lang="en-US" sz="3200" b="1" dirty="0">
                <a:solidFill>
                  <a:srgbClr val="00B050"/>
                </a:solidFill>
              </a:rPr>
              <a:t>	</a:t>
            </a:r>
            <a:r>
              <a:rPr lang="en-US" sz="3200" b="1" dirty="0"/>
              <a:t>Consists of 3 parts and a name:</a:t>
            </a:r>
          </a:p>
          <a:p>
            <a:pPr marL="342900" lvl="2" indent="-342900">
              <a:buNone/>
            </a:pPr>
            <a:r>
              <a:rPr lang="en-US" sz="3200" b="1" dirty="0">
                <a:solidFill>
                  <a:srgbClr val="FFFF00"/>
                </a:solidFill>
              </a:rPr>
              <a:t>	-&gt; name:</a:t>
            </a:r>
          </a:p>
          <a:p>
            <a:pPr marL="342900" lvl="2" indent="-342900">
              <a:buNone/>
            </a:pPr>
            <a:r>
              <a:rPr lang="en-US" sz="3200" b="1" dirty="0"/>
              <a:t>		g</a:t>
            </a:r>
          </a:p>
          <a:p>
            <a:pPr marL="342900" lvl="2" indent="-342900">
              <a:buNone/>
            </a:pPr>
            <a:r>
              <a:rPr lang="en-US" sz="3200" b="1" dirty="0"/>
              <a:t>		</a:t>
            </a:r>
            <a:r>
              <a:rPr lang="en-US" sz="3200" dirty="0"/>
              <a:t>(not a good name!  Tells us nothing 	</a:t>
            </a:r>
            <a:br>
              <a:rPr lang="en-US" sz="3200" dirty="0"/>
            </a:br>
            <a:r>
              <a:rPr lang="en-US" sz="3200" dirty="0"/>
              <a:t>   about what this function does)</a:t>
            </a:r>
          </a:p>
          <a:p>
            <a:pPr marL="342900" lvl="2" indent="-342900">
              <a:buNone/>
            </a:pPr>
            <a:r>
              <a:rPr lang="en-US" sz="3200" b="1" dirty="0">
                <a:solidFill>
                  <a:srgbClr val="FFFF00"/>
                </a:solidFill>
              </a:rPr>
              <a:t>	-&gt; input parameter </a:t>
            </a:r>
          </a:p>
          <a:p>
            <a:pPr marL="342900" lvl="2" indent="-342900">
              <a:buNone/>
            </a:pPr>
            <a:r>
              <a:rPr lang="en-US" sz="3200" b="1" dirty="0"/>
              <a:t>		</a:t>
            </a:r>
            <a:r>
              <a:rPr lang="en-US" sz="3200" dirty="0"/>
              <a:t>in the example, integers 2 or 5</a:t>
            </a:r>
          </a:p>
          <a:p>
            <a:pPr marL="342900" lvl="2" indent="-342900">
              <a:buNone/>
            </a:pPr>
            <a:r>
              <a:rPr lang="en-US" sz="3200" b="1" dirty="0">
                <a:solidFill>
                  <a:srgbClr val="FFFF00"/>
                </a:solidFill>
              </a:rPr>
              <a:t>	-&gt; instructions (code)</a:t>
            </a:r>
          </a:p>
          <a:p>
            <a:pPr marL="342900" lvl="2" indent="-342900">
              <a:buNone/>
            </a:pPr>
            <a:r>
              <a:rPr lang="en-US" sz="3200" b="1" dirty="0"/>
              <a:t>		</a:t>
            </a:r>
            <a:r>
              <a:rPr lang="en-US" sz="3200" dirty="0"/>
              <a:t>in the example, x**3 + 1</a:t>
            </a:r>
          </a:p>
          <a:p>
            <a:pPr marL="342900" lvl="2" indent="-342900">
              <a:buNone/>
            </a:pPr>
            <a:r>
              <a:rPr lang="en-US" sz="3200" b="1" dirty="0">
                <a:solidFill>
                  <a:srgbClr val="FFFF00"/>
                </a:solidFill>
              </a:rPr>
              <a:t>	-&gt; output</a:t>
            </a:r>
          </a:p>
          <a:p>
            <a:pPr marL="342900" lvl="2" indent="-342900">
              <a:buNone/>
            </a:pPr>
            <a:r>
              <a:rPr lang="en-US" sz="3200" b="1" dirty="0"/>
              <a:t>		</a:t>
            </a:r>
            <a:r>
              <a:rPr lang="en-US" sz="3200" dirty="0"/>
              <a:t>in the example, the integer 9 or 126</a:t>
            </a:r>
          </a:p>
          <a:p>
            <a:pPr lvl="2"/>
            <a:endParaRPr lang="en-US" dirty="0" smtClean="0"/>
          </a:p>
          <a:p>
            <a:pPr lvl="2">
              <a:buNone/>
            </a:pPr>
            <a:endParaRPr lang="en-US" dirty="0"/>
          </a:p>
        </p:txBody>
      </p:sp>
      <p:sp>
        <p:nvSpPr>
          <p:cNvPr id="4" name="TextBox 3"/>
          <p:cNvSpPr txBox="1"/>
          <p:nvPr/>
        </p:nvSpPr>
        <p:spPr>
          <a:xfrm>
            <a:off x="7429500" y="1732389"/>
            <a:ext cx="2933700" cy="1200329"/>
          </a:xfrm>
          <a:prstGeom prst="rect">
            <a:avLst/>
          </a:prstGeom>
          <a:noFill/>
          <a:ln w="41275">
            <a:solidFill>
              <a:srgbClr val="FFFF00"/>
            </a:solidFill>
          </a:ln>
        </p:spPr>
        <p:txBody>
          <a:bodyPr wrap="square" rtlCol="0">
            <a:spAutoFit/>
          </a:bodyPr>
          <a:lstStyle/>
          <a:p>
            <a:r>
              <a:rPr lang="en-US" sz="2400" b="1" dirty="0">
                <a:solidFill>
                  <a:srgbClr val="FFFF00"/>
                </a:solidFill>
              </a:rPr>
              <a:t>     </a:t>
            </a:r>
            <a:r>
              <a:rPr lang="en-US" sz="2400" b="1" dirty="0" smtClean="0">
                <a:solidFill>
                  <a:srgbClr val="FFFF00"/>
                </a:solidFill>
              </a:rPr>
              <a:t> g(x</a:t>
            </a:r>
            <a:r>
              <a:rPr lang="en-US" sz="2400" b="1" dirty="0">
                <a:solidFill>
                  <a:srgbClr val="FFFF00"/>
                </a:solidFill>
              </a:rPr>
              <a:t>) = x</a:t>
            </a:r>
            <a:r>
              <a:rPr lang="en-US" sz="2400" b="1" baseline="30000" dirty="0">
                <a:solidFill>
                  <a:srgbClr val="FFFF00"/>
                </a:solidFill>
              </a:rPr>
              <a:t>3</a:t>
            </a:r>
            <a:r>
              <a:rPr lang="en-US" sz="2400" b="1" dirty="0">
                <a:solidFill>
                  <a:srgbClr val="FFFF00"/>
                </a:solidFill>
              </a:rPr>
              <a:t> + 1</a:t>
            </a:r>
          </a:p>
          <a:p>
            <a:pPr lvl="1"/>
            <a:r>
              <a:rPr lang="en-US" sz="2400" b="1" dirty="0">
                <a:solidFill>
                  <a:srgbClr val="FFFF00"/>
                </a:solidFill>
              </a:rPr>
              <a:t>g(2) = 9</a:t>
            </a:r>
          </a:p>
          <a:p>
            <a:pPr lvl="1"/>
            <a:r>
              <a:rPr lang="en-US" sz="2400" b="1" dirty="0">
                <a:solidFill>
                  <a:srgbClr val="FFFF00"/>
                </a:solidFill>
              </a:rPr>
              <a:t>g(5) = 126</a:t>
            </a:r>
            <a:endParaRPr lang="en-US" sz="2400" b="1" dirty="0">
              <a:solidFill>
                <a:srgbClr val="FFFF00"/>
              </a:solidFill>
            </a:endParaRPr>
          </a:p>
        </p:txBody>
      </p:sp>
    </p:spTree>
    <p:extLst>
      <p:ext uri="{BB962C8B-B14F-4D97-AF65-F5344CB8AC3E}">
        <p14:creationId xmlns:p14="http://schemas.microsoft.com/office/powerpoint/2010/main" val="3881867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0443" y="229142"/>
            <a:ext cx="7055380" cy="1400530"/>
          </a:xfrm>
        </p:spPr>
        <p:txBody>
          <a:bodyPr/>
          <a:lstStyle/>
          <a:p>
            <a:r>
              <a:rPr lang="en-US" dirty="0" smtClean="0"/>
              <a:t>Function (in Python)</a:t>
            </a:r>
            <a:endParaRPr lang="en-US" dirty="0"/>
          </a:p>
        </p:txBody>
      </p:sp>
      <p:sp>
        <p:nvSpPr>
          <p:cNvPr id="3" name="Content Placeholder 2"/>
          <p:cNvSpPr>
            <a:spLocks noGrp="1"/>
          </p:cNvSpPr>
          <p:nvPr>
            <p:ph idx="1"/>
          </p:nvPr>
        </p:nvSpPr>
        <p:spPr>
          <a:xfrm>
            <a:off x="1981200" y="1646237"/>
            <a:ext cx="5562600" cy="4526280"/>
          </a:xfrm>
        </p:spPr>
        <p:txBody>
          <a:bodyPr/>
          <a:lstStyle/>
          <a:p>
            <a:pPr>
              <a:buNone/>
            </a:pPr>
            <a:r>
              <a:rPr lang="en-US" sz="3200" dirty="0">
                <a:solidFill>
                  <a:srgbClr val="FFFF00"/>
                </a:solidFill>
                <a:latin typeface="Consolas" pitchFamily="49" charset="0"/>
              </a:rPr>
              <a:t>def g(x):</a:t>
            </a:r>
          </a:p>
          <a:p>
            <a:pPr>
              <a:buNone/>
            </a:pPr>
            <a:r>
              <a:rPr lang="en-US" sz="3200" dirty="0">
                <a:solidFill>
                  <a:srgbClr val="FFFF00"/>
                </a:solidFill>
                <a:latin typeface="Consolas" pitchFamily="49" charset="0"/>
              </a:rPr>
              <a:t>	  return(x ** 3 + 1)</a:t>
            </a:r>
          </a:p>
          <a:p>
            <a:pPr>
              <a:buNone/>
            </a:pPr>
            <a:endParaRPr lang="en-US" dirty="0" smtClean="0">
              <a:solidFill>
                <a:schemeClr val="accent4">
                  <a:lumMod val="75000"/>
                </a:schemeClr>
              </a:solidFill>
              <a:latin typeface="Consolas" pitchFamily="49" charset="0"/>
            </a:endParaRPr>
          </a:p>
          <a:p>
            <a:pPr>
              <a:buNone/>
            </a:pPr>
            <a:endParaRPr lang="en-US" dirty="0" smtClean="0">
              <a:solidFill>
                <a:schemeClr val="accent4">
                  <a:lumMod val="75000"/>
                </a:schemeClr>
              </a:solidFill>
              <a:latin typeface="Consolas" pitchFamily="49" charset="0"/>
            </a:endParaRPr>
          </a:p>
          <a:p>
            <a:pPr>
              <a:buNone/>
            </a:pPr>
            <a:endParaRPr lang="en-US" dirty="0" smtClean="0">
              <a:solidFill>
                <a:schemeClr val="accent4">
                  <a:lumMod val="75000"/>
                </a:schemeClr>
              </a:solidFill>
              <a:latin typeface="Consolas" pitchFamily="49" charset="0"/>
            </a:endParaRPr>
          </a:p>
        </p:txBody>
      </p:sp>
      <p:sp>
        <p:nvSpPr>
          <p:cNvPr id="5" name="TextBox 4"/>
          <p:cNvSpPr txBox="1"/>
          <p:nvPr/>
        </p:nvSpPr>
        <p:spPr>
          <a:xfrm>
            <a:off x="7162800" y="1676401"/>
            <a:ext cx="3124200" cy="1200329"/>
          </a:xfrm>
          <a:prstGeom prst="rect">
            <a:avLst/>
          </a:prstGeom>
          <a:noFill/>
          <a:ln w="41275">
            <a:solidFill>
              <a:srgbClr val="FFFF00"/>
            </a:solidFill>
          </a:ln>
        </p:spPr>
        <p:txBody>
          <a:bodyPr wrap="square" rtlCol="0">
            <a:spAutoFit/>
          </a:bodyPr>
          <a:lstStyle/>
          <a:p>
            <a:r>
              <a:rPr lang="en-US" dirty="0">
                <a:solidFill>
                  <a:srgbClr val="FFC000"/>
                </a:solidFill>
              </a:rPr>
              <a:t>       </a:t>
            </a:r>
            <a:r>
              <a:rPr lang="en-US" sz="2400" b="1" dirty="0">
                <a:solidFill>
                  <a:srgbClr val="FFC000"/>
                </a:solidFill>
              </a:rPr>
              <a:t>g(x) = x</a:t>
            </a:r>
            <a:r>
              <a:rPr lang="en-US" sz="2400" b="1" baseline="30000" dirty="0">
                <a:solidFill>
                  <a:srgbClr val="FFC000"/>
                </a:solidFill>
              </a:rPr>
              <a:t>3</a:t>
            </a:r>
            <a:r>
              <a:rPr lang="en-US" sz="2400" b="1" dirty="0">
                <a:solidFill>
                  <a:srgbClr val="FFC000"/>
                </a:solidFill>
              </a:rPr>
              <a:t> + 1</a:t>
            </a:r>
          </a:p>
          <a:p>
            <a:pPr lvl="1"/>
            <a:r>
              <a:rPr lang="en-US" sz="2400" b="1" dirty="0">
                <a:solidFill>
                  <a:srgbClr val="92D050"/>
                </a:solidFill>
              </a:rPr>
              <a:t>g(2) = 9</a:t>
            </a:r>
          </a:p>
          <a:p>
            <a:pPr lvl="1"/>
            <a:r>
              <a:rPr lang="en-US" sz="2400" b="1" dirty="0">
                <a:solidFill>
                  <a:srgbClr val="92D050"/>
                </a:solidFill>
              </a:rPr>
              <a:t>g(5) = 126</a:t>
            </a:r>
            <a:endParaRPr lang="en-US" sz="2400" b="1" dirty="0">
              <a:solidFill>
                <a:srgbClr val="92D050"/>
              </a:solidFill>
            </a:endParaRPr>
          </a:p>
        </p:txBody>
      </p:sp>
    </p:spTree>
    <p:extLst>
      <p:ext uri="{BB962C8B-B14F-4D97-AF65-F5344CB8AC3E}">
        <p14:creationId xmlns:p14="http://schemas.microsoft.com/office/powerpoint/2010/main" val="2320601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626" y="0"/>
            <a:ext cx="10353761" cy="1326321"/>
          </a:xfrm>
        </p:spPr>
        <p:txBody>
          <a:bodyPr/>
          <a:lstStyle/>
          <a:p>
            <a:r>
              <a:rPr lang="en-US" dirty="0" smtClean="0"/>
              <a:t>Creating a function:</a:t>
            </a:r>
            <a:endParaRPr lang="en-US" dirty="0"/>
          </a:p>
        </p:txBody>
      </p:sp>
      <p:sp>
        <p:nvSpPr>
          <p:cNvPr id="3" name="Content Placeholder 2"/>
          <p:cNvSpPr>
            <a:spLocks noGrp="1"/>
          </p:cNvSpPr>
          <p:nvPr>
            <p:ph idx="1"/>
          </p:nvPr>
        </p:nvSpPr>
        <p:spPr>
          <a:xfrm>
            <a:off x="1917245" y="1063283"/>
            <a:ext cx="9315142" cy="5257800"/>
          </a:xfrm>
        </p:spPr>
        <p:txBody>
          <a:bodyPr>
            <a:normAutofit/>
          </a:bodyPr>
          <a:lstStyle/>
          <a:p>
            <a:pPr marL="342900" lvl="2" indent="-342900">
              <a:buNone/>
            </a:pPr>
            <a:r>
              <a:rPr lang="en-US" sz="4000" b="1" dirty="0">
                <a:solidFill>
                  <a:srgbClr val="FFFF00"/>
                </a:solidFill>
              </a:rPr>
              <a:t>Function (programming)</a:t>
            </a:r>
          </a:p>
          <a:p>
            <a:pPr lvl="1"/>
            <a:r>
              <a:rPr lang="en-US" sz="2400" dirty="0">
                <a:solidFill>
                  <a:srgbClr val="FFC000"/>
                </a:solidFill>
              </a:rPr>
              <a:t>Function: </a:t>
            </a:r>
            <a:r>
              <a:rPr lang="en-US" sz="2400" dirty="0"/>
              <a:t>a set of instructions (code) identified with a name </a:t>
            </a:r>
          </a:p>
          <a:p>
            <a:pPr lvl="2"/>
            <a:r>
              <a:rPr lang="en-US" sz="2000" dirty="0"/>
              <a:t>Every function in a program has a </a:t>
            </a:r>
            <a:r>
              <a:rPr lang="en-US" sz="2000" i="1" dirty="0">
                <a:solidFill>
                  <a:srgbClr val="00B0F0"/>
                </a:solidFill>
              </a:rPr>
              <a:t>unique</a:t>
            </a:r>
            <a:r>
              <a:rPr lang="en-US" sz="2000" dirty="0"/>
              <a:t> name</a:t>
            </a:r>
          </a:p>
          <a:p>
            <a:pPr lvl="2"/>
            <a:r>
              <a:rPr lang="en-US" sz="2000" dirty="0"/>
              <a:t>The instructions inside the function do not get executed until the function’s name is called</a:t>
            </a:r>
          </a:p>
          <a:p>
            <a:pPr lvl="1"/>
            <a:r>
              <a:rPr lang="en-US" sz="2400" dirty="0"/>
              <a:t>Can be called again and again</a:t>
            </a:r>
          </a:p>
          <a:p>
            <a:pPr lvl="1"/>
            <a:r>
              <a:rPr lang="en-US" sz="2400" dirty="0"/>
              <a:t>Or can never be called </a:t>
            </a:r>
          </a:p>
          <a:p>
            <a:pPr lvl="2"/>
            <a:r>
              <a:rPr lang="en-US" sz="2000" dirty="0"/>
              <a:t>…which is kind of pointless</a:t>
            </a:r>
          </a:p>
          <a:p>
            <a:pPr lvl="2"/>
            <a:endParaRPr lang="en-US" dirty="0" smtClean="0"/>
          </a:p>
          <a:p>
            <a:pPr lvl="2">
              <a:buNone/>
            </a:pPr>
            <a:endParaRPr lang="en-US" dirty="0"/>
          </a:p>
        </p:txBody>
      </p:sp>
    </p:spTree>
    <p:extLst>
      <p:ext uri="{BB962C8B-B14F-4D97-AF65-F5344CB8AC3E}">
        <p14:creationId xmlns:p14="http://schemas.microsoft.com/office/powerpoint/2010/main" val="22487452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51</TotalTime>
  <Words>1596</Words>
  <Application>Microsoft Office PowerPoint</Application>
  <PresentationFormat>Widescreen</PresentationFormat>
  <Paragraphs>627</Paragraphs>
  <Slides>46</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Arial</vt:lpstr>
      <vt:lpstr>Bookman Old Style</vt:lpstr>
      <vt:lpstr>Calibri</vt:lpstr>
      <vt:lpstr>Cambria Math</vt:lpstr>
      <vt:lpstr>Consolas</vt:lpstr>
      <vt:lpstr>Courier New</vt:lpstr>
      <vt:lpstr>Rockwell</vt:lpstr>
      <vt:lpstr>Wingdings 2</vt:lpstr>
      <vt:lpstr>Damask</vt:lpstr>
      <vt:lpstr>First Program</vt:lpstr>
      <vt:lpstr>Atomic Data</vt:lpstr>
      <vt:lpstr>Expressions</vt:lpstr>
      <vt:lpstr>Order of operators:</vt:lpstr>
      <vt:lpstr>Files</vt:lpstr>
      <vt:lpstr>Functions</vt:lpstr>
      <vt:lpstr>Creating a function:</vt:lpstr>
      <vt:lpstr>Function (in Python)</vt:lpstr>
      <vt:lpstr>Creating a function:</vt:lpstr>
      <vt:lpstr>Function (in Python)</vt:lpstr>
      <vt:lpstr>Input Values: Parameters</vt:lpstr>
      <vt:lpstr>Function:</vt:lpstr>
      <vt:lpstr>Function names:</vt:lpstr>
      <vt:lpstr>Other functions?</vt:lpstr>
      <vt:lpstr>PowerPoint Presentation</vt:lpstr>
      <vt:lpstr>Try:</vt:lpstr>
      <vt:lpstr>PowerPoint Presentation</vt:lpstr>
      <vt:lpstr>Try:</vt:lpstr>
      <vt:lpstr>PowerPoint Presentation</vt:lpstr>
      <vt:lpstr>PowerPoint Presentation</vt:lpstr>
      <vt:lpstr>Comments</vt:lpstr>
      <vt:lpstr>What we’ve learned about writing functions:</vt:lpstr>
      <vt:lpstr>Functions:</vt:lpstr>
      <vt:lpstr>Functions(how they work)</vt:lpstr>
      <vt:lpstr>Using functions:</vt:lpstr>
      <vt:lpstr>Using functions:</vt:lpstr>
      <vt:lpstr>Using functions:</vt:lpstr>
      <vt:lpstr>Using functions:</vt:lpstr>
      <vt:lpstr>Using functions:</vt:lpstr>
      <vt:lpstr>PowerPoint Presentation</vt:lpstr>
      <vt:lpstr>PowerPoint Presentation</vt:lpstr>
      <vt:lpstr>Piecewise functions</vt:lpstr>
      <vt:lpstr>If /else (branching)</vt:lpstr>
      <vt:lpstr>Piecewise functions</vt:lpstr>
      <vt:lpstr>If /else  (branching)</vt:lpstr>
      <vt:lpstr>Comparators (return T or F)</vt:lpstr>
      <vt:lpstr>Note:  ==</vt:lpstr>
      <vt:lpstr>If Statement structure:</vt:lpstr>
      <vt:lpstr>Rules for If/elif/else:</vt:lpstr>
      <vt:lpstr>Example</vt:lpstr>
      <vt:lpstr>Example</vt:lpstr>
      <vt:lpstr>Example</vt:lpstr>
      <vt:lpstr>and</vt:lpstr>
      <vt:lpstr>Logical Operators</vt:lpstr>
      <vt:lpstr>diff?</vt:lpstr>
      <vt:lpstr>What happens?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Program</dc:title>
  <dc:creator>Debra Yarrington</dc:creator>
  <cp:lastModifiedBy>Debra Yarrington</cp:lastModifiedBy>
  <cp:revision>8</cp:revision>
  <dcterms:created xsi:type="dcterms:W3CDTF">2020-02-19T16:53:19Z</dcterms:created>
  <dcterms:modified xsi:type="dcterms:W3CDTF">2020-02-19T17:44:59Z</dcterms:modified>
</cp:coreProperties>
</file>