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21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4" r:id="rId13"/>
    <p:sldId id="275" r:id="rId14"/>
    <p:sldId id="276" r:id="rId15"/>
    <p:sldId id="277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AC146-BDD4-442A-86E4-1B89217D754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92E6A-ABD7-4AEF-A02E-837C244F8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14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 1 (started </a:t>
            </a:r>
            <a:r>
              <a:rPr lang="en-US" dirty="0" err="1"/>
              <a:t>matlab</a:t>
            </a:r>
            <a:r>
              <a:rPr lang="en-US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74EC4-B61F-4E21-BFE1-7CDB277CE92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2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7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2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76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4244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1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1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23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52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7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84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3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6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9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8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7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4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4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118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95250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our own Classes and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95250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FF00"/>
                </a:solidFill>
              </a:rPr>
              <a:t>A Class : </a:t>
            </a:r>
            <a:r>
              <a:rPr lang="en-US" sz="2800" dirty="0"/>
              <a:t>defines basic characteristics and functions that apply to all objects belonging to that class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Think of a class as a set of functions and variables that belong together to define a particular thing.</a:t>
            </a:r>
          </a:p>
          <a:p>
            <a:pPr lvl="2"/>
            <a:r>
              <a:rPr lang="en-US" dirty="0"/>
              <a:t>E.g., </a:t>
            </a:r>
            <a:r>
              <a:rPr lang="en-US" b="1" i="1" dirty="0">
                <a:solidFill>
                  <a:srgbClr val="FFFF00"/>
                </a:solidFill>
              </a:rPr>
              <a:t>Savings Account </a:t>
            </a:r>
            <a:r>
              <a:rPr lang="en-US" dirty="0"/>
              <a:t>classes would have:</a:t>
            </a:r>
          </a:p>
          <a:p>
            <a:pPr lvl="3"/>
            <a:r>
              <a:rPr lang="en-US" dirty="0">
                <a:solidFill>
                  <a:srgbClr val="FFFF00"/>
                </a:solidFill>
              </a:rPr>
              <a:t>A balance </a:t>
            </a:r>
            <a:r>
              <a:rPr lang="en-US" dirty="0"/>
              <a:t>#variable, or attribute</a:t>
            </a:r>
          </a:p>
          <a:p>
            <a:pPr lvl="3"/>
            <a:r>
              <a:rPr lang="en-US" dirty="0">
                <a:solidFill>
                  <a:srgbClr val="FFFF00"/>
                </a:solidFill>
              </a:rPr>
              <a:t>An owner’s name </a:t>
            </a:r>
            <a:r>
              <a:rPr lang="en-US" dirty="0"/>
              <a:t>#variable, or attribute</a:t>
            </a:r>
          </a:p>
          <a:p>
            <a:pPr lvl="3"/>
            <a:r>
              <a:rPr lang="en-US" dirty="0"/>
              <a:t>The ability to </a:t>
            </a:r>
            <a:r>
              <a:rPr lang="en-US" dirty="0">
                <a:solidFill>
                  <a:srgbClr val="FFFF00"/>
                </a:solidFill>
              </a:rPr>
              <a:t>add money </a:t>
            </a:r>
            <a:r>
              <a:rPr lang="en-US" dirty="0"/>
              <a:t>to the account #function, or method</a:t>
            </a:r>
          </a:p>
          <a:p>
            <a:pPr lvl="3"/>
            <a:r>
              <a:rPr lang="en-US" dirty="0"/>
              <a:t>The ability to </a:t>
            </a:r>
            <a:r>
              <a:rPr lang="en-US" dirty="0">
                <a:solidFill>
                  <a:srgbClr val="FFFF00"/>
                </a:solidFill>
              </a:rPr>
              <a:t>withdraw money </a:t>
            </a:r>
            <a:r>
              <a:rPr lang="en-US" dirty="0"/>
              <a:t>from the account #function, or method</a:t>
            </a:r>
          </a:p>
          <a:p>
            <a:pPr lvl="2"/>
            <a:r>
              <a:rPr lang="en-US" dirty="0"/>
              <a:t>An individual’s Savings Account (an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object</a:t>
            </a:r>
            <a:r>
              <a:rPr lang="en-US" dirty="0"/>
              <a:t> of the class Savings Account) might have:</a:t>
            </a:r>
          </a:p>
          <a:p>
            <a:pPr lvl="3"/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$542.79 </a:t>
            </a:r>
            <a:r>
              <a:rPr lang="en-US" dirty="0"/>
              <a:t>as a balance</a:t>
            </a:r>
          </a:p>
          <a:p>
            <a:pPr lvl="3"/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Roderick </a:t>
            </a:r>
            <a:r>
              <a:rPr lang="en-US" b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Feckelbocker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/>
              <a:t>as the owner’s name</a:t>
            </a:r>
          </a:p>
        </p:txBody>
      </p:sp>
    </p:spTree>
    <p:extLst>
      <p:ext uri="{BB962C8B-B14F-4D97-AF65-F5344CB8AC3E}">
        <p14:creationId xmlns:p14="http://schemas.microsoft.com/office/powerpoint/2010/main" val="746395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class?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Properties:</a:t>
            </a:r>
          </a:p>
          <a:p>
            <a:pPr lvl="1"/>
            <a:r>
              <a:rPr lang="en-US" dirty="0"/>
              <a:t> first name, </a:t>
            </a:r>
          </a:p>
          <a:p>
            <a:pPr lvl="1"/>
            <a:r>
              <a:rPr lang="en-US" dirty="0"/>
              <a:t>last name, </a:t>
            </a:r>
          </a:p>
          <a:p>
            <a:pPr lvl="1"/>
            <a:r>
              <a:rPr lang="en-US" dirty="0"/>
              <a:t>lab score, </a:t>
            </a:r>
          </a:p>
          <a:p>
            <a:pPr lvl="1"/>
            <a:r>
              <a:rPr lang="en-US" dirty="0"/>
              <a:t>exam score, </a:t>
            </a:r>
          </a:p>
          <a:p>
            <a:pPr lvl="1"/>
            <a:r>
              <a:rPr lang="en-US" dirty="0"/>
              <a:t>Project score</a:t>
            </a:r>
          </a:p>
          <a:p>
            <a:pPr lvl="1"/>
            <a:endParaRPr lang="en-US" dirty="0"/>
          </a:p>
          <a:p>
            <a:r>
              <a:rPr lang="en-US" dirty="0"/>
              <a:t>Methods: </a:t>
            </a:r>
            <a:r>
              <a:rPr lang="en-US" dirty="0" err="1"/>
              <a:t>calcGrade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55979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731" y="1371601"/>
            <a:ext cx="10603407" cy="4805363"/>
          </a:xfrm>
        </p:spPr>
        <p:txBody>
          <a:bodyPr/>
          <a:lstStyle/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class Student(object):</a:t>
            </a:r>
          </a:p>
          <a:p>
            <a:pPr>
              <a:spcBef>
                <a:spcPts val="100"/>
              </a:spcBef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cs typeface="Courier New" pitchFamily="49" charset="0"/>
            </a:endParaRP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__(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self,firstname,lastname,lab,exam,project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):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self.firstname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firstname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# these are the properties (fields) of a Student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lastname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cs typeface="Courier New" pitchFamily="49" charset="0"/>
            </a:endParaRP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lab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exam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project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def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calcgrade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(self):      # this is a method for the student class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x=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0.25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0.25   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return(x)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3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860" y="290738"/>
            <a:ext cx="9404723" cy="1400530"/>
          </a:xfrm>
        </p:spPr>
        <p:txBody>
          <a:bodyPr/>
          <a:lstStyle/>
          <a:p>
            <a:r>
              <a:rPr lang="en-US" dirty="0"/>
              <a:t>Student – what if we wanted a grade property?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970" y="1975104"/>
            <a:ext cx="9307883" cy="427329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class Student(object):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__(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self,firstname,lastname,lab,exam,project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):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self.firstname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firstname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cs typeface="Courier New" pitchFamily="49" charset="0"/>
            </a:endParaRP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lastname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cs typeface="Courier New" pitchFamily="49" charset="0"/>
            </a:endParaRP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lab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exam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project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	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()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(self):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x=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0.25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* 0.25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cs typeface="Courier New" pitchFamily="49" charset="0"/>
              </a:rPr>
              <a:t>        return(x)</a:t>
            </a:r>
          </a:p>
          <a:p>
            <a:pPr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  <a:cs typeface="Courier New" pitchFamily="49" charset="0"/>
            </a:endParaRP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chemeClr val="tx1"/>
                </a:solidFill>
                <a:cs typeface="Courier New" pitchFamily="49" charset="0"/>
              </a:rPr>
              <a:t>Now make a student.  Print his/her grade.</a:t>
            </a:r>
          </a:p>
          <a:p>
            <a:pPr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stud  = Student(‘bertha’,’bender’,85,90,87)</a:t>
            </a:r>
          </a:p>
          <a:p>
            <a:pPr>
              <a:spcBef>
                <a:spcPts val="100"/>
              </a:spcBef>
              <a:buNone/>
            </a:pPr>
            <a:endParaRPr lang="en-US" dirty="0">
              <a:solidFill>
                <a:schemeClr val="tx1"/>
              </a:solidFill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8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30A70-91DA-42B4-8F5A-FA2B7F8EE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46698" cy="1400530"/>
          </a:xfrm>
        </p:spPr>
        <p:txBody>
          <a:bodyPr/>
          <a:lstStyle/>
          <a:p>
            <a:r>
              <a:rPr lang="en-US" dirty="0"/>
              <a:t>What if we wanted to print out a student?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022A4-51BA-4A69-9D8C-8EEC09B2B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600" y="2052918"/>
            <a:ext cx="9177254" cy="4195481"/>
          </a:xfrm>
        </p:spPr>
        <p:txBody>
          <a:bodyPr/>
          <a:lstStyle/>
          <a:p>
            <a:r>
              <a:rPr lang="en-US" dirty="0"/>
              <a:t>We’re writing the definition for our type.  The type we’re making is more complex than an int or a float or a Boolean.  But when I say</a:t>
            </a:r>
          </a:p>
          <a:p>
            <a:pPr marL="0" indent="0">
              <a:buNone/>
            </a:pPr>
            <a:r>
              <a:rPr lang="en-US" dirty="0"/>
              <a:t>		 </a:t>
            </a: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0" indent="0">
              <a:buNone/>
            </a:pPr>
            <a:r>
              <a:rPr lang="en-US" dirty="0"/>
              <a:t>	The value in x is printed out, whether it is an </a:t>
            </a:r>
            <a:r>
              <a:rPr lang="en-US" dirty="0" err="1"/>
              <a:t>int,a</a:t>
            </a:r>
            <a:r>
              <a:rPr lang="en-US" dirty="0"/>
              <a:t> float, or a Boolean.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Now we are creating a type that has a bunch of fields </a:t>
            </a:r>
            <a:r>
              <a:rPr lang="en-US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lastname</a:t>
            </a:r>
            <a:r>
              <a:rPr lang="en-US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firstname</a:t>
            </a:r>
            <a:r>
              <a:rPr lang="en-US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lab, grade, etc.)</a:t>
            </a:r>
          </a:p>
          <a:p>
            <a:pPr marL="400050" lvl="1" indent="0">
              <a:buNone/>
            </a:pPr>
            <a:r>
              <a:rPr lang="en-US" i="1" dirty="0"/>
              <a:t>if we print out a student we might want to print these fields in a certain way…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7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30A70-91DA-42B4-8F5A-FA2B7F8EE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31" y="45157"/>
            <a:ext cx="9746698" cy="607986"/>
          </a:xfrm>
        </p:spPr>
        <p:txBody>
          <a:bodyPr/>
          <a:lstStyle/>
          <a:p>
            <a:r>
              <a:rPr lang="en-US" sz="3600" dirty="0"/>
              <a:t>Printing out a student?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022A4-51BA-4A69-9D8C-8EEC09B2B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91" y="653143"/>
            <a:ext cx="10162902" cy="596188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could write a method: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class Student(object):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__(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self,firstname,lastname,lab,exam,project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self.firstname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firstname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lastname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lab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exam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project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(self):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x=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0.25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0.25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return(x)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printStudent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(self):  #prints out how I’d want a student to be printed out.  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print(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self.lastname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+", "+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self.firstname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+": "+str(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self.getgrade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()))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        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stud  = Student('bertha','bender',85,90,87)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stud.getgrade</a:t>
            </a:r>
            <a:r>
              <a:rPr lang="en-US" dirty="0">
                <a:solidFill>
                  <a:srgbClr val="FFFF00"/>
                </a:solidFill>
              </a:rPr>
              <a:t>())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stud.printStudent</a:t>
            </a:r>
            <a:r>
              <a:rPr lang="en-US" dirty="0">
                <a:solidFill>
                  <a:srgbClr val="FFFF00"/>
                </a:solidFill>
              </a:rPr>
              <a:t>()    # But I have to call the method like this.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2100" b="1" i="1" dirty="0"/>
              <a:t>What if I wanted to do this: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print(stud)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11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30A70-91DA-42B4-8F5A-FA2B7F8EE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31" y="45157"/>
            <a:ext cx="9746698" cy="607986"/>
          </a:xfrm>
        </p:spPr>
        <p:txBody>
          <a:bodyPr/>
          <a:lstStyle/>
          <a:p>
            <a:r>
              <a:rPr lang="en-US" sz="3600" dirty="0"/>
              <a:t>Printing out a student?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022A4-51BA-4A69-9D8C-8EEC09B2B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91" y="653143"/>
            <a:ext cx="10162902" cy="596188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Better: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class Student(object):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__(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self,firstname,lastname,lab,exam,project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self.firstname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firstname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self.lastname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lastname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lab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exam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project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getgrade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(self):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x=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self.lab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0.25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self.exam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0.5 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self.project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* 0.25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return(x)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__str__(self):  #two __ not one _ on each side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return(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self.lastname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+", "+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self.firstname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+": "+str(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self.getgrade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()))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        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stud  = Student('bertha','bender',85,90,87)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stud.getgrade</a:t>
            </a:r>
            <a:r>
              <a:rPr lang="en-US" dirty="0">
                <a:solidFill>
                  <a:srgbClr val="FFFF00"/>
                </a:solidFill>
              </a:rPr>
              <a:t>())</a:t>
            </a: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2100" b="1" i="1" dirty="0"/>
              <a:t>And now I can do this!  (I defined what I want print to do for </a:t>
            </a:r>
            <a:r>
              <a:rPr lang="en-US" sz="2100" b="1" i="1"/>
              <a:t>my class!!!)</a:t>
            </a:r>
            <a:endParaRPr lang="en-US" sz="2100" b="1" i="1" dirty="0"/>
          </a:p>
          <a:p>
            <a:pPr marL="400050" lvl="1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print(stud)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6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 class for a circle?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Functions?</a:t>
            </a:r>
          </a:p>
          <a:p>
            <a:r>
              <a:rPr lang="en-US" dirty="0"/>
              <a:t>Properties?</a:t>
            </a:r>
          </a:p>
        </p:txBody>
      </p:sp>
    </p:spTree>
    <p:extLst>
      <p:ext uri="{BB962C8B-B14F-4D97-AF65-F5344CB8AC3E}">
        <p14:creationId xmlns:p14="http://schemas.microsoft.com/office/powerpoint/2010/main" val="846709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2400"/>
            <a:ext cx="8305800" cy="6705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class Circle(object):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__init__(self, 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x,y,z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): 	</a:t>
            </a:r>
            <a:endParaRPr lang="en-US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self.radius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x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self.area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=y 				     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self.circumference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=z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x= Circle(3,7,8)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Problem here: area and circumference are dependent on the radius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write methods to calculate the area and the circumference?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96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2400"/>
            <a:ext cx="5867400" cy="6477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class Circle(object):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</a:t>
            </a: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__init__(</a:t>
            </a:r>
            <a:r>
              <a:rPr lang="en-US" dirty="0" err="1">
                <a:solidFill>
                  <a:srgbClr val="FFFF00"/>
                </a:solidFill>
              </a:rPr>
              <a:t>self,k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</a:t>
            </a:r>
            <a:r>
              <a:rPr lang="en-US" dirty="0" err="1">
                <a:solidFill>
                  <a:srgbClr val="FFFF00"/>
                </a:solidFill>
              </a:rPr>
              <a:t>self.radius</a:t>
            </a:r>
            <a:r>
              <a:rPr lang="en-US" dirty="0">
                <a:solidFill>
                  <a:srgbClr val="FFFF00"/>
                </a:solidFill>
              </a:rPr>
              <a:t> = k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</a:t>
            </a:r>
            <a:r>
              <a:rPr lang="en-US" dirty="0" err="1">
                <a:solidFill>
                  <a:srgbClr val="FFFF00"/>
                </a:solidFill>
              </a:rPr>
              <a:t>self.circumference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self.getcirc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        </a:t>
            </a:r>
            <a:r>
              <a:rPr lang="en-US" dirty="0" err="1">
                <a:solidFill>
                  <a:srgbClr val="FFFF00"/>
                </a:solidFill>
              </a:rPr>
              <a:t>self.area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self.calcarea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</a:t>
            </a: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getcirc</a:t>
            </a:r>
            <a:r>
              <a:rPr lang="en-US" dirty="0">
                <a:solidFill>
                  <a:srgbClr val="FFFF00"/>
                </a:solidFill>
              </a:rPr>
              <a:t>(self):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return(</a:t>
            </a:r>
            <a:r>
              <a:rPr lang="en-US" dirty="0" err="1">
                <a:solidFill>
                  <a:srgbClr val="FFFF00"/>
                </a:solidFill>
              </a:rPr>
              <a:t>self.radius</a:t>
            </a:r>
            <a:r>
              <a:rPr lang="en-US" dirty="0">
                <a:solidFill>
                  <a:srgbClr val="FFFF00"/>
                </a:solidFill>
              </a:rPr>
              <a:t> * 2 * pi)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</a:t>
            </a: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calcarea</a:t>
            </a:r>
            <a:r>
              <a:rPr lang="en-US" dirty="0">
                <a:solidFill>
                  <a:srgbClr val="FFFF00"/>
                </a:solidFill>
              </a:rPr>
              <a:t>(self):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return(</a:t>
            </a:r>
            <a:r>
              <a:rPr lang="en-US" dirty="0" err="1">
                <a:solidFill>
                  <a:srgbClr val="FFFF00"/>
                </a:solidFill>
              </a:rPr>
              <a:t>self.radius</a:t>
            </a:r>
            <a:r>
              <a:rPr lang="en-US" dirty="0">
                <a:solidFill>
                  <a:srgbClr val="FFFF00"/>
                </a:solidFill>
              </a:rPr>
              <a:t> **2 * pi)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   </a:t>
            </a: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changerad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self,k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</a:t>
            </a:r>
            <a:r>
              <a:rPr lang="en-US" dirty="0" err="1">
                <a:solidFill>
                  <a:srgbClr val="FFFF00"/>
                </a:solidFill>
              </a:rPr>
              <a:t>self.radius</a:t>
            </a:r>
            <a:r>
              <a:rPr lang="en-US" dirty="0">
                <a:solidFill>
                  <a:srgbClr val="FFFF00"/>
                </a:solidFill>
              </a:rPr>
              <a:t> = k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</a:t>
            </a:r>
            <a:r>
              <a:rPr lang="en-US" dirty="0" err="1">
                <a:solidFill>
                  <a:srgbClr val="FFFF00"/>
                </a:solidFill>
              </a:rPr>
              <a:t>self.circumference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self.getcirc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       </a:t>
            </a:r>
            <a:r>
              <a:rPr lang="en-US" dirty="0" err="1">
                <a:solidFill>
                  <a:srgbClr val="FFFF00"/>
                </a:solidFill>
              </a:rPr>
              <a:t>self.area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self.calcarea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x = Circle(3)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x.area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circ1.changerad(4)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Print(circ1.area)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10400" y="304800"/>
            <a:ext cx="3429000" cy="3810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defTabSz="91440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en-US" sz="2600" dirty="0"/>
              <a:t>Can we include in the class a function that checks if this circle is bigger than another circle?</a:t>
            </a:r>
          </a:p>
          <a:p>
            <a:pPr marL="274320" indent="-274320" defTabSz="91440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endParaRPr lang="en-US" sz="2600" dirty="0"/>
          </a:p>
          <a:p>
            <a:pPr marL="274320" indent="-274320" defTabSz="91440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en-US" sz="2600" dirty="0"/>
              <a:t>What type should it return?</a:t>
            </a:r>
          </a:p>
        </p:txBody>
      </p:sp>
    </p:spTree>
    <p:extLst>
      <p:ext uri="{BB962C8B-B14F-4D97-AF65-F5344CB8AC3E}">
        <p14:creationId xmlns:p14="http://schemas.microsoft.com/office/powerpoint/2010/main" val="3309711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2400"/>
            <a:ext cx="8382000" cy="5867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from math import *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class Circle(object):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__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init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__(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self,k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self.radius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= k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self.circumference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=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self.getcirc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self.area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=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self.calcarea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getcirc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(self):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return(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self.radius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* 2 * pi)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calcarea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(self):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return(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self.radius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**2 * pi)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isbigger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(self, circ2):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return(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self.area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&gt; circ2.area)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x = Circle(3)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y = Circle(4)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z = Circle(2)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x.area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x.isbigger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(y))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x.isbigger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(z))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563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670" y="38101"/>
            <a:ext cx="9222105" cy="1325563"/>
          </a:xfrm>
        </p:spPr>
        <p:txBody>
          <a:bodyPr/>
          <a:lstStyle/>
          <a:p>
            <a:r>
              <a:rPr lang="en-US" b="1">
                <a:solidFill>
                  <a:srgbClr val="FFFF00"/>
                </a:solidFill>
              </a:rPr>
              <a:t>Classes: </a:t>
            </a:r>
            <a:r>
              <a:rPr lang="en-US"/>
              <a:t>creating our own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795" y="914401"/>
            <a:ext cx="10492739" cy="526256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Making more </a:t>
            </a:r>
            <a:r>
              <a:rPr lang="en-US" dirty="0">
                <a:solidFill>
                  <a:srgbClr val="CCFF99"/>
                </a:solidFill>
              </a:rPr>
              <a:t>complex Types</a:t>
            </a:r>
          </a:p>
          <a:p>
            <a:pPr lvl="1"/>
            <a:r>
              <a:rPr lang="en-US" dirty="0"/>
              <a:t>Simple types:</a:t>
            </a:r>
          </a:p>
          <a:p>
            <a:pPr lvl="2"/>
            <a:r>
              <a:rPr lang="en-US" dirty="0"/>
              <a:t>Int</a:t>
            </a:r>
          </a:p>
          <a:p>
            <a:pPr lvl="2"/>
            <a:r>
              <a:rPr lang="en-US" dirty="0"/>
              <a:t>Float</a:t>
            </a:r>
          </a:p>
          <a:p>
            <a:pPr lvl="2"/>
            <a:r>
              <a:rPr lang="en-US" dirty="0"/>
              <a:t>Boolean</a:t>
            </a:r>
          </a:p>
          <a:p>
            <a:pPr lvl="2"/>
            <a:r>
              <a:rPr lang="en-US" dirty="0"/>
              <a:t>String</a:t>
            </a:r>
          </a:p>
          <a:p>
            <a:pPr lvl="2"/>
            <a:r>
              <a:rPr lang="en-US" dirty="0"/>
              <a:t>Double</a:t>
            </a:r>
          </a:p>
          <a:p>
            <a:r>
              <a:rPr lang="en-US" b="1" i="1" dirty="0">
                <a:solidFill>
                  <a:srgbClr val="CCFF99"/>
                </a:solidFill>
              </a:rPr>
              <a:t>Think of lists:</a:t>
            </a:r>
          </a:p>
          <a:p>
            <a:pPr lvl="1"/>
            <a:r>
              <a:rPr lang="en-US" dirty="0"/>
              <a:t>Lists are a more </a:t>
            </a:r>
            <a:r>
              <a:rPr lang="en-US" dirty="0">
                <a:solidFill>
                  <a:srgbClr val="CCFF99"/>
                </a:solidFill>
              </a:rPr>
              <a:t>complex type.  </a:t>
            </a:r>
          </a:p>
          <a:p>
            <a:pPr lvl="2"/>
            <a:r>
              <a:rPr lang="en-US" dirty="0"/>
              <a:t>They have </a:t>
            </a:r>
            <a:r>
              <a:rPr lang="en-US" dirty="0">
                <a:solidFill>
                  <a:srgbClr val="FFFF00"/>
                </a:solidFill>
              </a:rPr>
              <a:t>methods (functions)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/>
              <a:t>associated with them</a:t>
            </a:r>
          </a:p>
          <a:p>
            <a:pPr lvl="2"/>
            <a:r>
              <a:rPr lang="en-US" dirty="0"/>
              <a:t>E.g.,</a:t>
            </a:r>
          </a:p>
          <a:p>
            <a:pPr lvl="3"/>
            <a:r>
              <a:rPr lang="en-US" dirty="0" err="1"/>
              <a:t>alist.append</a:t>
            </a:r>
            <a:r>
              <a:rPr lang="en-US" dirty="0"/>
              <a:t>(x)</a:t>
            </a:r>
          </a:p>
          <a:p>
            <a:pPr lvl="3"/>
            <a:r>
              <a:rPr lang="en-US" dirty="0" err="1"/>
              <a:t>alist.index</a:t>
            </a:r>
            <a:r>
              <a:rPr lang="en-US" dirty="0"/>
              <a:t>(x)</a:t>
            </a:r>
          </a:p>
          <a:p>
            <a:pPr lvl="3"/>
            <a:r>
              <a:rPr lang="en-US" dirty="0" err="1"/>
              <a:t>alist.pop</a:t>
            </a:r>
            <a:r>
              <a:rPr lang="en-US" dirty="0"/>
              <a:t>()</a:t>
            </a:r>
          </a:p>
          <a:p>
            <a:pPr lvl="2"/>
            <a:r>
              <a:rPr lang="en-US" dirty="0">
                <a:solidFill>
                  <a:srgbClr val="CCFF99"/>
                </a:solidFill>
              </a:rPr>
              <a:t>Append(), index(), and pop() </a:t>
            </a:r>
            <a:r>
              <a:rPr lang="en-US" dirty="0"/>
              <a:t>are examples </a:t>
            </a:r>
            <a:r>
              <a:rPr lang="en-US" dirty="0">
                <a:solidFill>
                  <a:srgbClr val="FFFF00"/>
                </a:solidFill>
              </a:rPr>
              <a:t>of methods </a:t>
            </a:r>
            <a:r>
              <a:rPr lang="en-US" dirty="0"/>
              <a:t>(functions) associated with lists specifically</a:t>
            </a:r>
          </a:p>
          <a:p>
            <a:pPr lvl="3"/>
            <a:r>
              <a:rPr lang="en-US" dirty="0"/>
              <a:t>You can’t use the pop() method (function) with something of type int, right?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1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new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6" y="2158484"/>
            <a:ext cx="5495924" cy="3263115"/>
          </a:xfrm>
        </p:spPr>
        <p:txBody>
          <a:bodyPr>
            <a:normAutofit lnSpcReduction="10000"/>
          </a:bodyPr>
          <a:lstStyle/>
          <a:p>
            <a:pPr>
              <a:spcBef>
                <a:spcPts val="2500"/>
              </a:spcBef>
            </a:pPr>
            <a:r>
              <a:rPr lang="en-US" dirty="0">
                <a:solidFill>
                  <a:srgbClr val="FFC000"/>
                </a:solidFill>
              </a:rPr>
              <a:t>Students: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Properties: </a:t>
            </a:r>
          </a:p>
          <a:p>
            <a:pPr lvl="2"/>
            <a:r>
              <a:rPr lang="en-US" dirty="0" err="1"/>
              <a:t>lastname</a:t>
            </a:r>
            <a:r>
              <a:rPr lang="en-US" dirty="0"/>
              <a:t>, </a:t>
            </a:r>
          </a:p>
          <a:p>
            <a:pPr lvl="2"/>
            <a:r>
              <a:rPr lang="en-US" dirty="0" err="1"/>
              <a:t>firstname</a:t>
            </a:r>
            <a:r>
              <a:rPr lang="en-US" dirty="0"/>
              <a:t>, 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Methods </a:t>
            </a:r>
            <a:r>
              <a:rPr lang="en-US" dirty="0"/>
              <a:t>(functions):</a:t>
            </a:r>
          </a:p>
          <a:p>
            <a:pPr lvl="2"/>
            <a:r>
              <a:rPr lang="en-US" dirty="0"/>
              <a:t>calculate </a:t>
            </a:r>
            <a:r>
              <a:rPr lang="en-US" dirty="0" err="1"/>
              <a:t>gpa</a:t>
            </a:r>
            <a:r>
              <a:rPr lang="en-US" dirty="0"/>
              <a:t>, </a:t>
            </a:r>
          </a:p>
          <a:p>
            <a:pPr lvl="2"/>
            <a:r>
              <a:rPr lang="en-US" dirty="0"/>
              <a:t>calculate grade in class, </a:t>
            </a:r>
          </a:p>
          <a:p>
            <a:pPr lvl="2"/>
            <a:r>
              <a:rPr lang="en-US" dirty="0"/>
              <a:t>calculate when you’ll graduate, </a:t>
            </a:r>
          </a:p>
          <a:p>
            <a:pPr lvl="2"/>
            <a:r>
              <a:rPr lang="en-US" dirty="0"/>
              <a:t>calculate how much you owe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7BD7B9-C35B-4F16-A15B-FF87535BEECA}"/>
              </a:ext>
            </a:extLst>
          </p:cNvPr>
          <p:cNvSpPr txBox="1">
            <a:spLocks/>
          </p:cNvSpPr>
          <p:nvPr/>
        </p:nvSpPr>
        <p:spPr>
          <a:xfrm>
            <a:off x="6153638" y="2158485"/>
            <a:ext cx="5495924" cy="336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spcBef>
                <a:spcPts val="2500"/>
              </a:spcBef>
            </a:pPr>
            <a:r>
              <a:rPr lang="en-US" dirty="0">
                <a:solidFill>
                  <a:srgbClr val="FFC000"/>
                </a:solidFill>
              </a:rPr>
              <a:t>Bank account: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Properties: </a:t>
            </a:r>
            <a:r>
              <a:rPr lang="en-US" dirty="0"/>
              <a:t>name, account#, balance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Methods</a:t>
            </a:r>
            <a:r>
              <a:rPr lang="en-US" dirty="0"/>
              <a:t> (functions </a:t>
            </a:r>
            <a:r>
              <a:rPr lang="en-US" dirty="0" err="1"/>
              <a:t>addmoney</a:t>
            </a:r>
            <a:r>
              <a:rPr lang="en-US" dirty="0"/>
              <a:t>, </a:t>
            </a:r>
            <a:r>
              <a:rPr lang="en-US" dirty="0" err="1"/>
              <a:t>removemoney</a:t>
            </a:r>
            <a:r>
              <a:rPr lang="en-US" dirty="0"/>
              <a:t>, </a:t>
            </a:r>
            <a:r>
              <a:rPr lang="en-US" dirty="0" err="1"/>
              <a:t>calculateinterest,etc</a:t>
            </a:r>
            <a:r>
              <a:rPr lang="en-US" dirty="0"/>
              <a:t>.)</a:t>
            </a:r>
          </a:p>
          <a:p>
            <a:pPr>
              <a:spcBef>
                <a:spcPts val="2500"/>
              </a:spcBef>
            </a:pPr>
            <a:r>
              <a:rPr lang="en-US" dirty="0">
                <a:solidFill>
                  <a:srgbClr val="FFC000"/>
                </a:solidFill>
              </a:rPr>
              <a:t>Games: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Properties: </a:t>
            </a:r>
            <a:r>
              <a:rPr lang="en-US" dirty="0"/>
              <a:t>maybe deck of cards, score of game, maybe gameboard (matrix?)</a:t>
            </a:r>
          </a:p>
          <a:p>
            <a:pPr lvl="1"/>
            <a:r>
              <a:rPr lang="en-US" dirty="0">
                <a:solidFill>
                  <a:srgbClr val="CCFF99"/>
                </a:solidFill>
              </a:rPr>
              <a:t>Methods: </a:t>
            </a:r>
            <a:r>
              <a:rPr lang="en-US" dirty="0"/>
              <a:t>deal cards, determine score, set up board, etc.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890C53-F783-4AA3-8E56-CDB2C0BFF3C1}"/>
              </a:ext>
            </a:extLst>
          </p:cNvPr>
          <p:cNvSpPr txBox="1">
            <a:spLocks/>
          </p:cNvSpPr>
          <p:nvPr/>
        </p:nvSpPr>
        <p:spPr>
          <a:xfrm>
            <a:off x="528076" y="5833323"/>
            <a:ext cx="11251124" cy="1143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D263347-CBA8-4659-A6A5-4AA83D5BC2BD}"/>
              </a:ext>
            </a:extLst>
          </p:cNvPr>
          <p:cNvSpPr txBox="1">
            <a:spLocks/>
          </p:cNvSpPr>
          <p:nvPr/>
        </p:nvSpPr>
        <p:spPr>
          <a:xfrm>
            <a:off x="861035" y="5726835"/>
            <a:ext cx="10695453" cy="7263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spcBef>
                <a:spcPts val="2500"/>
              </a:spcBef>
            </a:pPr>
            <a:r>
              <a:rPr lang="en-US" i="1" dirty="0">
                <a:solidFill>
                  <a:srgbClr val="0070C0"/>
                </a:solidFill>
              </a:rPr>
              <a:t>Anything in which you want to group together different properties and functions into one element: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9F84D8C-8513-4807-B7E6-574F4D9FEF9E}"/>
              </a:ext>
            </a:extLst>
          </p:cNvPr>
          <p:cNvSpPr txBox="1">
            <a:spLocks/>
          </p:cNvSpPr>
          <p:nvPr/>
        </p:nvSpPr>
        <p:spPr>
          <a:xfrm>
            <a:off x="752476" y="1586306"/>
            <a:ext cx="10695453" cy="5892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spcBef>
                <a:spcPts val="2500"/>
              </a:spcBef>
            </a:pPr>
            <a:r>
              <a:rPr lang="en-US" i="1" dirty="0">
                <a:solidFill>
                  <a:srgbClr val="0070C0"/>
                </a:solidFill>
              </a:rPr>
              <a:t>Examples of things we might want to make classes for:</a:t>
            </a:r>
          </a:p>
        </p:txBody>
      </p:sp>
    </p:spTree>
    <p:extLst>
      <p:ext uri="{BB962C8B-B14F-4D97-AF65-F5344CB8AC3E}">
        <p14:creationId xmlns:p14="http://schemas.microsoft.com/office/powerpoint/2010/main" val="266244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529" y="274638"/>
            <a:ext cx="9583271" cy="792162"/>
          </a:xfrm>
        </p:spPr>
        <p:txBody>
          <a:bodyPr>
            <a:normAutofit/>
          </a:bodyPr>
          <a:lstStyle/>
          <a:p>
            <a:r>
              <a:rPr lang="en-US" dirty="0"/>
              <a:t>Let’s make a class for Rectangles: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066800"/>
            <a:ext cx="11630212" cy="56925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CCFF99"/>
                </a:solidFill>
                <a:latin typeface="Century Gothic" panose="020B0502020202020204" pitchFamily="34" charset="0"/>
                <a:cs typeface="Courier New" pitchFamily="49" charset="0"/>
              </a:rPr>
              <a:t>What methods do we want our rectangle class to have?</a:t>
            </a:r>
          </a:p>
          <a:p>
            <a:pPr>
              <a:buNone/>
            </a:pPr>
            <a:r>
              <a:rPr lang="en-US" dirty="0">
                <a:solidFill>
                  <a:srgbClr val="CCFF99"/>
                </a:solidFill>
                <a:latin typeface="Century Gothic" panose="020B0502020202020204" pitchFamily="34" charset="0"/>
                <a:cs typeface="Courier New" pitchFamily="49" charset="0"/>
              </a:rPr>
              <a:t>What properties?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Class Rectangle(object):  </a:t>
            </a:r>
          </a:p>
          <a:p>
            <a:pPr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def __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init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__(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self,w,h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):  		#</a:t>
            </a: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  <a:cs typeface="Courier New" pitchFamily="49" charset="0"/>
              </a:rPr>
              <a:t>Looks weird – makes a rectangle object and initializes </a:t>
            </a:r>
          </a:p>
          <a:p>
            <a:pPr>
              <a:spcBef>
                <a:spcPts val="200"/>
              </a:spcBef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  <a:cs typeface="Courier New" pitchFamily="49" charset="0"/>
              </a:rPr>
              <a:t>								# its properties (height and width) with values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	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self.height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 = h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	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self.width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 = w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		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def 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getArea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(self):		</a:t>
            </a: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  <a:cs typeface="Courier New" pitchFamily="49" charset="0"/>
              </a:rPr>
              <a:t>#Method (function) that rectangles have 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			return(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self.height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 * 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self.width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20000"/>
              </a:lnSpc>
              <a:spcBef>
                <a:spcPts val="2000"/>
              </a:spcBef>
              <a:buNone/>
            </a:pPr>
            <a:r>
              <a:rPr lang="en-US" i="1" dirty="0">
                <a:latin typeface="Century Gothic" panose="020B0502020202020204" pitchFamily="34" charset="0"/>
                <a:cs typeface="Courier New" pitchFamily="49" charset="0"/>
              </a:rPr>
              <a:t>In English: every rectangle has a height and a width.  Those are the properties of a class.  But each individual rectangle has an exact height (maybe 3 inches) and an exact width( maybe 4 inches)</a:t>
            </a:r>
          </a:p>
          <a:p>
            <a:pPr>
              <a:lnSpc>
                <a:spcPct val="120000"/>
              </a:lnSpc>
              <a:spcBef>
                <a:spcPts val="2000"/>
              </a:spcBef>
              <a:buNone/>
            </a:pPr>
            <a:r>
              <a:rPr lang="en-US" i="1" dirty="0">
                <a:latin typeface="Century Gothic" panose="020B0502020202020204" pitchFamily="34" charset="0"/>
                <a:cs typeface="Courier New" pitchFamily="49" charset="0"/>
              </a:rPr>
              <a:t>The __</a:t>
            </a:r>
            <a:r>
              <a:rPr lang="en-US" i="1" dirty="0" err="1">
                <a:latin typeface="Century Gothic" panose="020B0502020202020204" pitchFamily="34" charset="0"/>
                <a:cs typeface="Courier New" pitchFamily="49" charset="0"/>
              </a:rPr>
              <a:t>init</a:t>
            </a:r>
            <a:r>
              <a:rPr lang="en-US" i="1" dirty="0">
                <a:latin typeface="Century Gothic" panose="020B0502020202020204" pitchFamily="34" charset="0"/>
                <a:cs typeface="Courier New" pitchFamily="49" charset="0"/>
              </a:rPr>
              <a:t>__ is the part of the general rectangle’s definition that makes one specific rectangle out of that definition and gives it a specific height and width (3 and 4, perhaps)</a:t>
            </a:r>
          </a:p>
        </p:txBody>
      </p:sp>
    </p:spTree>
    <p:extLst>
      <p:ext uri="{BB962C8B-B14F-4D97-AF65-F5344CB8AC3E}">
        <p14:creationId xmlns:p14="http://schemas.microsoft.com/office/powerpoint/2010/main" val="257503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765" y="274638"/>
            <a:ext cx="10440894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make specific Rectangle objects: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765" y="1066800"/>
            <a:ext cx="9643035" cy="533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What methods do we want our rectangle class to have?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What properties?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class Rectangle(object):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	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 __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init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__(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self,h,w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		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self.height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 = h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		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self.width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 = w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	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 area(self):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			return(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self.height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 * 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self.width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x = Rectangle(10, 10) 	</a:t>
            </a:r>
            <a:r>
              <a:rPr lang="en-US" dirty="0">
                <a:solidFill>
                  <a:srgbClr val="FFC000"/>
                </a:solidFill>
                <a:cs typeface="Courier New" pitchFamily="49" charset="0"/>
              </a:rPr>
              <a:t>#this makes a rectangle (makes __</a:t>
            </a:r>
            <a:r>
              <a:rPr lang="en-US" dirty="0" err="1">
                <a:solidFill>
                  <a:srgbClr val="FFC000"/>
                </a:solidFill>
                <a:cs typeface="Courier New" pitchFamily="49" charset="0"/>
              </a:rPr>
              <a:t>init</a:t>
            </a:r>
            <a:r>
              <a:rPr lang="en-US" dirty="0">
                <a:solidFill>
                  <a:srgbClr val="FFC000"/>
                </a:solidFill>
                <a:cs typeface="Courier New" pitchFamily="49" charset="0"/>
              </a:rPr>
              <a:t>__ happen)	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y = Rectangle(20, 5)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x.area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())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cs typeface="Courier New" pitchFamily="49" charset="0"/>
              </a:rPr>
              <a:t>y.area</a:t>
            </a:r>
            <a:r>
              <a:rPr lang="en-US" dirty="0">
                <a:solidFill>
                  <a:srgbClr val="FFFF00"/>
                </a:solidFill>
                <a:cs typeface="Courier New" pitchFamily="49" charset="0"/>
              </a:rPr>
              <a:t>())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97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12" y="152400"/>
            <a:ext cx="10871200" cy="6705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class Rectangle(object):   # all is part of the definition of rectangle class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    def __init__(self, w, h): 		# Known as CONSTRUCTOR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		   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self.width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= w    #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width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and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height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are the rectangle’s properties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	 	   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self.height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= h</a:t>
            </a:r>
            <a:b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</a:br>
            <a:endParaRPr lang="en-US" dirty="0">
              <a:solidFill>
                <a:schemeClr val="accent4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    def area(self):               #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area()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and </a:t>
            </a:r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boxvol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()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are methods (functions) of rectangles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     	    return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self.width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*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self.height</a:t>
            </a:r>
            <a:b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</a:br>
            <a:endParaRPr lang="en-US" dirty="0">
              <a:solidFill>
                <a:schemeClr val="accent4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    def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boxvol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(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self,</a:t>
            </a:r>
            <a:r>
              <a:rPr lang="en-US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x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):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		    return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self.width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*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self.height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 * </a:t>
            </a:r>
            <a: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  <a:t>x</a:t>
            </a:r>
            <a:b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Courier New" pitchFamily="49" charset="0"/>
              </a:rPr>
            </a:br>
            <a:endParaRPr lang="en-US" b="1" dirty="0">
              <a:solidFill>
                <a:schemeClr val="accent4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######outside of rectangle definition #################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x = Rectangle(10, 10) 			#[EXAMPLES]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y = Rectangle(20, 5)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x.area</a:t>
            </a: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())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print(</a:t>
            </a:r>
            <a:r>
              <a:rPr lang="en-US" b="1" dirty="0" err="1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y.boxvol</a:t>
            </a:r>
            <a:r>
              <a:rPr lang="en-US" b="1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(5))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Century Gothic" panose="020B0502020202020204" pitchFamily="34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  <a:latin typeface="Century Gothic" panose="020B0502020202020204" pitchFamily="34" charset="0"/>
                <a:cs typeface="Courier New" pitchFamily="49" charset="0"/>
              </a:rPr>
              <a:t>#weird one, but you can do it!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entury Gothic" panose="020B0502020202020204" pitchFamily="34" charset="0"/>
                <a:cs typeface="Courier New" pitchFamily="49" charset="0"/>
              </a:rPr>
              <a:t>print(Rectangle(6,8).area())</a:t>
            </a:r>
            <a:endParaRPr lang="en-US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0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012" y="1371601"/>
            <a:ext cx="9280338" cy="4805363"/>
          </a:xfrm>
        </p:spPr>
        <p:txBody>
          <a:bodyPr>
            <a:normAutofit/>
          </a:bodyPr>
          <a:lstStyle/>
          <a:p>
            <a:r>
              <a:rPr lang="en-US" dirty="0"/>
              <a:t>Does the problem involve data that is related to a single concept? (e.g., a student, an airline ticket, a car)</a:t>
            </a:r>
          </a:p>
          <a:p>
            <a:r>
              <a:rPr lang="en-US" dirty="0"/>
              <a:t>Write down the kinds of data in the problem and organize them into classes (some problems may need multiple classes).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Write:</a:t>
            </a:r>
          </a:p>
          <a:p>
            <a:pPr lvl="1"/>
            <a:r>
              <a:rPr lang="en-US" dirty="0"/>
              <a:t>class definition </a:t>
            </a:r>
          </a:p>
          <a:p>
            <a:pPr lvl="1"/>
            <a:r>
              <a:rPr lang="en-US" dirty="0"/>
              <a:t>a list of properties belonging to objects of that class</a:t>
            </a:r>
          </a:p>
          <a:p>
            <a:pPr lvl="1"/>
            <a:r>
              <a:rPr lang="en-US" dirty="0"/>
              <a:t>a constructor  </a:t>
            </a:r>
            <a:r>
              <a:rPr lang="en-US" dirty="0">
                <a:solidFill>
                  <a:srgbClr val="FFFF00"/>
                </a:solidFill>
              </a:rPr>
              <a:t>(__init__)</a:t>
            </a:r>
          </a:p>
          <a:p>
            <a:pPr lvl="1"/>
            <a:r>
              <a:rPr lang="en-US" dirty="0"/>
              <a:t>An example method (function)</a:t>
            </a:r>
          </a:p>
          <a:p>
            <a:pPr lvl="1"/>
            <a:r>
              <a:rPr lang="en-US" dirty="0"/>
              <a:t>some example class objects.</a:t>
            </a:r>
          </a:p>
        </p:txBody>
      </p:sp>
    </p:spTree>
    <p:extLst>
      <p:ext uri="{BB962C8B-B14F-4D97-AF65-F5344CB8AC3E}">
        <p14:creationId xmlns:p14="http://schemas.microsoft.com/office/powerpoint/2010/main" val="2577516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311865"/>
            <a:ext cx="9404723" cy="862927"/>
          </a:xfrm>
        </p:spPr>
        <p:txBody>
          <a:bodyPr/>
          <a:lstStyle/>
          <a:p>
            <a:r>
              <a:rPr lang="en-US" dirty="0"/>
              <a:t>Employee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174792"/>
            <a:ext cx="9854349" cy="5371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Employee:   # the class definition for an Employee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__(self, n, s):   #Again,2 underscores on both sides!!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self.name = n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s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displayEmployee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(self):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print("Name : "+self.name+", Salary: "+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#########end of class definition #######################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Employee(“bob”,32000)   #Making an employee named ‘bob’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x.displayEmployee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		#calling bob’s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displayEmployee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384531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897" y="1371601"/>
            <a:ext cx="9519449" cy="52714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class Employee: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__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init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__(self, n, s):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self.name = n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s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def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displayEmployee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(self):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print("Name : "+self.name+", Salary: "+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def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getRaise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self,x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):   # a method that takes an input parameter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=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self.salary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+ x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############ end of class definition ###################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x = Employee(“bob”,32000)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x.displayEmployee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x.getRaise</a:t>
            </a:r>
            <a:r>
              <a:rPr lang="en-US" dirty="0">
                <a:solidFill>
                  <a:srgbClr val="FFFF00"/>
                </a:solidFill>
              </a:rPr>
              <a:t>(2000)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x.displayEmployee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503845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442</TotalTime>
  <Words>2211</Words>
  <Application>Microsoft Office PowerPoint</Application>
  <PresentationFormat>Widescreen</PresentationFormat>
  <Paragraphs>293</Paragraphs>
  <Slides>19</Slides>
  <Notes>1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Consolas</vt:lpstr>
      <vt:lpstr>Courier New</vt:lpstr>
      <vt:lpstr>Wingdings 3</vt:lpstr>
      <vt:lpstr>Ion</vt:lpstr>
      <vt:lpstr>Making our own Classes and objects</vt:lpstr>
      <vt:lpstr>Classes: creating our own Types</vt:lpstr>
      <vt:lpstr>Making new classes</vt:lpstr>
      <vt:lpstr>Let’s make a class for Rectangles:</vt:lpstr>
      <vt:lpstr>Making make specific Rectangle objects:</vt:lpstr>
      <vt:lpstr>PowerPoint Presentation</vt:lpstr>
      <vt:lpstr>Classes</vt:lpstr>
      <vt:lpstr>Employee Class</vt:lpstr>
      <vt:lpstr>Employee Class</vt:lpstr>
      <vt:lpstr>Student class? </vt:lpstr>
      <vt:lpstr>Student Class?</vt:lpstr>
      <vt:lpstr>Student – what if we wanted a grade property?</vt:lpstr>
      <vt:lpstr>What if we wanted to print out a student?</vt:lpstr>
      <vt:lpstr>Printing out a student?</vt:lpstr>
      <vt:lpstr>Printing out a student?</vt:lpstr>
      <vt:lpstr>Write a class for a circle?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our own Classes and objects</dc:title>
  <dc:creator>Debra Yarrington</dc:creator>
  <cp:lastModifiedBy>Yarrington, Debra</cp:lastModifiedBy>
  <cp:revision>19</cp:revision>
  <dcterms:created xsi:type="dcterms:W3CDTF">2019-05-19T22:17:52Z</dcterms:created>
  <dcterms:modified xsi:type="dcterms:W3CDTF">2020-05-12T02:10:44Z</dcterms:modified>
</cp:coreProperties>
</file>