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9" r:id="rId3"/>
    <p:sldId id="258" r:id="rId4"/>
    <p:sldId id="260" r:id="rId5"/>
    <p:sldId id="257" r:id="rId6"/>
    <p:sldId id="263" r:id="rId7"/>
    <p:sldId id="265" r:id="rId8"/>
    <p:sldId id="262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>
        <p:scale>
          <a:sx n="70" d="100"/>
          <a:sy n="70" d="100"/>
        </p:scale>
        <p:origin x="4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0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10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6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9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54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42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4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6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4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3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w3schools.com/jsref/dom_obj_style.as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A bundle of crayons">
            <a:extLst>
              <a:ext uri="{FF2B5EF4-FFF2-40B4-BE49-F238E27FC236}">
                <a16:creationId xmlns:a16="http://schemas.microsoft.com/office/drawing/2014/main" id="{53B1446B-5C91-400F-BD09-B654F25DFE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6633" r="-1" b="9092"/>
          <a:stretch/>
        </p:blipFill>
        <p:spPr>
          <a:xfrm>
            <a:off x="3048" y="10"/>
            <a:ext cx="12188952" cy="6856614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B9632603-447F-4389-863D-9820DB991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6951981" y="0"/>
            <a:ext cx="5236971" cy="6858001"/>
            <a:chOff x="6951981" y="0"/>
            <a:chExt cx="5236971" cy="685800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54F4BB5-9639-4525-A748-2B2D8FDB1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951981" y="692703"/>
              <a:ext cx="5236971" cy="6165298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D9AF55E-83EF-4A42-A236-590299A7B9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3">
              <a:alphaModFix amt="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16200000" flipH="1">
              <a:off x="7618603" y="-373126"/>
              <a:ext cx="4197223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8FDFADB-87B2-4396-9671-B1F551E1EE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794" y="391238"/>
            <a:ext cx="10190071" cy="2145491"/>
          </a:xfrm>
        </p:spPr>
        <p:txBody>
          <a:bodyPr anchor="b">
            <a:normAutofit/>
          </a:bodyPr>
          <a:lstStyle/>
          <a:p>
            <a:pPr algn="l"/>
            <a:r>
              <a:rPr lang="en-US" sz="5400" b="1" dirty="0" err="1">
                <a:solidFill>
                  <a:schemeClr val="accent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5400" b="1" dirty="0">
                <a:solidFill>
                  <a:schemeClr val="accent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5400" b="1" dirty="0">
                <a:solidFill>
                  <a:schemeClr val="accent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solidFill>
                  <a:schemeClr val="accent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change </a:t>
            </a:r>
            <a:r>
              <a:rPr lang="en-US" sz="5400" b="1" dirty="0">
                <a:solidFill>
                  <a:schemeClr val="accent2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style:</a:t>
            </a:r>
            <a:endParaRPr lang="en-US" sz="5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497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6C35EF-DBC8-41DC-A647-F1E0F599B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EB0BA5-59CA-4DBF-A716-BEEC67603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8545C-2832-4EB7-9624-D6EEA011A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 flipV="1">
            <a:off x="6951981" y="1"/>
            <a:ext cx="5236971" cy="6858000"/>
            <a:chOff x="20829" y="1"/>
            <a:chExt cx="5236971" cy="6857999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DDB8A50-D39E-4D33-819B-739ECB9D1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29" y="692703"/>
              <a:ext cx="5236971" cy="6165297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DCB7945-057F-4373-B268-FF1BE88A4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54" b="19117"/>
            <a:stretch/>
          </p:blipFill>
          <p:spPr>
            <a:xfrm rot="5400000">
              <a:off x="393956" y="-373126"/>
              <a:ext cx="4197222" cy="4943475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9EFA5BF-C131-428C-8C90-5C1623D12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9" y="0"/>
            <a:ext cx="6858000" cy="166457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Take </a:t>
            </a:r>
            <a:r>
              <a:rPr lang="en-US" dirty="0" err="1">
                <a:solidFill>
                  <a:srgbClr val="FFFFFF"/>
                </a:solidFill>
              </a:rPr>
              <a:t>Aways</a:t>
            </a:r>
            <a:r>
              <a:rPr lang="en-US" dirty="0">
                <a:solidFill>
                  <a:srgbClr val="FFFFFF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67545-3F21-4360-8414-2C618DA8F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99558"/>
            <a:ext cx="9007929" cy="4213530"/>
          </a:xfrm>
        </p:spPr>
        <p:txBody>
          <a:bodyPr>
            <a:normAutofit/>
          </a:bodyPr>
          <a:lstStyle/>
          <a:p>
            <a:pPr>
              <a:spcBef>
                <a:spcPts val="1500"/>
              </a:spcBef>
              <a:buClr>
                <a:schemeClr val="tx2">
                  <a:lumMod val="90000"/>
                  <a:lumOff val="1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rgbClr val="FFFFFF"/>
                </a:solidFill>
              </a:rPr>
              <a:t>There are many </a:t>
            </a:r>
            <a:r>
              <a:rPr lang="en-US" sz="2200" dirty="0" err="1">
                <a:solidFill>
                  <a:srgbClr val="FFFFFF"/>
                </a:solidFill>
              </a:rPr>
              <a:t>many</a:t>
            </a:r>
            <a:r>
              <a:rPr lang="en-US" sz="2200" dirty="0">
                <a:solidFill>
                  <a:srgbClr val="FFFFFF"/>
                </a:solidFill>
              </a:rPr>
              <a:t> style elements you can change with </a:t>
            </a:r>
            <a:r>
              <a:rPr lang="en-US" sz="2200" dirty="0" err="1">
                <a:solidFill>
                  <a:srgbClr val="FFFFFF"/>
                </a:solidFill>
              </a:rPr>
              <a:t>javaScript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Bef>
                <a:spcPts val="1500"/>
              </a:spcBef>
              <a:buClr>
                <a:schemeClr val="tx2">
                  <a:lumMod val="90000"/>
                  <a:lumOff val="1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200" dirty="0" err="1">
                <a:solidFill>
                  <a:srgbClr val="FFFFFF"/>
                </a:solidFill>
              </a:rPr>
              <a:t>document.getElementById</a:t>
            </a:r>
            <a:r>
              <a:rPr lang="en-US" sz="2200" dirty="0">
                <a:solidFill>
                  <a:srgbClr val="FFFFFF"/>
                </a:solidFill>
              </a:rPr>
              <a:t> lets you change a tag with an id</a:t>
            </a:r>
          </a:p>
          <a:p>
            <a:pPr>
              <a:spcBef>
                <a:spcPts val="1500"/>
              </a:spcBef>
              <a:buClr>
                <a:schemeClr val="tx2">
                  <a:lumMod val="90000"/>
                  <a:lumOff val="1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rgbClr val="FFFFFF"/>
                </a:solidFill>
              </a:rPr>
              <a:t>You need to specify that you are changing a style element</a:t>
            </a:r>
          </a:p>
          <a:p>
            <a:pPr lvl="1">
              <a:spcBef>
                <a:spcPts val="1500"/>
              </a:spcBef>
              <a:buClr>
                <a:schemeClr val="tx2">
                  <a:lumMod val="90000"/>
                  <a:lumOff val="1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1800" dirty="0" err="1">
                <a:solidFill>
                  <a:srgbClr val="FFFFFF"/>
                </a:solidFill>
              </a:rPr>
              <a:t>document.getElementById</a:t>
            </a:r>
            <a:r>
              <a:rPr lang="en-US" sz="1800" dirty="0">
                <a:solidFill>
                  <a:srgbClr val="FFFFFF"/>
                </a:solidFill>
              </a:rPr>
              <a:t>(</a:t>
            </a:r>
            <a:r>
              <a:rPr lang="en-US" sz="1800" dirty="0" err="1">
                <a:solidFill>
                  <a:srgbClr val="FFFFFF"/>
                </a:solidFill>
              </a:rPr>
              <a:t>idpar</a:t>
            </a:r>
            <a:r>
              <a:rPr lang="en-US" sz="1800" dirty="0">
                <a:solidFill>
                  <a:srgbClr val="FFFFFF"/>
                </a:solidFill>
              </a:rPr>
              <a:t>).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style</a:t>
            </a:r>
            <a:r>
              <a:rPr lang="en-US" sz="1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…</a:t>
            </a:r>
          </a:p>
          <a:p>
            <a:pPr>
              <a:spcBef>
                <a:spcPts val="1500"/>
              </a:spcBef>
              <a:buClr>
                <a:schemeClr val="tx2">
                  <a:lumMod val="90000"/>
                  <a:lumOff val="1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rgbClr val="FFFFFF"/>
                </a:solidFill>
              </a:rPr>
              <a:t>And don’t forget – no dashes (</a:t>
            </a:r>
            <a:r>
              <a:rPr lang="en-US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-</a:t>
            </a:r>
            <a:r>
              <a:rPr lang="en-US" sz="2200" dirty="0">
                <a:solidFill>
                  <a:srgbClr val="FFFFFF"/>
                </a:solidFill>
              </a:rPr>
              <a:t>) in styles!!!</a:t>
            </a:r>
          </a:p>
        </p:txBody>
      </p:sp>
    </p:spTree>
    <p:extLst>
      <p:ext uri="{BB962C8B-B14F-4D97-AF65-F5344CB8AC3E}">
        <p14:creationId xmlns:p14="http://schemas.microsoft.com/office/powerpoint/2010/main" val="2957775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2DB257-3E16-4A3C-9E28-46828281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5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5801D-6B90-4267-92D6-67713CF3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71" y="221226"/>
            <a:ext cx="6489290" cy="84803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getElementById</a:t>
            </a:r>
            <a:r>
              <a:rPr lang="en-US" dirty="0">
                <a:solidFill>
                  <a:srgbClr val="FFFFFF"/>
                </a:solidFill>
              </a:rPr>
              <a:t> (So far):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9C181-0ECF-4846-957C-0CF63194A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90" y="1120877"/>
            <a:ext cx="6437671" cy="5442155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00000"/>
              </a:lnSpc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getElementById</a:t>
            </a:r>
            <a:r>
              <a:rPr lang="en-US" sz="2400" dirty="0">
                <a:solidFill>
                  <a:srgbClr val="FFFFFF"/>
                </a:solidFill>
              </a:rPr>
              <a:t> changes tags that already exist on your web page</a:t>
            </a:r>
          </a:p>
          <a:p>
            <a:pPr>
              <a:lnSpc>
                <a:spcPct val="100000"/>
              </a:lnSpc>
              <a:spcBef>
                <a:spcPts val="200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FFFF"/>
                </a:solidFill>
              </a:rPr>
              <a:t>Which tag?  </a:t>
            </a:r>
          </a:p>
          <a:p>
            <a:pPr lvl="1">
              <a:lnSpc>
                <a:spcPct val="10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</a:rPr>
              <a:t>That is determined by the id</a:t>
            </a:r>
          </a:p>
          <a:p>
            <a:pPr lvl="1">
              <a:lnSpc>
                <a:spcPct val="10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</a:rPr>
              <a:t>Ids uniquely identify tags </a:t>
            </a:r>
          </a:p>
          <a:p>
            <a:pPr lvl="2">
              <a:lnSpc>
                <a:spcPct val="10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FFFF"/>
                </a:solidFill>
              </a:rPr>
              <a:t>An id can occur only once on a web page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</a:rPr>
              <a:t>So if I say:</a:t>
            </a:r>
          </a:p>
          <a:p>
            <a:pPr marL="914400" lvl="2" indent="0">
              <a:lnSpc>
                <a:spcPct val="100000"/>
              </a:lnSpc>
              <a:buClr>
                <a:schemeClr val="accent4">
                  <a:lumMod val="50000"/>
                </a:schemeClr>
              </a:buClr>
              <a:buNone/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document.getElementById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(‘tag1’)…</a:t>
            </a:r>
          </a:p>
          <a:p>
            <a:pPr marL="1028700" lvl="1" indent="-342900">
              <a:lnSpc>
                <a:spcPct val="10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</a:rPr>
              <a:t>I need to go to my web page and look through it to find the tag with the id,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‘tag1’.</a:t>
            </a:r>
          </a:p>
          <a:p>
            <a:pPr marL="571500" indent="-342900">
              <a:lnSpc>
                <a:spcPct val="100000"/>
              </a:lnSpc>
              <a:spcBef>
                <a:spcPts val="2000"/>
              </a:spcBef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i="1" dirty="0">
                <a:solidFill>
                  <a:srgbClr val="FFFFFF"/>
                </a:solidFill>
              </a:rPr>
              <a:t>So far…</a:t>
            </a:r>
          </a:p>
          <a:p>
            <a:pPr marL="1028700" lvl="1" indent="-342900">
              <a:lnSpc>
                <a:spcPct val="10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</a:rPr>
              <a:t>We’ve used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getElementById</a:t>
            </a:r>
            <a:r>
              <a:rPr lang="en-US" sz="2000" dirty="0">
                <a:solidFill>
                  <a:srgbClr val="FFFFFF"/>
                </a:solidFill>
              </a:rPr>
              <a:t> to change an image’s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src</a:t>
            </a:r>
            <a:r>
              <a:rPr lang="en-US" sz="2000" dirty="0">
                <a:solidFill>
                  <a:srgbClr val="FFFFFF"/>
                </a:solidFill>
              </a:rPr>
              <a:t> (or the pic)</a:t>
            </a:r>
          </a:p>
          <a:p>
            <a:pPr marL="1028700" lvl="1" indent="-342900">
              <a:lnSpc>
                <a:spcPct val="100000"/>
              </a:lnSpc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FFFFFF"/>
                </a:solidFill>
              </a:rPr>
              <a:t>We can use it to change so much more!!!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974BA0E-B544-45F7-A92D-96789A822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94385" y="41921"/>
            <a:ext cx="3997615" cy="6816079"/>
            <a:chOff x="8059620" y="41922"/>
            <a:chExt cx="3997615" cy="6816077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5B9D9A8-82B0-4B76-BDAA-CCE3802A9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818" b="17291"/>
            <a:stretch/>
          </p:blipFill>
          <p:spPr>
            <a:xfrm flipH="1">
              <a:off x="8059620" y="1345934"/>
              <a:ext cx="3997615" cy="5512065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98022CB9-B7A5-4853-A70B-BE37877C8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0"/>
            <a:stretch/>
          </p:blipFill>
          <p:spPr>
            <a:xfrm>
              <a:off x="8915400" y="41922"/>
              <a:ext cx="3141835" cy="6816077"/>
            </a:xfrm>
            <a:prstGeom prst="rect">
              <a:avLst/>
            </a:prstGeom>
          </p:spPr>
        </p:pic>
      </p:grpSp>
      <p:pic>
        <p:nvPicPr>
          <p:cNvPr id="4" name="Picture 3" descr="A bundle of crayons">
            <a:extLst>
              <a:ext uri="{FF2B5EF4-FFF2-40B4-BE49-F238E27FC236}">
                <a16:creationId xmlns:a16="http://schemas.microsoft.com/office/drawing/2014/main" id="{F2400CB2-5E65-4989-8F89-21C97D1A2E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839" r="-2" b="-2"/>
          <a:stretch/>
        </p:blipFill>
        <p:spPr>
          <a:xfrm>
            <a:off x="6858001" y="567942"/>
            <a:ext cx="4724400" cy="571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779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5801D-6B90-4267-92D6-67713CF3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7669" y="-89967"/>
            <a:ext cx="7168461" cy="1728511"/>
          </a:xfrm>
        </p:spPr>
        <p:txBody>
          <a:bodyPr>
            <a:normAutofit/>
          </a:bodyPr>
          <a:lstStyle/>
          <a:p>
            <a:r>
              <a:rPr lang="en-US" dirty="0"/>
              <a:t>Changing existing </a:t>
            </a:r>
            <a:br>
              <a:rPr lang="en-US" dirty="0"/>
            </a:br>
            <a:r>
              <a:rPr lang="en-US" dirty="0"/>
              <a:t>style of a tag: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9C181-0ECF-4846-957C-0CF63194A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2326" y="1692130"/>
            <a:ext cx="11047506" cy="2178340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change the style of a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tag: 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AutoNum type="arabicParenR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(with the id)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AutoNum type="arabicParenR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Instead of .</a:t>
            </a:r>
            <a:r>
              <a:rPr lang="en-US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add .style!!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AutoNum type="arabicParenR"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specify which style (e.g.,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backgroundColor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AutoNum type="arabicParenR"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set it to what you want it to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74CE9A-CE03-4F32-8E57-AD4365949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72" y="200577"/>
            <a:ext cx="2779327" cy="2875935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DC8ED31-34A0-412D-850F-38A836B17526}"/>
              </a:ext>
            </a:extLst>
          </p:cNvPr>
          <p:cNvSpPr txBox="1">
            <a:spLocks/>
          </p:cNvSpPr>
          <p:nvPr/>
        </p:nvSpPr>
        <p:spPr>
          <a:xfrm>
            <a:off x="250372" y="4076700"/>
            <a:ext cx="11658600" cy="2449285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style.borderColor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darkgreen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style.backgroundColor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“green“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(x).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style.color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darkgreen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184536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5801D-6B90-4267-92D6-67713CF35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9C181-0ECF-4846-957C-0CF63194A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992090"/>
            <a:ext cx="10895106" cy="1325564"/>
          </a:xfrm>
          <a:solidFill>
            <a:schemeClr val="tx2">
              <a:lumMod val="90000"/>
              <a:lumOff val="10000"/>
            </a:schemeClr>
          </a:solidFill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 id = 'p1'&gt; Computers are good at following instructions, but not at reading your mind...yet...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&lt;/p&gt;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"Green" </a:t>
            </a:r>
            <a:r>
              <a:rPr lang="en-US" sz="1800" dirty="0" err="1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1800" dirty="0" err="1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greenfunc</a:t>
            </a:r>
            <a:r>
              <a:rPr lang="en-US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('p1')"&gt;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1ADD023-281F-4D85-9674-2283E5004A26}"/>
              </a:ext>
            </a:extLst>
          </p:cNvPr>
          <p:cNvSpPr txBox="1">
            <a:spLocks/>
          </p:cNvSpPr>
          <p:nvPr/>
        </p:nvSpPr>
        <p:spPr>
          <a:xfrm>
            <a:off x="458694" y="4114800"/>
            <a:ext cx="10895106" cy="2035628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greenfunc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(param) {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(param).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style.borderColor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darkgreen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(param).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style.backgroundColor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“green"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(param).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style.color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darkgreen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2ED8D8-AF73-45F0-9C35-5BE35C704022}"/>
              </a:ext>
            </a:extLst>
          </p:cNvPr>
          <p:cNvSpPr txBox="1"/>
          <p:nvPr/>
        </p:nvSpPr>
        <p:spPr>
          <a:xfrm>
            <a:off x="391885" y="1622758"/>
            <a:ext cx="2220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Html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B7257-F45B-4FE6-B705-B6082482B16E}"/>
              </a:ext>
            </a:extLst>
          </p:cNvPr>
          <p:cNvSpPr txBox="1"/>
          <p:nvPr/>
        </p:nvSpPr>
        <p:spPr>
          <a:xfrm>
            <a:off x="391885" y="3671370"/>
            <a:ext cx="2220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JavaScript</a:t>
            </a:r>
          </a:p>
        </p:txBody>
      </p:sp>
    </p:spTree>
    <p:extLst>
      <p:ext uri="{BB962C8B-B14F-4D97-AF65-F5344CB8AC3E}">
        <p14:creationId xmlns:p14="http://schemas.microsoft.com/office/powerpoint/2010/main" val="1374223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2DB257-3E16-4A3C-9E28-46828281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5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5801D-6B90-4267-92D6-67713CF3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014" y="157006"/>
            <a:ext cx="4953000" cy="102953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Didn’t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9C181-0ECF-4846-957C-0CF63194A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113" y="1132112"/>
            <a:ext cx="6389915" cy="5725887"/>
          </a:xfrm>
        </p:spPr>
        <p:txBody>
          <a:bodyPr anchor="t">
            <a:normAutofit/>
          </a:bodyPr>
          <a:lstStyle/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400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 all the usual stuff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opened it, close it! </a:t>
            </a:r>
          </a:p>
          <a:p>
            <a:pPr marL="914400" lvl="2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goe</a:t>
            </a:r>
            <a:r>
              <a:rPr lang="en-US" sz="16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for { }, (), “ “, and ‘ ‘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the function names match EXACTLY (caps and small letters)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i="1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6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small d, small g, Capital E, Capital B, Capital I, small d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you’ve attached the </a:t>
            </a:r>
            <a:r>
              <a:rPr lang="en-US" sz="1600" i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600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the html </a:t>
            </a:r>
            <a:r>
              <a:rPr lang="en-US" sz="1600" i="1" dirty="0"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600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 </a:t>
            </a:r>
            <a:r>
              <a:rPr lang="en-US" sz="1600" i="1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600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=…&gt;&lt;/script&gt; </a:t>
            </a:r>
            <a:r>
              <a:rPr lang="en-US" sz="16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html code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endParaRPr lang="en-US" sz="16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</a:rPr>
              <a:t>New Stuff:</a:t>
            </a:r>
          </a:p>
          <a:p>
            <a:pPr marL="0" indent="0" defTabSz="45720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6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(param).</a:t>
            </a:r>
            <a:r>
              <a:rPr lang="en-US" sz="1600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style.borderColor</a:t>
            </a:r>
            <a:r>
              <a:rPr lang="en-US" sz="16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"#339922"</a:t>
            </a:r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you are using </a:t>
            </a:r>
            <a:r>
              <a:rPr lang="en-US" sz="1600" dirty="0" err="1"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borderColor</a:t>
            </a: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not border-color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you use </a:t>
            </a:r>
            <a:r>
              <a:rPr lang="en-US" sz="1600" dirty="0"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16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not :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the word style:</a:t>
            </a:r>
          </a:p>
          <a:p>
            <a:pPr marL="1257300" lvl="2" indent="-3429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Symbol" panose="05050102010706020507" pitchFamily="18" charset="2"/>
              <a:buChar char=""/>
            </a:pPr>
            <a:r>
              <a:rPr lang="en-US" sz="1400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4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(param).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</a:t>
            </a:r>
            <a:endParaRPr lang="en-U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974BA0E-B544-45F7-A92D-96789A822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94385" y="41921"/>
            <a:ext cx="3997615" cy="6816079"/>
            <a:chOff x="8059620" y="41922"/>
            <a:chExt cx="3997615" cy="6816077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5B9D9A8-82B0-4B76-BDAA-CCE3802A9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818" b="17291"/>
            <a:stretch/>
          </p:blipFill>
          <p:spPr>
            <a:xfrm flipH="1">
              <a:off x="8059620" y="1345934"/>
              <a:ext cx="3997615" cy="5512065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8022CB9-B7A5-4853-A70B-BE37877C8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 rotWithShape="1">
            <a:blip r:embed="rId2">
              <a:alphaModFix amt="1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690"/>
            <a:stretch/>
          </p:blipFill>
          <p:spPr>
            <a:xfrm>
              <a:off x="8915400" y="41922"/>
              <a:ext cx="3141835" cy="6816077"/>
            </a:xfrm>
            <a:prstGeom prst="rect">
              <a:avLst/>
            </a:prstGeom>
          </p:spPr>
        </p:pic>
      </p:grpSp>
      <p:pic>
        <p:nvPicPr>
          <p:cNvPr id="5" name="Picture 4" descr="A person making a face&#10;&#10;Description automatically generated with medium confidence">
            <a:extLst>
              <a:ext uri="{FF2B5EF4-FFF2-40B4-BE49-F238E27FC236}">
                <a16:creationId xmlns:a16="http://schemas.microsoft.com/office/drawing/2014/main" id="{B972310C-E4FD-4145-B5A8-686584D4EFA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60" r="-1" b="-1"/>
          <a:stretch/>
        </p:blipFill>
        <p:spPr>
          <a:xfrm flipH="1">
            <a:off x="6858001" y="567942"/>
            <a:ext cx="4724400" cy="571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172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5B3A8-145D-43B9-B991-73CDDD5ED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1"/>
            <a:ext cx="10895106" cy="582386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More Colors (another example):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7902-0CE9-4E23-90C7-62ABCEF2B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814" y="745220"/>
            <a:ext cx="10753591" cy="4005036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 fontScale="850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greenfunc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 {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style.borderColor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darkgreen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style.backgroundColor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“green"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darkgreen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redfunc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 {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style.borderColor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"red"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style.backgroundColor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“pink"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“red"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bluefunc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 {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style.borderColor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“navy"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style.backgroundColor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lightblue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(param).</a:t>
            </a:r>
            <a:r>
              <a:rPr lang="en-US" sz="1800" b="1" dirty="0" err="1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style.color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“navy"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endParaRPr lang="en-US" sz="1800" b="1" dirty="0">
              <a:solidFill>
                <a:srgbClr val="1F3763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33832EE-4FCC-4625-9A04-C594411D5A4E}"/>
              </a:ext>
            </a:extLst>
          </p:cNvPr>
          <p:cNvSpPr txBox="1">
            <a:spLocks/>
          </p:cNvSpPr>
          <p:nvPr/>
        </p:nvSpPr>
        <p:spPr>
          <a:xfrm>
            <a:off x="7424058" y="291194"/>
            <a:ext cx="4652148" cy="1752828"/>
          </a:xfrm>
          <a:prstGeom prst="rect">
            <a:avLst/>
          </a:prstGeom>
          <a:solidFill>
            <a:schemeClr val="accent1"/>
          </a:solidFill>
          <a:ln>
            <a:solidFill>
              <a:schemeClr val="tx2">
                <a:lumMod val="90000"/>
                <a:lumOff val="1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07000"/>
              </a:lnSpc>
              <a:spcBef>
                <a:spcPts val="200"/>
              </a:spcBef>
            </a:pPr>
            <a:endParaRPr lang="en-US" sz="1800" b="1" dirty="0">
              <a:solidFill>
                <a:srgbClr val="1F3763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200"/>
              </a:spcBef>
            </a:pPr>
            <a:r>
              <a:rPr lang="en-US" sz="2000" b="1" dirty="0">
                <a:solidFill>
                  <a:srgbClr val="1F3763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 buttons call different functions…</a:t>
            </a:r>
          </a:p>
          <a:p>
            <a:pPr marL="457200" lvl="1">
              <a:lnSpc>
                <a:spcPct val="107000"/>
              </a:lnSpc>
              <a:spcBef>
                <a:spcPts val="200"/>
              </a:spcBef>
            </a:pPr>
            <a:r>
              <a:rPr lang="en-US" sz="1600" b="1" dirty="0">
                <a:solidFill>
                  <a:srgbClr val="1F376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the same id!!!</a:t>
            </a:r>
          </a:p>
          <a:p>
            <a:pPr marL="457200" lvl="1">
              <a:lnSpc>
                <a:spcPct val="107000"/>
              </a:lnSpc>
              <a:spcBef>
                <a:spcPts val="200"/>
              </a:spcBef>
            </a:pPr>
            <a:r>
              <a:rPr lang="en-US" sz="1600" b="1" dirty="0">
                <a:solidFill>
                  <a:srgbClr val="1F376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all the functions will change the same tag!!!</a:t>
            </a:r>
          </a:p>
          <a:p>
            <a:pPr marL="457200" lvl="1">
              <a:lnSpc>
                <a:spcPct val="107000"/>
              </a:lnSpc>
              <a:spcBef>
                <a:spcPts val="200"/>
              </a:spcBef>
            </a:pPr>
            <a:r>
              <a:rPr lang="en-US" sz="1600" b="1" dirty="0">
                <a:solidFill>
                  <a:srgbClr val="1F376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 this case the p with the id ‘p1’)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337447D-810C-4732-8B91-A3E3D8353267}"/>
              </a:ext>
            </a:extLst>
          </p:cNvPr>
          <p:cNvSpPr txBox="1">
            <a:spLocks/>
          </p:cNvSpPr>
          <p:nvPr/>
        </p:nvSpPr>
        <p:spPr>
          <a:xfrm>
            <a:off x="1017814" y="4956629"/>
            <a:ext cx="10753592" cy="17528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 id = 'p1'&gt; Computers are good at following instructions, but not at reading your mind...yet...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"Green" 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greenfunc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'p1'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)"&gt;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"Red" 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redfunc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'p1'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)"&gt;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"Blue" 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bluefunc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'p1'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)"&gt;</a:t>
            </a:r>
            <a:endParaRPr lang="en-US" sz="1400" b="1" dirty="0">
              <a:solidFill>
                <a:schemeClr val="accent1">
                  <a:lumMod val="60000"/>
                  <a:lumOff val="4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5F3652-2EA4-4EF1-84D2-D69583919660}"/>
              </a:ext>
            </a:extLst>
          </p:cNvPr>
          <p:cNvSpPr txBox="1"/>
          <p:nvPr/>
        </p:nvSpPr>
        <p:spPr>
          <a:xfrm>
            <a:off x="179123" y="2145885"/>
            <a:ext cx="898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Java-</a:t>
            </a:r>
            <a:br>
              <a:rPr lang="en-US" b="1" dirty="0"/>
            </a:br>
            <a:r>
              <a:rPr lang="en-US" b="1" dirty="0"/>
              <a:t>Script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52A078-21C8-4476-ADD5-73E5E0A9FC18}"/>
              </a:ext>
            </a:extLst>
          </p:cNvPr>
          <p:cNvSpPr txBox="1"/>
          <p:nvPr/>
        </p:nvSpPr>
        <p:spPr>
          <a:xfrm>
            <a:off x="179123" y="5648377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HTML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AF08109-E404-4212-9622-A4C5043612D1}"/>
              </a:ext>
            </a:extLst>
          </p:cNvPr>
          <p:cNvCxnSpPr>
            <a:cxnSpLocks/>
          </p:cNvCxnSpPr>
          <p:nvPr/>
        </p:nvCxnSpPr>
        <p:spPr>
          <a:xfrm flipH="1">
            <a:off x="1812471" y="1901371"/>
            <a:ext cx="8626929" cy="3011718"/>
          </a:xfrm>
          <a:prstGeom prst="straightConnector1">
            <a:avLst/>
          </a:prstGeom>
          <a:ln w="28575">
            <a:solidFill>
              <a:schemeClr val="tx2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281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1161A-0632-4579-AAC7-50FC7CBA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622" y="-173082"/>
            <a:ext cx="10895106" cy="929639"/>
          </a:xfrm>
        </p:spPr>
        <p:txBody>
          <a:bodyPr>
            <a:normAutofit fontScale="90000"/>
          </a:bodyPr>
          <a:lstStyle/>
          <a:p>
            <a:r>
              <a:rPr lang="en-US" dirty="0"/>
              <a:t>We can pass in a different id into the 3 functions: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765B9-D445-4B50-841B-1C024A8E6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756558"/>
            <a:ext cx="11274612" cy="59529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 we’ve added another id to a tag in the html code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created 3 more buttons.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only difference between the first 3 buttons and the second is the </a:t>
            </a:r>
            <a:r>
              <a:rPr lang="en-US" sz="1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 being passed into the parameter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function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function doesn’t change 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ALL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!!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now the 3 new buttons change the style of  the header with the id </a:t>
            </a:r>
            <a:r>
              <a:rPr lang="en-US" sz="1800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bigtitle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A592DC8-056F-40D1-B9D6-7248D931711B}"/>
              </a:ext>
            </a:extLst>
          </p:cNvPr>
          <p:cNvSpPr txBox="1">
            <a:spLocks/>
          </p:cNvSpPr>
          <p:nvPr/>
        </p:nvSpPr>
        <p:spPr>
          <a:xfrm>
            <a:off x="458694" y="3750129"/>
            <a:ext cx="11274612" cy="29593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&lt;h1 id = “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bigtitle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”&gt; JavaScript Style Changes &lt;/h1&gt;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"Green" 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greenfunc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1800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bigtitle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)"&gt;			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"Red" 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redfunc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1800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bigtitle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)"&gt;					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"Blue" 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bluefunc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1800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bigtitle</a:t>
            </a:r>
            <a:r>
              <a:rPr lang="en-US" sz="1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sz="1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)”&gt;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endParaRPr lang="en-US" sz="1400" b="1" dirty="0">
              <a:solidFill>
                <a:schemeClr val="accent1">
                  <a:lumMod val="60000"/>
                  <a:lumOff val="4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 id = 'p1'&gt; Computers are good at following instructions, but not at reading your mind...yet...&lt;/p&gt;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"Green" </a:t>
            </a:r>
            <a:r>
              <a:rPr lang="en-US" sz="1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greenfunc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('p1')"&gt;			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"Red" </a:t>
            </a:r>
            <a:r>
              <a:rPr lang="en-US" sz="1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redfunc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('p1')"&gt;					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&lt;input type = "button" value = "Blue" </a:t>
            </a:r>
            <a:r>
              <a:rPr lang="en-US" sz="1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en-US" sz="18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bluefunc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('p1')"&gt;</a:t>
            </a:r>
            <a:endParaRPr lang="en-US" sz="1400" b="1" dirty="0">
              <a:solidFill>
                <a:schemeClr val="accent2">
                  <a:lumMod val="60000"/>
                  <a:lumOff val="4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983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D2AD5-95CC-4823-A8C1-FC438B77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51" y="-47897"/>
            <a:ext cx="10895106" cy="1325563"/>
          </a:xfrm>
        </p:spPr>
        <p:txBody>
          <a:bodyPr/>
          <a:lstStyle/>
          <a:p>
            <a:r>
              <a:rPr lang="en-US" dirty="0"/>
              <a:t>Partial list of styles you can change: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92260-076E-46C1-A590-386FA49AD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09" y="990600"/>
            <a:ext cx="3906477" cy="5709557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backgroundColor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backgroundImage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backgroundPosition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backgroundRepeat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borderColor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borderStyle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borderWidth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padding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width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position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fontFamily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fontSize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fontWeight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fontStyle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lineHeight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textAlign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2EFB6A1-E672-4B92-B3DC-D72221818F12}"/>
              </a:ext>
            </a:extLst>
          </p:cNvPr>
          <p:cNvSpPr txBox="1">
            <a:spLocks/>
          </p:cNvSpPr>
          <p:nvPr/>
        </p:nvSpPr>
        <p:spPr>
          <a:xfrm>
            <a:off x="3615552" y="1583395"/>
            <a:ext cx="5893119" cy="16387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5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more…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47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http://www.w3schools.com/jsref/dom_obj_style.asp</a:t>
            </a:r>
            <a:endParaRPr lang="en-US" sz="4700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C1008D2-2418-41D5-8B7B-E9C2E65D0952}"/>
              </a:ext>
            </a:extLst>
          </p:cNvPr>
          <p:cNvSpPr txBox="1">
            <a:spLocks/>
          </p:cNvSpPr>
          <p:nvPr/>
        </p:nvSpPr>
        <p:spPr>
          <a:xfrm>
            <a:off x="5389176" y="2850700"/>
            <a:ext cx="5208067" cy="163877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2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None of the styles in  JavaScript have – (dashes)!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different than </a:t>
            </a:r>
            <a:r>
              <a:rPr lang="en-US" sz="17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css</a:t>
            </a:r>
            <a:endParaRPr lang="en-US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9" name="Picture 8" descr="Bunch of colored pencils">
            <a:extLst>
              <a:ext uri="{FF2B5EF4-FFF2-40B4-BE49-F238E27FC236}">
                <a16:creationId xmlns:a16="http://schemas.microsoft.com/office/drawing/2014/main" id="{6F900CEF-8099-4AE2-81B8-AE8C2B4202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171" y="4190118"/>
            <a:ext cx="3790973" cy="2510039"/>
          </a:xfrm>
          <a:prstGeom prst="rect">
            <a:avLst/>
          </a:prstGeom>
          <a:ln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4206917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B2F707-EF35-4955-8439-F76145F3C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905C581-3E86-4ADD-9EDD-5FA87B461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376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5" name="Picture 4" descr="Paintbrushes in a pot">
            <a:extLst>
              <a:ext uri="{FF2B5EF4-FFF2-40B4-BE49-F238E27FC236}">
                <a16:creationId xmlns:a16="http://schemas.microsoft.com/office/drawing/2014/main" id="{898EA013-1908-4897-9E73-58F20748EA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69" r="-1" b="4357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07B149-F732-4524-8D60-4A6A22E29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460938" y="350508"/>
            <a:ext cx="9774619" cy="819705"/>
          </a:xfrm>
        </p:spPr>
        <p:txBody>
          <a:bodyPr anchor="b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DC026-12E6-4ED8-9942-24EF4AB34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86" y="1589314"/>
            <a:ext cx="9927771" cy="5083629"/>
          </a:xfrm>
        </p:spPr>
        <p:txBody>
          <a:bodyPr anchor="t">
            <a:normAutofit/>
          </a:bodyPr>
          <a:lstStyle/>
          <a:p>
            <a:pPr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changeStyle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style.backgroundColor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“maroon"</a:t>
            </a:r>
          </a:p>
          <a:p>
            <a:pPr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style.color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“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lightyellow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</a:p>
          <a:p>
            <a:pPr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style.border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"6px solid orange"</a:t>
            </a:r>
          </a:p>
          <a:p>
            <a:pPr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style.padding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"15px"</a:t>
            </a:r>
          </a:p>
          <a:p>
            <a:pPr marR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0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style.fontFamily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"arial"</a:t>
            </a:r>
          </a:p>
          <a:p>
            <a:pPr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sz="15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5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15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15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15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15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15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400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changes the border, the padding, and the font’s family as well as the background color and the font’s color</a:t>
            </a:r>
          </a:p>
          <a:p>
            <a:pPr algn="ctr">
              <a:lnSpc>
                <a:spcPct val="100000"/>
              </a:lnSpc>
            </a:pPr>
            <a:endParaRPr lang="en-US" sz="1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425898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AnalogousFromRegularSeed_2SEEDS">
      <a:dk1>
        <a:srgbClr val="000000"/>
      </a:dk1>
      <a:lt1>
        <a:srgbClr val="FFFFFF"/>
      </a:lt1>
      <a:dk2>
        <a:srgbClr val="1A212E"/>
      </a:dk2>
      <a:lt2>
        <a:srgbClr val="F0F1F3"/>
      </a:lt2>
      <a:accent1>
        <a:srgbClr val="B7A114"/>
      </a:accent1>
      <a:accent2>
        <a:srgbClr val="E77E29"/>
      </a:accent2>
      <a:accent3>
        <a:srgbClr val="86AE1F"/>
      </a:accent3>
      <a:accent4>
        <a:srgbClr val="1788D5"/>
      </a:accent4>
      <a:accent5>
        <a:srgbClr val="294BE7"/>
      </a:accent5>
      <a:accent6>
        <a:srgbClr val="5127D8"/>
      </a:accent6>
      <a:hlink>
        <a:srgbClr val="3F50BF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1175</Words>
  <Application>Microsoft Office PowerPoint</Application>
  <PresentationFormat>Widescreen</PresentationFormat>
  <Paragraphs>145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Avenir Next LT Pro</vt:lpstr>
      <vt:lpstr>AvenirNext LT Pro Medium</vt:lpstr>
      <vt:lpstr>Calibri</vt:lpstr>
      <vt:lpstr>Calibri Light</vt:lpstr>
      <vt:lpstr>Sabon Next LT</vt:lpstr>
      <vt:lpstr>Symbol</vt:lpstr>
      <vt:lpstr>Wingdings</vt:lpstr>
      <vt:lpstr>DappledVTI</vt:lpstr>
      <vt:lpstr>document.getElementById  to change style:</vt:lpstr>
      <vt:lpstr>getElementById (So far):</vt:lpstr>
      <vt:lpstr>Changing existing  style of a tag:</vt:lpstr>
      <vt:lpstr>Code Example:</vt:lpstr>
      <vt:lpstr>Didn’t work?</vt:lpstr>
      <vt:lpstr>More Colors (another example):</vt:lpstr>
      <vt:lpstr>We can pass in a different id into the 3 functions:</vt:lpstr>
      <vt:lpstr>Partial list of styles you can change:</vt:lpstr>
      <vt:lpstr>Example: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document.getElementById  to change style:</dc:title>
  <dc:creator>Yarrington, Debra</dc:creator>
  <cp:lastModifiedBy>Yarrington, Debra</cp:lastModifiedBy>
  <cp:revision>29</cp:revision>
  <dcterms:created xsi:type="dcterms:W3CDTF">2021-04-13T16:34:44Z</dcterms:created>
  <dcterms:modified xsi:type="dcterms:W3CDTF">2021-04-14T02:48:30Z</dcterms:modified>
</cp:coreProperties>
</file>