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0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705" autoAdjust="0"/>
    <p:restoredTop sz="94660"/>
  </p:normalViewPr>
  <p:slideViewPr>
    <p:cSldViewPr snapToGrid="0">
      <p:cViewPr>
        <p:scale>
          <a:sx n="100" d="100"/>
          <a:sy n="100" d="100"/>
        </p:scale>
        <p:origin x="139" y="-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2680B-3469-4842-9E9E-128E6FD414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0C4D11-B665-4470-9B8A-1BDE36E393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1EE626-41FD-4F64-B35E-BC04436BE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39EC7-18EC-4071-B4AA-8B008EF5DB33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EA22A4-AD54-47B6-B3B5-8EA92E674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A0942A-3D63-4C9E-817A-5777CEFC2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859E6-2748-46D5-A9CD-ABCE23D0D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828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96ECB-1628-4742-899F-917FFFEE6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94CF6E-C1CA-4DEE-88CB-4DC8ABE799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E53803-D053-4566-8163-E2299B399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39EC7-18EC-4071-B4AA-8B008EF5DB33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A8E3FB-9885-4794-ADA1-726C658C7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7F0936-A4E1-43D6-9580-7F6325B32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859E6-2748-46D5-A9CD-ABCE23D0D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338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5D6CCA-4675-4D31-864E-6D07CEA21A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DBEDF4-D069-4FAA-BBC3-10B2218E21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229B9D-6B39-4976-BBB5-833CB07E9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39EC7-18EC-4071-B4AA-8B008EF5DB33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232590-7079-43D8-8DD9-37AD67528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451849-7204-43A1-ABC4-E2763B6C4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859E6-2748-46D5-A9CD-ABCE23D0D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877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79A00-566F-45F2-84AC-860A5AAF7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22DE84-A91F-404E-86EA-D4B1972C09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33C4CA-4E6B-4C71-AF52-1D3137243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39EC7-18EC-4071-B4AA-8B008EF5DB33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393DCB-156B-4ED8-A742-E8EAD584D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C8DFD2-40F8-4CD0-AA1D-74C9765EA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859E6-2748-46D5-A9CD-ABCE23D0D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492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17ACD-A58D-4D06-A9C4-AEA44A40F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10D0E9-75AE-4A46-9B50-48D7532AFD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18A3D0-FF3B-49EC-901E-4808D30A7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39EC7-18EC-4071-B4AA-8B008EF5DB33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D3BF69-602A-4123-8A23-7528B870D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E2BD80-BDC1-4DC0-9A65-73BEED83A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859E6-2748-46D5-A9CD-ABCE23D0D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7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FFC65-7407-47C6-9A24-A04F1CB87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0F86E0-FA72-4387-8EA4-AEE8C460A8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8B3C91-F182-4A6A-97A0-B4CBAC898B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D29C1A-6B85-4A4D-A347-3E216E7C5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39EC7-18EC-4071-B4AA-8B008EF5DB33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DC3A2F-31BF-449C-82C3-5ADE5CA19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6EADEC-620E-4832-9473-7FB7949A8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859E6-2748-46D5-A9CD-ABCE23D0D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943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D8E4E-E06F-4436-AB3B-5AE39B42D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F2298E-3744-4166-B28D-2F042263D3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2170F4-E9F2-4DB5-9932-C38E6473CF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332A27-BAE8-4780-84B4-CE665FDB08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6AEE71-41B5-488D-8D45-5BDB1E53C9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7DD97D-8937-43EC-AAE5-D989A9F03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39EC7-18EC-4071-B4AA-8B008EF5DB33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568E33-24F1-4C35-8680-73B8CF9DB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36391D-73D9-4603-972B-B50AADEE8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859E6-2748-46D5-A9CD-ABCE23D0D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241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37CB4-8F68-499A-ABA9-C7CEB57DA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25CA90-AAFB-4504-AD37-80C6FD770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39EC7-18EC-4071-B4AA-8B008EF5DB33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AEAF77-A953-40A3-9945-546A8D793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3E37DA-F447-4C7E-A673-AC7365E03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859E6-2748-46D5-A9CD-ABCE23D0D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570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4FC9CE-B05D-43AE-86C7-A951DE37F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39EC7-18EC-4071-B4AA-8B008EF5DB33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8B749C-17D2-4621-9F70-A90ADCD96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0532D9-FC25-4F14-A8D3-7EA1ACEC8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859E6-2748-46D5-A9CD-ABCE23D0D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464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DCE13-1CF2-4686-A86C-CBAF2359C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E7DC2-F8F3-498A-AF8A-0C32D156F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BD210F-3367-42A9-B934-603D5F43B0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C92964-1FD0-4FE3-AC6A-DF4CB9811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39EC7-18EC-4071-B4AA-8B008EF5DB33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87143C-B15C-40A7-99F6-C9DDA241C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37EFBB-8D1A-4C4F-BF58-5766BF10D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859E6-2748-46D5-A9CD-ABCE23D0D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237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7CBEF-70DD-4AA3-B1CB-167BDE866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F48184-D0FD-400F-B9EE-683D934C68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A1A7A7-F0E6-47D1-BE95-57B1F7F95A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4CB585-C90E-4FC8-BD7E-DD6319D24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39EC7-18EC-4071-B4AA-8B008EF5DB33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F2CF1D-DC16-40B1-AA8E-91D39A565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F4D48D-9803-4CC7-B2BD-B62120AD4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859E6-2748-46D5-A9CD-ABCE23D0D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707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AD4A47-36FC-4BBB-9D80-81BC00250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75A114-B05C-4203-993F-EE87937CD9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9D422D-4C98-43D1-9293-48B118A101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39EC7-18EC-4071-B4AA-8B008EF5DB33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F1DC3A-5D8F-4941-93AC-8016125ED8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C32A3F-F2BF-404C-90B9-9EFC3FC4CA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A859E6-2748-46D5-A9CD-ABCE23D0D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213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453EA-0BF1-4B12-BF3D-870FB68DD4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64614" y="1783959"/>
            <a:ext cx="4087306" cy="2889114"/>
          </a:xfrm>
        </p:spPr>
        <p:txBody>
          <a:bodyPr anchor="b">
            <a:normAutofit/>
          </a:bodyPr>
          <a:lstStyle/>
          <a:p>
            <a:pPr algn="l"/>
            <a:r>
              <a:rPr lang="en-US" sz="5400" b="1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Changing width and height</a:t>
            </a:r>
            <a:endParaRPr lang="en-US" sz="54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40E300-0ACD-402F-9080-3112703020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4612" y="4750893"/>
            <a:ext cx="4087305" cy="1147863"/>
          </a:xfrm>
        </p:spPr>
        <p:txBody>
          <a:bodyPr anchor="t">
            <a:normAutofit/>
          </a:bodyPr>
          <a:lstStyle/>
          <a:p>
            <a:pPr algn="l"/>
            <a:r>
              <a:rPr lang="en-US" sz="2000"/>
              <a:t>Using getElementById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E49CC64F-7275-4E33-961B-0C5CDC4398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" y="0"/>
            <a:ext cx="7188051" cy="6858000"/>
          </a:xfrm>
          <a:custGeom>
            <a:avLst/>
            <a:gdLst>
              <a:gd name="connsiteX0" fmla="*/ 7188051 w 7188051"/>
              <a:gd name="connsiteY0" fmla="*/ 6858000 h 6858000"/>
              <a:gd name="connsiteX1" fmla="*/ 108694 w 7188051"/>
              <a:gd name="connsiteY1" fmla="*/ 6858000 h 6858000"/>
              <a:gd name="connsiteX2" fmla="*/ 79127 w 7188051"/>
              <a:gd name="connsiteY2" fmla="*/ 6681235 h 6858000"/>
              <a:gd name="connsiteX3" fmla="*/ 0 w 7188051"/>
              <a:gd name="connsiteY3" fmla="*/ 5565888 h 6858000"/>
              <a:gd name="connsiteX4" fmla="*/ 2190696 w 7188051"/>
              <a:gd name="connsiteY4" fmla="*/ 145339 h 6858000"/>
              <a:gd name="connsiteX5" fmla="*/ 2339431 w 7188051"/>
              <a:gd name="connsiteY5" fmla="*/ 0 h 6858000"/>
              <a:gd name="connsiteX6" fmla="*/ 7188051 w 7188051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88051" h="6858000">
                <a:moveTo>
                  <a:pt x="7188051" y="6858000"/>
                </a:moveTo>
                <a:lnTo>
                  <a:pt x="108694" y="6858000"/>
                </a:lnTo>
                <a:lnTo>
                  <a:pt x="79127" y="6681235"/>
                </a:lnTo>
                <a:cubicBezTo>
                  <a:pt x="26981" y="6316967"/>
                  <a:pt x="0" y="5944579"/>
                  <a:pt x="0" y="5565888"/>
                </a:cubicBezTo>
                <a:cubicBezTo>
                  <a:pt x="0" y="3459953"/>
                  <a:pt x="834428" y="1548908"/>
                  <a:pt x="2190696" y="145339"/>
                </a:cubicBezTo>
                <a:lnTo>
                  <a:pt x="2339431" y="0"/>
                </a:lnTo>
                <a:lnTo>
                  <a:pt x="7188051" y="0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 descr="Close-up of wooden white and yellow ruler">
            <a:extLst>
              <a:ext uri="{FF2B5EF4-FFF2-40B4-BE49-F238E27FC236}">
                <a16:creationId xmlns:a16="http://schemas.microsoft.com/office/drawing/2014/main" id="{920BB064-8156-4B7A-B894-7F658CC8362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654" r="18481"/>
          <a:stretch/>
        </p:blipFill>
        <p:spPr>
          <a:xfrm>
            <a:off x="1" y="10"/>
            <a:ext cx="7028495" cy="6857990"/>
          </a:xfrm>
          <a:custGeom>
            <a:avLst/>
            <a:gdLst/>
            <a:ahLst/>
            <a:cxnLst/>
            <a:rect l="l" t="t" r="r" b="b"/>
            <a:pathLst>
              <a:path w="7028495" h="6858000">
                <a:moveTo>
                  <a:pt x="0" y="0"/>
                </a:moveTo>
                <a:lnTo>
                  <a:pt x="6915668" y="0"/>
                </a:lnTo>
                <a:lnTo>
                  <a:pt x="6952411" y="219663"/>
                </a:lnTo>
                <a:cubicBezTo>
                  <a:pt x="7002551" y="569921"/>
                  <a:pt x="7028495" y="927986"/>
                  <a:pt x="7028495" y="1292112"/>
                </a:cubicBezTo>
                <a:cubicBezTo>
                  <a:pt x="7028495" y="3343346"/>
                  <a:pt x="6205186" y="5202289"/>
                  <a:pt x="4870994" y="6556512"/>
                </a:cubicBezTo>
                <a:lnTo>
                  <a:pt x="4556185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7830181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016AEC-0320-4ED0-8ECB-FE11DDDFE1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3CDB30C-1F82-41E6-A067-831D6E8918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DDA86DD-F997-4F66-A87C-5B58AB6D19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1540"/>
            <a:ext cx="722376" cy="5071110"/>
          </a:xfrm>
          <a:prstGeom prst="rect">
            <a:avLst/>
          </a:prstGeom>
          <a:solidFill>
            <a:srgbClr val="4C5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241B827-437E-40A3-A732-669230D6A5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02435" y="891540"/>
            <a:ext cx="10989565" cy="507111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8093C0-216F-4449-94DD-C387134F1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984" y="1054121"/>
            <a:ext cx="9465131" cy="1184111"/>
          </a:xfrm>
        </p:spPr>
        <p:txBody>
          <a:bodyPr>
            <a:normAutofit/>
          </a:bodyPr>
          <a:lstStyle/>
          <a:p>
            <a:r>
              <a:rPr lang="en-US" dirty="0"/>
              <a:t>Changing width and height: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66C6EC-C6A1-47AC-8D74-9D66FA7201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2399099"/>
            <a:ext cx="9465564" cy="3400969"/>
          </a:xfrm>
        </p:spPr>
        <p:txBody>
          <a:bodyPr>
            <a:normAutofit/>
          </a:bodyPr>
          <a:lstStyle/>
          <a:p>
            <a:pPr marL="0" marR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can use </a:t>
            </a:r>
            <a:r>
              <a:rPr lang="en-US" sz="24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getElementById</a:t>
            </a:r>
            <a:r>
              <a:rPr lang="en-US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change the width and height of an element: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function grow(x) {</a:t>
            </a:r>
          </a:p>
          <a:p>
            <a:pPr lvl="1" indent="0"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0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document.getElementById</a:t>
            </a:r>
            <a:r>
              <a:rPr lang="en-US" sz="2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(x).</a:t>
            </a:r>
            <a:r>
              <a:rPr lang="en-US" sz="20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style.width</a:t>
            </a:r>
            <a:r>
              <a:rPr lang="en-US" sz="2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"300px"</a:t>
            </a:r>
          </a:p>
          <a:p>
            <a:pPr lvl="1" indent="0"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0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document.getElementById</a:t>
            </a:r>
            <a:r>
              <a:rPr lang="en-US" sz="2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(x).</a:t>
            </a:r>
            <a:r>
              <a:rPr lang="en-US" sz="20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style.height</a:t>
            </a:r>
            <a:r>
              <a:rPr lang="en-US" sz="2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"300px“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0"/>
              </a:spcBef>
              <a:spcAft>
                <a:spcPts val="800"/>
              </a:spcAft>
            </a:pP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Try it: </a:t>
            </a: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you send in the id of an image, the image should grow to 300 px in size.</a:t>
            </a: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you send in the id of a paragraph, the paragraph will be 300x300px in size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36586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016AEC-0320-4ED0-8ECB-FE11DDDFE1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3CDB30C-1F82-41E6-A067-831D6E8918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DDA86DD-F997-4F66-A87C-5B58AB6D19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1540"/>
            <a:ext cx="722376" cy="5071110"/>
          </a:xfrm>
          <a:prstGeom prst="rect">
            <a:avLst/>
          </a:prstGeom>
          <a:solidFill>
            <a:srgbClr val="4C5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241B827-437E-40A3-A732-669230D6A5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02435" y="891540"/>
            <a:ext cx="10989565" cy="507111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797A2D-BB00-4A87-8B45-12BD7F786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984" y="1054121"/>
            <a:ext cx="9465131" cy="1184111"/>
          </a:xfrm>
        </p:spPr>
        <p:txBody>
          <a:bodyPr>
            <a:normAutofit/>
          </a:bodyPr>
          <a:lstStyle/>
          <a:p>
            <a:r>
              <a:rPr lang="en-US" b="1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Changing the width and height randomly: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8E6765-6E7A-40F6-A6B3-B2F5E7DBEF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2399099"/>
            <a:ext cx="9465564" cy="3400969"/>
          </a:xfrm>
        </p:spPr>
        <p:txBody>
          <a:bodyPr>
            <a:normAutofit/>
          </a:bodyPr>
          <a:lstStyle/>
          <a:p>
            <a:pPr marL="0" marR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2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can change the height and width of an element to be a random number! </a:t>
            </a:r>
          </a:p>
          <a:p>
            <a:pPr marL="0" marR="0" indent="0">
              <a:spcBef>
                <a:spcPts val="1500"/>
              </a:spcBef>
              <a:spcAft>
                <a:spcPts val="300"/>
              </a:spcAft>
              <a:buNone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There are a few small tricks to do this successfully.</a:t>
            </a:r>
          </a:p>
          <a:p>
            <a:pPr marL="0" marR="0" indent="0">
              <a:spcBef>
                <a:spcPts val="1500"/>
              </a:spcBef>
              <a:spcAft>
                <a:spcPts val="300"/>
              </a:spcAft>
              <a:buNone/>
            </a:pP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First: 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want the size to be between 20 and 470.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(We never want the size to be 0! So we have to add  20)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w=</a:t>
            </a:r>
            <a:r>
              <a:rPr lang="en-US" sz="20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Math.floor</a:t>
            </a:r>
            <a:r>
              <a:rPr lang="en-US" sz="2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0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Math.random</a:t>
            </a:r>
            <a:r>
              <a:rPr lang="en-US" sz="2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 *450) +20</a:t>
            </a:r>
          </a:p>
          <a:p>
            <a:pPr marL="0" marR="0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variable w now holds a random number between 20 and 470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668215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016AEC-0320-4ED0-8ECB-FE11DDDFE1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3CDB30C-1F82-41E6-A067-831D6E8918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DDA86DD-F997-4F66-A87C-5B58AB6D19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1540"/>
            <a:ext cx="722376" cy="5071110"/>
          </a:xfrm>
          <a:prstGeom prst="rect">
            <a:avLst/>
          </a:prstGeom>
          <a:solidFill>
            <a:srgbClr val="4C5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241B827-437E-40A3-A732-669230D6A5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02435" y="891540"/>
            <a:ext cx="10989565" cy="507111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797A2D-BB00-4A87-8B45-12BD7F786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2873" y="106579"/>
            <a:ext cx="9465131" cy="1780471"/>
          </a:xfrm>
        </p:spPr>
        <p:txBody>
          <a:bodyPr>
            <a:normAutofit/>
          </a:bodyPr>
          <a:lstStyle/>
          <a:p>
            <a:r>
              <a:rPr lang="en-US" dirty="0"/>
              <a:t>Using Rand Num </a:t>
            </a:r>
            <a:br>
              <a:rPr lang="en-US" dirty="0"/>
            </a:br>
            <a:r>
              <a:rPr lang="en-US" dirty="0"/>
              <a:t>to set the size: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8E6765-6E7A-40F6-A6B3-B2F5E7DBEF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5103" y="1789904"/>
            <a:ext cx="9465564" cy="3400969"/>
          </a:xfrm>
        </p:spPr>
        <p:txBody>
          <a:bodyPr>
            <a:normAutofit fontScale="55000" lnSpcReduction="20000"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3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set the size:  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1500"/>
              </a:spcBef>
              <a:spcAft>
                <a:spcPts val="300"/>
              </a:spcAft>
              <a:buNone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we did so far was: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8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document.getElementById</a:t>
            </a:r>
            <a:r>
              <a:rPr lang="en-US" sz="2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(x).</a:t>
            </a:r>
            <a:r>
              <a:rPr lang="en-US" sz="28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style.width</a:t>
            </a:r>
            <a:r>
              <a:rPr lang="en-US" sz="2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“300px”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</a:pP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number we want to replace with the random number is 300, </a:t>
            </a:r>
          </a:p>
          <a:p>
            <a:pPr marL="457200" lvl="1"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 instead of 300, we want to use w.  </a:t>
            </a:r>
          </a:p>
          <a:p>
            <a:pPr marL="0" marR="0">
              <a:lnSpc>
                <a:spcPct val="107000"/>
              </a:lnSpc>
              <a:spcBef>
                <a:spcPts val="1500"/>
              </a:spcBef>
              <a:spcAft>
                <a:spcPts val="300"/>
              </a:spcAft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But, of course, w should not go inside the quotes  </a:t>
            </a:r>
          </a:p>
          <a:p>
            <a:pPr marL="457200" lvl="1"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(because variables don’t go inside quotes).</a:t>
            </a:r>
          </a:p>
          <a:p>
            <a:pPr marL="0" marR="0">
              <a:lnSpc>
                <a:spcPct val="107000"/>
              </a:lnSpc>
              <a:spcBef>
                <a:spcPts val="1500"/>
              </a:spcBef>
              <a:spcAft>
                <a:spcPts val="300"/>
              </a:spcAft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somehow you want to join the variable w’s content with the “px” </a:t>
            </a:r>
          </a:p>
          <a:p>
            <a:pPr marL="457200" lvl="1"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need to specify that it’s pixels.</a:t>
            </a:r>
          </a:p>
          <a:p>
            <a:pPr marL="457200" lvl="1"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 use + to join w and “px” (e.g.,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w+”px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”)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AB559A9-C1B5-469B-99AA-3ADA445A8C04}"/>
              </a:ext>
            </a:extLst>
          </p:cNvPr>
          <p:cNvSpPr txBox="1">
            <a:spLocks/>
          </p:cNvSpPr>
          <p:nvPr/>
        </p:nvSpPr>
        <p:spPr>
          <a:xfrm>
            <a:off x="7341577" y="106579"/>
            <a:ext cx="4734658" cy="123116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Function so far:</a:t>
            </a:r>
          </a:p>
          <a:p>
            <a:pPr indent="0"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function </a:t>
            </a:r>
            <a:r>
              <a:rPr lang="en-US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randSize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(x) {</a:t>
            </a:r>
          </a:p>
          <a:p>
            <a:pPr indent="0"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w = </a:t>
            </a:r>
            <a:r>
              <a:rPr lang="en-US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Math.floor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Math.random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 * 450) + 20</a:t>
            </a:r>
          </a:p>
          <a:p>
            <a:pPr indent="0"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2F3B1C00-263B-4EF9-9CE2-D3DA9F14D5D0}"/>
              </a:ext>
            </a:extLst>
          </p:cNvPr>
          <p:cNvSpPr txBox="1">
            <a:spLocks/>
          </p:cNvSpPr>
          <p:nvPr/>
        </p:nvSpPr>
        <p:spPr>
          <a:xfrm>
            <a:off x="1495103" y="5294883"/>
            <a:ext cx="5202114" cy="149640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ct val="107000"/>
              </a:lnSpc>
              <a:spcBef>
                <a:spcPts val="1500"/>
              </a:spcBef>
              <a:spcAft>
                <a:spcPts val="300"/>
              </a:spcAft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 together:</a:t>
            </a:r>
          </a:p>
          <a:p>
            <a:pPr marR="0" indent="0"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function </a:t>
            </a:r>
            <a:r>
              <a:rPr lang="en-US" sz="2800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randSize</a:t>
            </a:r>
            <a: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(x) {</a:t>
            </a:r>
          </a:p>
          <a:p>
            <a:pPr marR="0" indent="0"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 = </a:t>
            </a:r>
            <a:r>
              <a:rPr lang="en-US" sz="2800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Math.floor</a:t>
            </a:r>
            <a: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800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Math.random</a:t>
            </a:r>
            <a: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 * 450) + 20</a:t>
            </a:r>
          </a:p>
          <a:p>
            <a:pPr marL="457200" marR="0" indent="0"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2800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document.getElementById</a:t>
            </a:r>
            <a: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(x).</a:t>
            </a:r>
            <a:r>
              <a:rPr lang="en-US" sz="2800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style.width</a:t>
            </a:r>
            <a: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</a:t>
            </a:r>
            <a:r>
              <a:rPr lang="en-US" sz="2800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w+“px</a:t>
            </a:r>
            <a: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</a:p>
          <a:p>
            <a:pPr marR="0" indent="0"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</a:p>
          <a:p>
            <a:pPr indent="0"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  <a:buNone/>
            </a:pPr>
            <a:endParaRPr lang="en-US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8502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3A93628A-4A26-42A6-859F-D1C95150AD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CF0C23-5636-422E-9AEE-41402F066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7864" y="891540"/>
            <a:ext cx="5715000" cy="730642"/>
          </a:xfrm>
        </p:spPr>
        <p:txBody>
          <a:bodyPr>
            <a:normAutofit/>
          </a:bodyPr>
          <a:lstStyle/>
          <a:p>
            <a:r>
              <a:rPr lang="en-US" sz="4000" dirty="0"/>
              <a:t>Repeat for height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1D707-5E7F-4B7C-910D-94A83595D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1540"/>
            <a:ext cx="722376" cy="5071110"/>
          </a:xfrm>
          <a:prstGeom prst="rect">
            <a:avLst/>
          </a:prstGeom>
          <a:solidFill>
            <a:srgbClr val="4C5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42B9E-5371-4E59-BF1E-C93696B985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0585" y="1718896"/>
            <a:ext cx="6356838" cy="4243754"/>
          </a:xfrm>
        </p:spPr>
        <p:txBody>
          <a:bodyPr>
            <a:normAutofit lnSpcReduction="10000"/>
          </a:bodyPr>
          <a:lstStyle/>
          <a:p>
            <a:pPr marL="0" marR="0">
              <a:spcBef>
                <a:spcPts val="0"/>
              </a:spcBef>
              <a:spcAft>
                <a:spcPts val="3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finally, we’ll repeat the process for the height:</a:t>
            </a:r>
          </a:p>
          <a:p>
            <a:pPr marL="0" marR="0">
              <a:spcBef>
                <a:spcPts val="0"/>
              </a:spcBef>
              <a:spcAft>
                <a:spcPts val="300"/>
              </a:spcAft>
            </a:pP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function </a:t>
            </a:r>
            <a:r>
              <a:rPr lang="en-US" sz="1700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randSize</a:t>
            </a:r>
            <a:r>
              <a:rPr lang="en-US" sz="17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(x) {</a:t>
            </a:r>
          </a:p>
          <a:p>
            <a:pPr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w = </a:t>
            </a:r>
            <a:r>
              <a:rPr lang="en-US" sz="1700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Math.floor</a:t>
            </a:r>
            <a:r>
              <a:rPr lang="en-US" sz="17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1700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Math.random</a:t>
            </a:r>
            <a:r>
              <a:rPr lang="en-US" sz="17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 * 450) + 20</a:t>
            </a:r>
          </a:p>
          <a:p>
            <a:pPr marL="45720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</a:t>
            </a:r>
            <a:r>
              <a:rPr lang="en-US" sz="1700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document.getElementById</a:t>
            </a:r>
            <a:r>
              <a:rPr lang="en-US" sz="17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(x).</a:t>
            </a:r>
            <a:r>
              <a:rPr lang="en-US" sz="1700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style.width</a:t>
            </a:r>
            <a:r>
              <a:rPr lang="en-US" sz="17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</a:t>
            </a:r>
            <a:r>
              <a:rPr lang="en-US" sz="1700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w+“px</a:t>
            </a:r>
            <a:r>
              <a:rPr lang="en-US" sz="17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</a:p>
          <a:p>
            <a:pPr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h = </a:t>
            </a:r>
            <a:r>
              <a:rPr lang="en-US" sz="1700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Math.floor</a:t>
            </a:r>
            <a:r>
              <a:rPr lang="en-US" sz="17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1700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Math.random</a:t>
            </a:r>
            <a:r>
              <a:rPr lang="en-US" sz="17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 * 450) + 20</a:t>
            </a:r>
          </a:p>
          <a:p>
            <a:pPr marL="45720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</a:t>
            </a:r>
            <a:r>
              <a:rPr lang="en-US" sz="1700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document.getElementById</a:t>
            </a:r>
            <a:r>
              <a:rPr lang="en-US" sz="17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(x).</a:t>
            </a:r>
            <a:r>
              <a:rPr lang="en-US" sz="1700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style.height</a:t>
            </a:r>
            <a:r>
              <a:rPr lang="en-US" sz="17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</a:t>
            </a:r>
            <a:r>
              <a:rPr lang="en-US" sz="1700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h+“px</a:t>
            </a:r>
            <a:r>
              <a:rPr lang="en-US" sz="17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endParaRPr lang="en-US" sz="17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7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</a:p>
          <a:p>
            <a:endParaRPr lang="en-US" sz="2000" dirty="0"/>
          </a:p>
          <a:p>
            <a:r>
              <a:rPr lang="en-US" sz="2000" dirty="0"/>
              <a:t>Now test it by adding an image to your html,</a:t>
            </a:r>
          </a:p>
          <a:p>
            <a:pPr lvl="1"/>
            <a:r>
              <a:rPr lang="en-US" sz="1600" dirty="0"/>
              <a:t>Make sure the image has an id</a:t>
            </a:r>
          </a:p>
          <a:p>
            <a:pPr lvl="1"/>
            <a:r>
              <a:rPr lang="en-US" sz="1600" dirty="0"/>
              <a:t>Make sure the image has the width and height set using </a:t>
            </a:r>
            <a:r>
              <a:rPr lang="en-US" sz="1600" dirty="0" err="1"/>
              <a:t>css</a:t>
            </a:r>
            <a:endParaRPr lang="en-US" sz="1600" dirty="0"/>
          </a:p>
          <a:p>
            <a:pPr lvl="1"/>
            <a:r>
              <a:rPr lang="en-US" sz="1600" dirty="0"/>
              <a:t>Make either the image or a button call </a:t>
            </a:r>
            <a:r>
              <a:rPr lang="en-US" sz="1600" dirty="0" err="1"/>
              <a:t>randSize</a:t>
            </a:r>
            <a:r>
              <a:rPr lang="en-US" sz="1600" dirty="0"/>
              <a:t> with the id of the image.</a:t>
            </a:r>
          </a:p>
          <a:p>
            <a:r>
              <a:rPr lang="en-US" sz="2000" dirty="0"/>
              <a:t>The image’s size should change all wonky!</a:t>
            </a:r>
          </a:p>
        </p:txBody>
      </p:sp>
      <p:pic>
        <p:nvPicPr>
          <p:cNvPr id="5" name="Picture 4" descr="Close up of ruler">
            <a:extLst>
              <a:ext uri="{FF2B5EF4-FFF2-40B4-BE49-F238E27FC236}">
                <a16:creationId xmlns:a16="http://schemas.microsoft.com/office/drawing/2014/main" id="{0C429628-5F60-4E6B-9484-707F3CBF368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734" r="27872"/>
          <a:stretch/>
        </p:blipFill>
        <p:spPr>
          <a:xfrm>
            <a:off x="7553810" y="891540"/>
            <a:ext cx="3600607" cy="5071110"/>
          </a:xfrm>
          <a:prstGeom prst="rect">
            <a:avLst/>
          </a:prstGeom>
          <a:effectLst>
            <a:outerShdw blurRad="406400" dist="317500" dir="5400000" sx="89000" sy="89000" rotWithShape="0">
              <a:prstClr val="black">
                <a:alpha val="15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34835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CCEA2E-FC80-48E7-BC0D-B7FA1F53B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Take Aways: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3B5D2A-8D3F-4340-92D0-66927CD84D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7023" y="413238"/>
            <a:ext cx="7561385" cy="5782289"/>
          </a:xfrm>
        </p:spPr>
        <p:txBody>
          <a:bodyPr anchor="ctr">
            <a:normAutofit/>
          </a:bodyPr>
          <a:lstStyle/>
          <a:p>
            <a:r>
              <a:rPr lang="en-US" sz="2000" dirty="0"/>
              <a:t>You can use </a:t>
            </a:r>
            <a:r>
              <a:rPr lang="en-US" sz="2000" dirty="0" err="1"/>
              <a:t>getElementById</a:t>
            </a:r>
            <a:r>
              <a:rPr lang="en-US" sz="2000" dirty="0"/>
              <a:t> to change width and height</a:t>
            </a:r>
          </a:p>
          <a:p>
            <a:r>
              <a:rPr lang="en-US" sz="2000" dirty="0"/>
              <a:t>You can change them randomly</a:t>
            </a:r>
          </a:p>
          <a:p>
            <a:r>
              <a:rPr lang="en-US" sz="2000" b="1" dirty="0"/>
              <a:t>Tricks: </a:t>
            </a:r>
          </a:p>
          <a:p>
            <a:pPr lvl="1"/>
            <a:r>
              <a:rPr lang="en-US" sz="2000" dirty="0"/>
              <a:t>You  should shift your random number up </a:t>
            </a:r>
          </a:p>
          <a:p>
            <a:pPr lvl="2"/>
            <a:r>
              <a:rPr lang="en-US" dirty="0"/>
              <a:t>So you don’t get zero</a:t>
            </a:r>
          </a:p>
          <a:p>
            <a:pPr lvl="2"/>
            <a:r>
              <a:rPr lang="en-US" dirty="0"/>
              <a:t>E.g., </a:t>
            </a:r>
            <a:r>
              <a:rPr lang="en-US" dirty="0" err="1">
                <a:solidFill>
                  <a:srgbClr val="C00000"/>
                </a:solidFill>
              </a:rPr>
              <a:t>Math.floor</a:t>
            </a:r>
            <a:r>
              <a:rPr lang="en-US" dirty="0">
                <a:solidFill>
                  <a:srgbClr val="C00000"/>
                </a:solidFill>
              </a:rPr>
              <a:t>(</a:t>
            </a:r>
            <a:r>
              <a:rPr lang="en-US" dirty="0" err="1">
                <a:solidFill>
                  <a:srgbClr val="C00000"/>
                </a:solidFill>
              </a:rPr>
              <a:t>Math.random</a:t>
            </a:r>
            <a:r>
              <a:rPr lang="en-US" dirty="0">
                <a:solidFill>
                  <a:srgbClr val="C00000"/>
                </a:solidFill>
              </a:rPr>
              <a:t>() * 500) + 10 </a:t>
            </a:r>
            <a:r>
              <a:rPr lang="en-US" dirty="0"/>
              <a:t>makes random numbers between 10 and 510</a:t>
            </a:r>
          </a:p>
          <a:p>
            <a:pPr lvl="1"/>
            <a:r>
              <a:rPr lang="en-US" sz="2000" dirty="0"/>
              <a:t>You must somehow combine the variable holding the random number and “px”</a:t>
            </a:r>
          </a:p>
          <a:p>
            <a:pPr lvl="1"/>
            <a:r>
              <a:rPr lang="en-US" sz="2000" dirty="0"/>
              <a:t>To do that, use </a:t>
            </a:r>
            <a:r>
              <a:rPr lang="en-US" sz="2000" dirty="0" err="1">
                <a:solidFill>
                  <a:srgbClr val="C00000"/>
                </a:solidFill>
              </a:rPr>
              <a:t>varnum</a:t>
            </a:r>
            <a:r>
              <a:rPr lang="en-US" sz="2000" dirty="0">
                <a:solidFill>
                  <a:srgbClr val="C00000"/>
                </a:solidFill>
              </a:rPr>
              <a:t>+”px”</a:t>
            </a:r>
          </a:p>
          <a:p>
            <a:pPr lvl="1"/>
            <a:r>
              <a:rPr lang="en-US" sz="2000" dirty="0"/>
              <a:t>E.g.,</a:t>
            </a:r>
          </a:p>
          <a:p>
            <a:pPr lvl="2"/>
            <a:r>
              <a:rPr lang="en-US" dirty="0" err="1">
                <a:solidFill>
                  <a:srgbClr val="C00000"/>
                </a:solidFill>
              </a:rPr>
              <a:t>document.getElementById</a:t>
            </a:r>
            <a:r>
              <a:rPr lang="en-US" dirty="0">
                <a:solidFill>
                  <a:srgbClr val="C00000"/>
                </a:solidFill>
              </a:rPr>
              <a:t>(par).</a:t>
            </a:r>
            <a:r>
              <a:rPr lang="en-US" dirty="0" err="1">
                <a:solidFill>
                  <a:srgbClr val="C00000"/>
                </a:solidFill>
              </a:rPr>
              <a:t>style.width</a:t>
            </a:r>
            <a:r>
              <a:rPr lang="en-US" dirty="0">
                <a:solidFill>
                  <a:srgbClr val="C00000"/>
                </a:solidFill>
              </a:rPr>
              <a:t> = </a:t>
            </a:r>
            <a:r>
              <a:rPr lang="en-US" dirty="0" err="1">
                <a:solidFill>
                  <a:srgbClr val="C00000"/>
                </a:solidFill>
              </a:rPr>
              <a:t>varnum</a:t>
            </a:r>
            <a:r>
              <a:rPr lang="en-US" dirty="0">
                <a:solidFill>
                  <a:srgbClr val="C00000"/>
                </a:solidFill>
              </a:rPr>
              <a:t>+”px”</a:t>
            </a:r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69489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614</Words>
  <Application>Microsoft Office PowerPoint</Application>
  <PresentationFormat>Widescreen</PresentationFormat>
  <Paragraphs>69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Changing width and height</vt:lpstr>
      <vt:lpstr>Changing width and height:</vt:lpstr>
      <vt:lpstr>Changing the width and height randomly:</vt:lpstr>
      <vt:lpstr>Using Rand Num  to set the size:</vt:lpstr>
      <vt:lpstr>Repeat for height</vt:lpstr>
      <vt:lpstr>Take Aways: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Changing width and height</dc:title>
  <dc:creator>Yarrington, Debra</dc:creator>
  <cp:lastModifiedBy>Yarrington, Debra</cp:lastModifiedBy>
  <cp:revision>7</cp:revision>
  <dcterms:created xsi:type="dcterms:W3CDTF">2021-04-14T03:13:12Z</dcterms:created>
  <dcterms:modified xsi:type="dcterms:W3CDTF">2021-04-14T04:15:48Z</dcterms:modified>
</cp:coreProperties>
</file>