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>
        <p:scale>
          <a:sx n="87" d="100"/>
          <a:sy n="87" d="100"/>
        </p:scale>
        <p:origin x="5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7A2D-179D-43E9-B074-B7999A271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D9CB6-9C45-4365-A13E-495BC8361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1B211-72AD-4E9D-86DC-C38CD03F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EE8B8-442A-4892-B486-06DE9D6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38FC9-C5F6-46C1-B634-42641814E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9611E-7089-487B-AB95-7C2DA3729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3C8AC-1EE3-4CA8-9274-ED1DD16B2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A8386-8FF8-4C4F-85A3-BC0EEB55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EFDAD-54EA-4088-8876-88A21110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D506F-8860-429A-A577-10D9046A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8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CCCE20-CC0D-4FE8-AD7B-E48580312F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1273B-9082-4442-BC03-77B2A239F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1F6E8-9723-4984-BEAA-03A187495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4C418-0C62-46D9-8E93-2C03F2AA8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57C7E-BFBA-43A6-A060-84AAEB22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4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F0E14-6AF3-4917-A264-4F3E21C3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DE6F4-1E19-4544-A60E-C73B18B90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D60FC-398D-4347-8736-F054D3EC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1AF3E-E1B5-4175-A193-713EB2A48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046EB-B42F-4BBE-A077-D9E81EC0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0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62A6C-D66C-4B3A-AF36-11E051076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2860A-0A8F-4D87-A818-4E5B45785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B9C1E-2830-46BE-B33E-A57E176F2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A34B7-080A-480A-B290-FAC57CD45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4DECC-3E3D-483F-B961-E40BFFB2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1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BDC2E-7E79-4068-9E07-832DF3A18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37A2D-5920-46B0-A389-130670DBF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13B60-A13C-4672-99DE-04D255BE8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1AC70-968E-42FC-A41A-2404C7A5A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EC6992-08CD-42BF-99FD-3DEFDF7AB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C3D79-CFAB-475C-B3D9-1C48629C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5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73D8B-10E8-42BB-B740-BE280790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806E7-06A7-4415-853A-CF2650CAF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C73C8-AB4E-449A-8F5A-5A193CD86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2438F-3047-4043-8BBB-5103D4D4F9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DC4E4B-2FF1-4178-B571-5668675FD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CCF6C-2846-4554-9A0F-3EDD75DDA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93557-2A8A-45F2-80B4-E7A1C630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E28D48-E847-4957-BF0E-0938CA4A5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3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F58F-423C-477D-BB68-CE1F33EEF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02558-F4D0-49F4-9CE1-A7A7DD352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8B18E-A07F-4857-854A-798496084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328123-22BD-4C4B-975C-77622863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6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49FF37-D9CF-4744-B739-3FE78130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56A352-CDFE-4254-90D3-C20885880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42743-1114-4ACB-A0D3-39A93884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1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D7056-8717-46D5-989C-EB6253CB5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3173A-A2A7-4E2D-86DE-CDD7AF5B4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0D056-B925-4E82-9B3B-0E629E088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503D6A-0794-417F-A7EA-23B9CA6F3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9FD62-094C-49E6-8430-F6460099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AD84-24D8-4129-B983-56C775A1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5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CFAFD-CA9D-4504-9F85-BE9ED337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21869C-275D-449F-8FE1-ACBDF99055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3569CF-6DAC-44F5-AE36-F710974A0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D9101-D617-403D-A23B-31255DBD0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CD666-0AD2-49A4-88A8-99C95A98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B7B16-0A94-424B-B961-1C7C2CC70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4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5DADEB-67DD-453E-9CED-E65D33718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CA542-5887-4B2C-8D27-BF7A2E3A0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3CE62-2FEC-4ED2-A947-9EBCE368C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D0BD5-C41F-481B-A575-66B4135954A0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1C9AC-6AA1-4924-B8C9-FF5A70E03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F5B68-2A93-4460-9F8A-788D2AD03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13319-98EB-4574-874A-F947B2F2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3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9BAAE-60B4-401B-BFA1-73293FDA80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2DA61B-9932-40FE-BEFB-2915E9C01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200" dirty="0" err="1">
                <a:solidFill>
                  <a:srgbClr val="FFFFFF"/>
                </a:solidFill>
              </a:rPr>
              <a:t>GetElementById</a:t>
            </a:r>
            <a:endParaRPr lang="en-US" sz="52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582DD9-4571-4B13-92C2-C5936A628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More Examples</a:t>
            </a:r>
          </a:p>
        </p:txBody>
      </p:sp>
    </p:spTree>
    <p:extLst>
      <p:ext uri="{BB962C8B-B14F-4D97-AF65-F5344CB8AC3E}">
        <p14:creationId xmlns:p14="http://schemas.microsoft.com/office/powerpoint/2010/main" val="3847598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77619A-5738-47F8-8486-700E76CC5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en-US" b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 Pic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EE422-3FBE-4B3E-9EAC-4B3245AF2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304" y="263769"/>
            <a:ext cx="6299687" cy="5880920"/>
          </a:xfrm>
        </p:spPr>
        <p:txBody>
          <a:bodyPr anchor="ctr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a bunch of ways we can make random pics show up!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We’ll use: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Math.floor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Math.random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* 3), and 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conditions </a:t>
            </a:r>
          </a:p>
          <a:p>
            <a:pPr lvl="1"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function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(We’re combining tools!)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need only 1 image in your html code – that is the image you’re going to change.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you’ll need to download 3 more images – those are the random images that will be showing up on your web page!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248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619A-5738-47F8-8486-700E76CC5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6667"/>
          </a:xfrm>
        </p:spPr>
        <p:txBody>
          <a:bodyPr/>
          <a:lstStyle/>
          <a:p>
            <a:r>
              <a:rPr lang="en-US" dirty="0">
                <a:solidFill>
                  <a:srgbClr val="FF3300"/>
                </a:solidFill>
              </a:rPr>
              <a:t>Random pic: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EE422-3FBE-4B3E-9EAC-4B3245AF2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780" y="4791808"/>
            <a:ext cx="10515600" cy="1385155"/>
          </a:xfrm>
          <a:solidFill>
            <a:srgbClr val="CCCCFF"/>
          </a:solidFill>
        </p:spPr>
        <p:txBody>
          <a:bodyPr>
            <a:normAutofit fontScale="62500" lnSpcReduction="20000"/>
          </a:bodyPr>
          <a:lstStyle/>
          <a:p>
            <a:r>
              <a:rPr lang="en-US" dirty="0"/>
              <a:t>Make sure you’ve:</a:t>
            </a:r>
          </a:p>
          <a:p>
            <a:pPr lvl="1"/>
            <a:r>
              <a:rPr lang="en-US" dirty="0"/>
              <a:t>Downloaded 3 new images </a:t>
            </a:r>
          </a:p>
          <a:p>
            <a:pPr lvl="2"/>
            <a:r>
              <a:rPr lang="en-US" dirty="0"/>
              <a:t>(I named mine zero.jpg, one.jpg, and two.jpg for ease of code writing)</a:t>
            </a:r>
          </a:p>
          <a:p>
            <a:pPr lvl="1"/>
            <a:r>
              <a:rPr lang="en-US" dirty="0"/>
              <a:t>Made the pic call the new function</a:t>
            </a:r>
          </a:p>
          <a:p>
            <a:pPr lvl="1"/>
            <a:r>
              <a:rPr lang="en-US" dirty="0"/>
              <a:t>Made the id in the </a:t>
            </a:r>
            <a:r>
              <a:rPr lang="en-US" dirty="0" err="1"/>
              <a:t>img</a:t>
            </a:r>
            <a:r>
              <a:rPr lang="en-US" dirty="0"/>
              <a:t> on your html page and the id between the </a:t>
            </a:r>
            <a:r>
              <a:rPr lang="en-US" dirty="0" err="1"/>
              <a:t>document.getElementById</a:t>
            </a:r>
            <a:r>
              <a:rPr lang="en-US" dirty="0"/>
              <a:t> parentheses match!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3A7D2B4-03D1-4679-A500-4AADF2F0855E}"/>
              </a:ext>
            </a:extLst>
          </p:cNvPr>
          <p:cNvSpPr txBox="1">
            <a:spLocks/>
          </p:cNvSpPr>
          <p:nvPr/>
        </p:nvSpPr>
        <p:spPr>
          <a:xfrm>
            <a:off x="5826368" y="1559169"/>
            <a:ext cx="5353051" cy="29556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randPic</a:t>
            </a:r>
            <a:r>
              <a:rPr lang="en-US" dirty="0">
                <a:solidFill>
                  <a:srgbClr val="FF0000"/>
                </a:solidFill>
              </a:rPr>
              <a:t>() {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alert("Changing pic")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rand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3)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if (rand === 0) {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("cute").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"zero.jpg"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else if (rand === 1) {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("cute").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"one.jpg"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else if (rand === 2) {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("cute").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"two.jpg"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FDA704-0B77-41CF-9640-A08AA8495867}"/>
              </a:ext>
            </a:extLst>
          </p:cNvPr>
          <p:cNvSpPr txBox="1">
            <a:spLocks/>
          </p:cNvSpPr>
          <p:nvPr/>
        </p:nvSpPr>
        <p:spPr>
          <a:xfrm>
            <a:off x="707780" y="1624929"/>
            <a:ext cx="4699489" cy="28899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&lt;</a:t>
            </a:r>
            <a:r>
              <a:rPr lang="en-US" sz="1600" dirty="0" err="1">
                <a:solidFill>
                  <a:srgbClr val="00B0F0"/>
                </a:solidFill>
              </a:rPr>
              <a:t>img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 err="1">
                <a:solidFill>
                  <a:srgbClr val="00B0F0"/>
                </a:solidFill>
              </a:rPr>
              <a:t>src</a:t>
            </a:r>
            <a:r>
              <a:rPr lang="en-US" sz="1600" dirty="0">
                <a:solidFill>
                  <a:srgbClr val="00B0F0"/>
                </a:solidFill>
              </a:rPr>
              <a:t> = "penguin.jpg"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style = "width:175px; height: 175px;"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alt = "adorable baby animal"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id = "cute"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</a:t>
            </a:r>
            <a:r>
              <a:rPr lang="en-US" sz="1600" dirty="0" err="1">
                <a:solidFill>
                  <a:srgbClr val="00B0F0"/>
                </a:solidFill>
              </a:rPr>
              <a:t>onClick</a:t>
            </a:r>
            <a:r>
              <a:rPr lang="en-US" sz="1600" dirty="0">
                <a:solidFill>
                  <a:srgbClr val="00B0F0"/>
                </a:solidFill>
              </a:rPr>
              <a:t> ="</a:t>
            </a:r>
            <a:r>
              <a:rPr lang="en-US" sz="1600" dirty="0" err="1">
                <a:solidFill>
                  <a:srgbClr val="00B0F0"/>
                </a:solidFill>
              </a:rPr>
              <a:t>randPic</a:t>
            </a:r>
            <a:r>
              <a:rPr lang="en-US" sz="1600" dirty="0">
                <a:solidFill>
                  <a:srgbClr val="00B0F0"/>
                </a:solidFill>
              </a:rPr>
              <a:t>()"&gt;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03D8CD-8B12-4431-AA4D-9463A50E7D08}"/>
              </a:ext>
            </a:extLst>
          </p:cNvPr>
          <p:cNvSpPr txBox="1"/>
          <p:nvPr/>
        </p:nvSpPr>
        <p:spPr>
          <a:xfrm>
            <a:off x="650630" y="1244084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HTML Code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37B870-AA00-4C7A-9748-24DE5D2A7825}"/>
              </a:ext>
            </a:extLst>
          </p:cNvPr>
          <p:cNvSpPr txBox="1"/>
          <p:nvPr/>
        </p:nvSpPr>
        <p:spPr>
          <a:xfrm>
            <a:off x="5763356" y="1189837"/>
            <a:ext cx="1646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JavaScript Code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30671D1-A863-441E-9CC0-38AF9B43C5BC}"/>
              </a:ext>
            </a:extLst>
          </p:cNvPr>
          <p:cNvCxnSpPr/>
          <p:nvPr/>
        </p:nvCxnSpPr>
        <p:spPr>
          <a:xfrm flipV="1">
            <a:off x="3057524" y="1749669"/>
            <a:ext cx="3716949" cy="10726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6863E1A-988B-4D67-AFCC-12063AA82262}"/>
              </a:ext>
            </a:extLst>
          </p:cNvPr>
          <p:cNvCxnSpPr/>
          <p:nvPr/>
        </p:nvCxnSpPr>
        <p:spPr>
          <a:xfrm>
            <a:off x="2439865" y="2639157"/>
            <a:ext cx="6387612" cy="5304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67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619A-5738-47F8-8486-700E76CC5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8473"/>
          </a:xfrm>
        </p:spPr>
        <p:txBody>
          <a:bodyPr/>
          <a:lstStyle/>
          <a:p>
            <a:r>
              <a:rPr lang="en-US" sz="44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Example: Passing in id as Parameter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EE422-3FBE-4B3E-9EAC-4B3245AF2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599"/>
            <a:ext cx="10515600" cy="826476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pass an id into a function’s parameter when you call the function.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dirty="0"/>
              <a:t>Example: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55EDAA2-0D10-4663-AAD3-4E6C5F27BA2A}"/>
              </a:ext>
            </a:extLst>
          </p:cNvPr>
          <p:cNvSpPr txBox="1">
            <a:spLocks/>
          </p:cNvSpPr>
          <p:nvPr/>
        </p:nvSpPr>
        <p:spPr>
          <a:xfrm>
            <a:off x="895350" y="4231298"/>
            <a:ext cx="10512669" cy="1870564"/>
          </a:xfrm>
          <a:prstGeom prst="rect">
            <a:avLst/>
          </a:prstGeom>
          <a:solidFill>
            <a:srgbClr val="CCCCFF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/>
              <a:t>Notes: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You are passing into the function’s parameter the id of the image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That (‘bat1’) goes into </a:t>
            </a:r>
            <a:r>
              <a:rPr lang="en-US" dirty="0" err="1"/>
              <a:t>idpar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Then </a:t>
            </a:r>
            <a:r>
              <a:rPr lang="en-US" dirty="0" err="1"/>
              <a:t>idpar</a:t>
            </a:r>
            <a:r>
              <a:rPr lang="en-US" dirty="0"/>
              <a:t> goes between the parentheses.  Since it’s a parameter, it DOES NOT have quotes around 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EDA56ED-3C8A-4306-ACA7-9798E32F6249}"/>
              </a:ext>
            </a:extLst>
          </p:cNvPr>
          <p:cNvSpPr txBox="1">
            <a:spLocks/>
          </p:cNvSpPr>
          <p:nvPr/>
        </p:nvSpPr>
        <p:spPr>
          <a:xfrm>
            <a:off x="6013938" y="2259407"/>
            <a:ext cx="5353051" cy="16971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function </a:t>
            </a:r>
            <a:r>
              <a:rPr lang="en-US" sz="1500" dirty="0" err="1">
                <a:solidFill>
                  <a:srgbClr val="FF0000"/>
                </a:solidFill>
              </a:rPr>
              <a:t>changeToClosed</a:t>
            </a:r>
            <a:r>
              <a:rPr lang="en-US" sz="1500" dirty="0">
                <a:solidFill>
                  <a:srgbClr val="FF0000"/>
                </a:solidFill>
              </a:rPr>
              <a:t>(</a:t>
            </a:r>
            <a:r>
              <a:rPr lang="en-US" sz="1500" dirty="0" err="1">
                <a:solidFill>
                  <a:srgbClr val="FF0000"/>
                </a:solidFill>
              </a:rPr>
              <a:t>idpar</a:t>
            </a:r>
            <a:r>
              <a:rPr lang="en-US" sz="1500" dirty="0">
                <a:solidFill>
                  <a:srgbClr val="FF0000"/>
                </a:solidFill>
              </a:rPr>
              <a:t>) {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alert("Changing pic")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</a:t>
            </a:r>
            <a:r>
              <a:rPr lang="en-US" sz="1500" dirty="0" err="1">
                <a:solidFill>
                  <a:srgbClr val="FF0000"/>
                </a:solidFill>
              </a:rPr>
              <a:t>document.getElementById</a:t>
            </a:r>
            <a:r>
              <a:rPr lang="en-US" sz="1500" dirty="0">
                <a:solidFill>
                  <a:srgbClr val="FF0000"/>
                </a:solidFill>
              </a:rPr>
              <a:t>(</a:t>
            </a:r>
            <a:r>
              <a:rPr lang="en-US" sz="1500" dirty="0" err="1">
                <a:solidFill>
                  <a:srgbClr val="FF0000"/>
                </a:solidFill>
              </a:rPr>
              <a:t>idpar</a:t>
            </a:r>
            <a:r>
              <a:rPr lang="en-US" sz="1500" dirty="0">
                <a:solidFill>
                  <a:srgbClr val="FF0000"/>
                </a:solidFill>
              </a:rPr>
              <a:t>).</a:t>
            </a:r>
            <a:r>
              <a:rPr lang="en-US" sz="1500" dirty="0" err="1">
                <a:solidFill>
                  <a:srgbClr val="FF0000"/>
                </a:solidFill>
              </a:rPr>
              <a:t>src</a:t>
            </a:r>
            <a:r>
              <a:rPr lang="en-US" sz="1500" dirty="0">
                <a:solidFill>
                  <a:srgbClr val="FF0000"/>
                </a:solidFill>
              </a:rPr>
              <a:t> = "doors.jpg"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F63962A-DC04-4744-A578-C51AEF34EEA0}"/>
              </a:ext>
            </a:extLst>
          </p:cNvPr>
          <p:cNvSpPr txBox="1">
            <a:spLocks/>
          </p:cNvSpPr>
          <p:nvPr/>
        </p:nvSpPr>
        <p:spPr>
          <a:xfrm>
            <a:off x="895350" y="2270920"/>
            <a:ext cx="4699489" cy="16856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&lt;</a:t>
            </a:r>
            <a:r>
              <a:rPr lang="en-US" sz="1600" dirty="0" err="1">
                <a:solidFill>
                  <a:srgbClr val="00B0F0"/>
                </a:solidFill>
              </a:rPr>
              <a:t>img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 err="1">
                <a:solidFill>
                  <a:srgbClr val="00B0F0"/>
                </a:solidFill>
              </a:rPr>
              <a:t>src</a:t>
            </a:r>
            <a:r>
              <a:rPr lang="en-US" sz="1600" dirty="0">
                <a:solidFill>
                  <a:srgbClr val="00B0F0"/>
                </a:solidFill>
              </a:rPr>
              <a:t> = "bat3.png"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style = "width:175px; height: 175px;"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alt = "bat pic"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id = "bat1"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</a:t>
            </a:r>
            <a:r>
              <a:rPr lang="en-US" sz="1600" dirty="0" err="1">
                <a:solidFill>
                  <a:srgbClr val="00B0F0"/>
                </a:solidFill>
              </a:rPr>
              <a:t>onClick</a:t>
            </a:r>
            <a:r>
              <a:rPr lang="en-US" sz="1600" dirty="0">
                <a:solidFill>
                  <a:srgbClr val="00B0F0"/>
                </a:solidFill>
              </a:rPr>
              <a:t> ="</a:t>
            </a:r>
            <a:r>
              <a:rPr lang="en-US" sz="1600" dirty="0" err="1">
                <a:solidFill>
                  <a:srgbClr val="00B0F0"/>
                </a:solidFill>
              </a:rPr>
              <a:t>changeToClosed</a:t>
            </a:r>
            <a:r>
              <a:rPr lang="en-US" sz="1600" dirty="0">
                <a:solidFill>
                  <a:srgbClr val="00B0F0"/>
                </a:solidFill>
              </a:rPr>
              <a:t>('bat1')"&gt;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6CA4D7-DC62-4F3C-BF26-83BAA35992F3}"/>
              </a:ext>
            </a:extLst>
          </p:cNvPr>
          <p:cNvSpPr txBox="1"/>
          <p:nvPr/>
        </p:nvSpPr>
        <p:spPr>
          <a:xfrm>
            <a:off x="838200" y="1890075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HTML Code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8AB59E-5097-42C3-89F9-3EE0EB40AD49}"/>
              </a:ext>
            </a:extLst>
          </p:cNvPr>
          <p:cNvSpPr txBox="1"/>
          <p:nvPr/>
        </p:nvSpPr>
        <p:spPr>
          <a:xfrm>
            <a:off x="5950926" y="1835828"/>
            <a:ext cx="1646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JavaScript Code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49E6A6A-A2AA-4516-856C-AE37CD202F73}"/>
              </a:ext>
            </a:extLst>
          </p:cNvPr>
          <p:cNvCxnSpPr>
            <a:cxnSpLocks/>
          </p:cNvCxnSpPr>
          <p:nvPr/>
        </p:nvCxnSpPr>
        <p:spPr>
          <a:xfrm flipV="1">
            <a:off x="4348529" y="2479919"/>
            <a:ext cx="3841506" cy="9607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F4BA571-D13E-4B61-ABF1-8DEB45F35D53}"/>
              </a:ext>
            </a:extLst>
          </p:cNvPr>
          <p:cNvCxnSpPr>
            <a:cxnSpLocks/>
          </p:cNvCxnSpPr>
          <p:nvPr/>
        </p:nvCxnSpPr>
        <p:spPr>
          <a:xfrm>
            <a:off x="2589335" y="3332285"/>
            <a:ext cx="1587011" cy="1198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5AD7FC-B2BD-427C-B78B-F9BCABB18FDB}"/>
              </a:ext>
            </a:extLst>
          </p:cNvPr>
          <p:cNvCxnSpPr>
            <a:cxnSpLocks/>
          </p:cNvCxnSpPr>
          <p:nvPr/>
        </p:nvCxnSpPr>
        <p:spPr>
          <a:xfrm>
            <a:off x="8254512" y="2479919"/>
            <a:ext cx="354622" cy="3687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43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619A-5738-47F8-8486-700E76CC5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847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 MANY images can call the SAME function!!!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EE422-3FBE-4B3E-9EAC-4B3245AF2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599"/>
            <a:ext cx="10515600" cy="497470"/>
          </a:xfrm>
        </p:spPr>
        <p:txBody>
          <a:bodyPr>
            <a:norm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dirty="0"/>
              <a:t>Example: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55EDAA2-0D10-4663-AAD3-4E6C5F27BA2A}"/>
              </a:ext>
            </a:extLst>
          </p:cNvPr>
          <p:cNvSpPr txBox="1">
            <a:spLocks/>
          </p:cNvSpPr>
          <p:nvPr/>
        </p:nvSpPr>
        <p:spPr>
          <a:xfrm>
            <a:off x="895350" y="5340676"/>
            <a:ext cx="10512669" cy="1207178"/>
          </a:xfrm>
          <a:prstGeom prst="rect">
            <a:avLst/>
          </a:prstGeom>
          <a:solidFill>
            <a:srgbClr val="CCCCFF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/>
              <a:t>Notes: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The function HAS NOT CHANGED!!!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dirty="0"/>
              <a:t>Each image passes its id into the function’s parameter when you click on it.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EDA56ED-3C8A-4306-ACA7-9798E32F6249}"/>
              </a:ext>
            </a:extLst>
          </p:cNvPr>
          <p:cNvSpPr txBox="1">
            <a:spLocks/>
          </p:cNvSpPr>
          <p:nvPr/>
        </p:nvSpPr>
        <p:spPr>
          <a:xfrm>
            <a:off x="5926163" y="1835827"/>
            <a:ext cx="5353051" cy="16971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function </a:t>
            </a:r>
            <a:r>
              <a:rPr lang="en-US" sz="1500" dirty="0" err="1">
                <a:solidFill>
                  <a:srgbClr val="FF0000"/>
                </a:solidFill>
              </a:rPr>
              <a:t>changeToClosed</a:t>
            </a:r>
            <a:r>
              <a:rPr lang="en-US" sz="1500" dirty="0">
                <a:solidFill>
                  <a:srgbClr val="FF0000"/>
                </a:solidFill>
              </a:rPr>
              <a:t>(</a:t>
            </a:r>
            <a:r>
              <a:rPr lang="en-US" sz="1500" dirty="0" err="1">
                <a:solidFill>
                  <a:srgbClr val="FF0000"/>
                </a:solidFill>
              </a:rPr>
              <a:t>idpar</a:t>
            </a:r>
            <a:r>
              <a:rPr lang="en-US" sz="1500" dirty="0">
                <a:solidFill>
                  <a:srgbClr val="FF0000"/>
                </a:solidFill>
              </a:rPr>
              <a:t>) {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alert("Changing pic")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</a:t>
            </a:r>
            <a:r>
              <a:rPr lang="en-US" sz="1500" dirty="0" err="1">
                <a:solidFill>
                  <a:srgbClr val="FF0000"/>
                </a:solidFill>
              </a:rPr>
              <a:t>document.getElementById</a:t>
            </a:r>
            <a:r>
              <a:rPr lang="en-US" sz="1500" dirty="0">
                <a:solidFill>
                  <a:srgbClr val="FF0000"/>
                </a:solidFill>
              </a:rPr>
              <a:t>(</a:t>
            </a:r>
            <a:r>
              <a:rPr lang="en-US" sz="1500" dirty="0" err="1">
                <a:solidFill>
                  <a:srgbClr val="FF0000"/>
                </a:solidFill>
              </a:rPr>
              <a:t>idpar</a:t>
            </a:r>
            <a:r>
              <a:rPr lang="en-US" sz="1500" dirty="0">
                <a:solidFill>
                  <a:srgbClr val="FF0000"/>
                </a:solidFill>
              </a:rPr>
              <a:t>).</a:t>
            </a:r>
            <a:r>
              <a:rPr lang="en-US" sz="1500" dirty="0" err="1">
                <a:solidFill>
                  <a:srgbClr val="FF0000"/>
                </a:solidFill>
              </a:rPr>
              <a:t>src</a:t>
            </a:r>
            <a:r>
              <a:rPr lang="en-US" sz="1500" dirty="0">
                <a:solidFill>
                  <a:srgbClr val="FF0000"/>
                </a:solidFill>
              </a:rPr>
              <a:t> = "doors.jpg"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F63962A-DC04-4744-A578-C51AEF34EEA0}"/>
              </a:ext>
            </a:extLst>
          </p:cNvPr>
          <p:cNvSpPr txBox="1">
            <a:spLocks/>
          </p:cNvSpPr>
          <p:nvPr/>
        </p:nvSpPr>
        <p:spPr>
          <a:xfrm>
            <a:off x="895350" y="1835827"/>
            <a:ext cx="4699489" cy="33824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&lt;</a:t>
            </a:r>
            <a:r>
              <a:rPr lang="en-US" sz="1600" dirty="0" err="1">
                <a:solidFill>
                  <a:srgbClr val="00B0F0"/>
                </a:solidFill>
              </a:rPr>
              <a:t>img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 err="1">
                <a:solidFill>
                  <a:srgbClr val="00B0F0"/>
                </a:solidFill>
              </a:rPr>
              <a:t>src</a:t>
            </a:r>
            <a:r>
              <a:rPr lang="en-US" sz="1600" dirty="0">
                <a:solidFill>
                  <a:srgbClr val="00B0F0"/>
                </a:solidFill>
              </a:rPr>
              <a:t> = "bat3.png"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style = "width:175px; height: 175px;"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alt = "bat pic"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id = "bat1"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</a:t>
            </a:r>
            <a:r>
              <a:rPr lang="en-US" sz="1600" dirty="0" err="1">
                <a:solidFill>
                  <a:srgbClr val="00B0F0"/>
                </a:solidFill>
              </a:rPr>
              <a:t>onClick</a:t>
            </a:r>
            <a:r>
              <a:rPr lang="en-US" sz="1600" dirty="0">
                <a:solidFill>
                  <a:srgbClr val="00B0F0"/>
                </a:solidFill>
              </a:rPr>
              <a:t> ="</a:t>
            </a:r>
            <a:r>
              <a:rPr lang="en-US" sz="1600" dirty="0" err="1">
                <a:solidFill>
                  <a:srgbClr val="00B0F0"/>
                </a:solidFill>
              </a:rPr>
              <a:t>changeToClosed</a:t>
            </a:r>
            <a:r>
              <a:rPr lang="en-US" sz="1600" dirty="0">
                <a:solidFill>
                  <a:srgbClr val="00B0F0"/>
                </a:solidFill>
              </a:rPr>
              <a:t>('bat1’)”&gt;</a:t>
            </a:r>
          </a:p>
          <a:p>
            <a:pPr marL="0" indent="0" defTabSz="285750">
              <a:spcBef>
                <a:spcPts val="500"/>
              </a:spcBef>
              <a:buNone/>
            </a:pPr>
            <a:endParaRPr lang="en-US" sz="1600" dirty="0">
              <a:solidFill>
                <a:srgbClr val="00B0F0"/>
              </a:solidFill>
            </a:endParaRP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&lt;</a:t>
            </a:r>
            <a:r>
              <a:rPr lang="en-US" sz="1600" dirty="0" err="1">
                <a:solidFill>
                  <a:srgbClr val="00B0F0"/>
                </a:solidFill>
              </a:rPr>
              <a:t>img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 err="1">
                <a:solidFill>
                  <a:srgbClr val="00B0F0"/>
                </a:solidFill>
              </a:rPr>
              <a:t>src</a:t>
            </a:r>
            <a:r>
              <a:rPr lang="en-US" sz="1600" dirty="0">
                <a:solidFill>
                  <a:srgbClr val="00B0F0"/>
                </a:solidFill>
              </a:rPr>
              <a:t> = "ghost.png"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style = "width:175px; height: 175px;"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alt = "ghost pic"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id = "ghost1"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</a:t>
            </a:r>
            <a:r>
              <a:rPr lang="en-US" sz="1600" dirty="0" err="1">
                <a:solidFill>
                  <a:srgbClr val="00B0F0"/>
                </a:solidFill>
              </a:rPr>
              <a:t>onClick</a:t>
            </a:r>
            <a:r>
              <a:rPr lang="en-US" sz="1600" dirty="0">
                <a:solidFill>
                  <a:srgbClr val="00B0F0"/>
                </a:solidFill>
              </a:rPr>
              <a:t> ="</a:t>
            </a:r>
            <a:r>
              <a:rPr lang="en-US" sz="1600" dirty="0" err="1">
                <a:solidFill>
                  <a:srgbClr val="00B0F0"/>
                </a:solidFill>
              </a:rPr>
              <a:t>changeToClosed</a:t>
            </a:r>
            <a:r>
              <a:rPr lang="en-US" sz="1600" dirty="0">
                <a:solidFill>
                  <a:srgbClr val="00B0F0"/>
                </a:solidFill>
              </a:rPr>
              <a:t>('ghost1')"&gt;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&lt;</a:t>
            </a:r>
            <a:r>
              <a:rPr lang="en-US" sz="1600" dirty="0" err="1">
                <a:solidFill>
                  <a:srgbClr val="00B0F0"/>
                </a:solidFill>
              </a:rPr>
              <a:t>img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 err="1">
                <a:solidFill>
                  <a:srgbClr val="00B0F0"/>
                </a:solidFill>
              </a:rPr>
              <a:t>src</a:t>
            </a:r>
            <a:r>
              <a:rPr lang="en-US" sz="1600" dirty="0">
                <a:solidFill>
                  <a:srgbClr val="00B0F0"/>
                </a:solidFill>
              </a:rPr>
              <a:t> = "hamster.gif"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style = "width:175px; height: 175px;"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alt = "hamster pic" 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id = "hamster1"</a:t>
            </a:r>
          </a:p>
          <a:p>
            <a:pPr marL="0" indent="0" defTabSz="285750">
              <a:spcBef>
                <a:spcPts val="500"/>
              </a:spcBef>
              <a:buNone/>
            </a:pPr>
            <a:r>
              <a:rPr lang="en-US" sz="1600" dirty="0">
                <a:solidFill>
                  <a:srgbClr val="00B0F0"/>
                </a:solidFill>
              </a:rPr>
              <a:t>			</a:t>
            </a:r>
            <a:r>
              <a:rPr lang="en-US" sz="1600" dirty="0" err="1">
                <a:solidFill>
                  <a:srgbClr val="00B0F0"/>
                </a:solidFill>
              </a:rPr>
              <a:t>onClick</a:t>
            </a:r>
            <a:r>
              <a:rPr lang="en-US" sz="1600" dirty="0">
                <a:solidFill>
                  <a:srgbClr val="00B0F0"/>
                </a:solidFill>
              </a:rPr>
              <a:t> ="</a:t>
            </a:r>
            <a:r>
              <a:rPr lang="en-US" sz="1600" dirty="0" err="1">
                <a:solidFill>
                  <a:srgbClr val="00B0F0"/>
                </a:solidFill>
              </a:rPr>
              <a:t>changeToClosed</a:t>
            </a:r>
            <a:r>
              <a:rPr lang="en-US" sz="1600" dirty="0">
                <a:solidFill>
                  <a:srgbClr val="00B0F0"/>
                </a:solidFill>
              </a:rPr>
              <a:t>('hamster1')"&gt;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6CA4D7-DC62-4F3C-BF26-83BAA35992F3}"/>
              </a:ext>
            </a:extLst>
          </p:cNvPr>
          <p:cNvSpPr txBox="1"/>
          <p:nvPr/>
        </p:nvSpPr>
        <p:spPr>
          <a:xfrm>
            <a:off x="838200" y="1484930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HTML Code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8AB59E-5097-42C3-89F9-3EE0EB40AD49}"/>
              </a:ext>
            </a:extLst>
          </p:cNvPr>
          <p:cNvSpPr txBox="1"/>
          <p:nvPr/>
        </p:nvSpPr>
        <p:spPr>
          <a:xfrm>
            <a:off x="5908577" y="1449689"/>
            <a:ext cx="1646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JavaScript Code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49E6A6A-A2AA-4516-856C-AE37CD202F73}"/>
              </a:ext>
            </a:extLst>
          </p:cNvPr>
          <p:cNvCxnSpPr>
            <a:cxnSpLocks/>
          </p:cNvCxnSpPr>
          <p:nvPr/>
        </p:nvCxnSpPr>
        <p:spPr>
          <a:xfrm flipV="1">
            <a:off x="3713419" y="2057400"/>
            <a:ext cx="4318354" cy="5868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9D19EAB-1656-4FCB-BECC-8AA40253F4E8}"/>
              </a:ext>
            </a:extLst>
          </p:cNvPr>
          <p:cNvCxnSpPr>
            <a:cxnSpLocks/>
          </p:cNvCxnSpPr>
          <p:nvPr/>
        </p:nvCxnSpPr>
        <p:spPr>
          <a:xfrm flipV="1">
            <a:off x="3821857" y="2093779"/>
            <a:ext cx="4209916" cy="17139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08CDD3A-C756-4365-BF4D-20F2D7A2BAEF}"/>
              </a:ext>
            </a:extLst>
          </p:cNvPr>
          <p:cNvCxnSpPr>
            <a:cxnSpLocks/>
          </p:cNvCxnSpPr>
          <p:nvPr/>
        </p:nvCxnSpPr>
        <p:spPr>
          <a:xfrm flipV="1">
            <a:off x="3821857" y="2107353"/>
            <a:ext cx="4209916" cy="28126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68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8717E5B-2C1D-4094-9D25-6FF6FBD92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" y="1219200"/>
            <a:ext cx="4510838" cy="380455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1C780-62C2-4BE6-9C25-B874906D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044" y="2090114"/>
            <a:ext cx="3382890" cy="2481886"/>
          </a:xfrm>
        </p:spPr>
        <p:txBody>
          <a:bodyPr>
            <a:normAutofit/>
          </a:bodyPr>
          <a:lstStyle/>
          <a:p>
            <a:pPr algn="ctr"/>
            <a:r>
              <a:rPr lang="en-US"/>
              <a:t>Take Aways: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CC635-A015-409A-A5C1-4AB1B1A93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438" y="400050"/>
            <a:ext cx="6233362" cy="5493100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There’s a lot we can do with </a:t>
            </a:r>
            <a:r>
              <a:rPr lang="en-US" sz="2000" dirty="0" err="1"/>
              <a:t>document.getElementById</a:t>
            </a:r>
            <a:r>
              <a:rPr lang="en-US" sz="2000" dirty="0"/>
              <a:t> to modify items on your web page</a:t>
            </a:r>
          </a:p>
          <a:p>
            <a:pPr lvl="1"/>
            <a:r>
              <a:rPr lang="en-US" sz="2000" dirty="0"/>
              <a:t>We’re just getting started!</a:t>
            </a:r>
          </a:p>
          <a:p>
            <a:r>
              <a:rPr lang="en-US" sz="2000"/>
              <a:t>E.g., Random pics</a:t>
            </a:r>
          </a:p>
          <a:p>
            <a:pPr lvl="1"/>
            <a:r>
              <a:rPr lang="en-US" sz="2000" dirty="0"/>
              <a:t>We can change an image’s </a:t>
            </a:r>
            <a:r>
              <a:rPr lang="en-US" sz="2000" dirty="0" err="1"/>
              <a:t>src</a:t>
            </a:r>
            <a:r>
              <a:rPr lang="en-US" sz="2000" dirty="0"/>
              <a:t> to a random pic!</a:t>
            </a:r>
          </a:p>
          <a:p>
            <a:pPr lvl="1"/>
            <a:r>
              <a:rPr lang="en-US" sz="2000" dirty="0"/>
              <a:t>We can pass in an id of an image (or any other tag) into a parameter in a function</a:t>
            </a:r>
          </a:p>
          <a:p>
            <a:pPr lvl="2"/>
            <a:r>
              <a:rPr lang="en-US" dirty="0"/>
              <a:t>And then use that parameter holding the id in </a:t>
            </a:r>
            <a:r>
              <a:rPr lang="en-US" dirty="0" err="1"/>
              <a:t>document.getElementById</a:t>
            </a:r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sz="2000" dirty="0"/>
              <a:t>(We could combine the random pics and passing in the id as a parameter!)</a:t>
            </a:r>
          </a:p>
        </p:txBody>
      </p:sp>
    </p:spTree>
    <p:extLst>
      <p:ext uri="{BB962C8B-B14F-4D97-AF65-F5344CB8AC3E}">
        <p14:creationId xmlns:p14="http://schemas.microsoft.com/office/powerpoint/2010/main" val="290667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766</Words>
  <Application>Microsoft Office PowerPoint</Application>
  <PresentationFormat>Widescreen</PresentationFormat>
  <Paragraphs>95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GetElementById</vt:lpstr>
      <vt:lpstr>Random Pic</vt:lpstr>
      <vt:lpstr>Random pic:</vt:lpstr>
      <vt:lpstr>Next Example: Passing in id as Parameter</vt:lpstr>
      <vt:lpstr>Now MANY images can call the SAME function!!!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GetElementById</dc:title>
  <dc:creator>Yarrington, Debra</dc:creator>
  <cp:lastModifiedBy>Yarrington, Debra</cp:lastModifiedBy>
  <cp:revision>10</cp:revision>
  <dcterms:created xsi:type="dcterms:W3CDTF">2021-04-13T03:36:34Z</dcterms:created>
  <dcterms:modified xsi:type="dcterms:W3CDTF">2021-04-13T04:50:51Z</dcterms:modified>
</cp:coreProperties>
</file>