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43C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4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Monday, April 12,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6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Monday, April 12,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4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Monday, April 12,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9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Monday, April 12,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29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Monday, April 12,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34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Monday, April 12,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9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Monday, April 12,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7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Monday, April 12,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1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Monday, April 12,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1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Monday, April 12,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3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Monday, April 12,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9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Monday, April 12,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0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35243F2-87BD-4C47-8358-ACFE608D3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5B33439-EC96-4835-9DF2-CFA3336E0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C05D7D-F12A-44ED-931B-B3D84B3F4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54630"/>
            <a:ext cx="5015638" cy="1969770"/>
          </a:xfrm>
        </p:spPr>
        <p:txBody>
          <a:bodyPr>
            <a:normAutofit/>
          </a:bodyPr>
          <a:lstStyle/>
          <a:p>
            <a:r>
              <a:rPr lang="en-US" sz="5200" err="1"/>
              <a:t>getElementById</a:t>
            </a:r>
            <a:endParaRPr lang="en-US" sz="52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1369A1-BDE5-4F24-A229-2C70C7ED5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830399"/>
            <a:ext cx="5015638" cy="9936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Changing existing html code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65602" y="317452"/>
            <a:ext cx="2088038" cy="719230"/>
            <a:chOff x="4532666" y="505937"/>
            <a:chExt cx="2981730" cy="1027064"/>
          </a:xfrm>
        </p:grpSpPr>
        <p:sp>
          <p:nvSpPr>
            <p:cNvPr id="31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32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33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17356" y="5503147"/>
            <a:ext cx="2117174" cy="588806"/>
            <a:chOff x="4549904" y="5078157"/>
            <a:chExt cx="3023338" cy="840818"/>
          </a:xfrm>
        </p:grpSpPr>
        <p:sp>
          <p:nvSpPr>
            <p:cNvPr id="36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37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38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pic>
        <p:nvPicPr>
          <p:cNvPr id="4" name="Picture 3" descr="Abstract in digital format of numbers and lines">
            <a:extLst>
              <a:ext uri="{FF2B5EF4-FFF2-40B4-BE49-F238E27FC236}">
                <a16:creationId xmlns:a16="http://schemas.microsoft.com/office/drawing/2014/main" id="{F582FBB1-D641-4237-AE9B-053068DC7A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15" r="33209" b="-1"/>
          <a:stretch/>
        </p:blipFill>
        <p:spPr>
          <a:xfrm>
            <a:off x="6541659" y="720000"/>
            <a:ext cx="4820532" cy="5409338"/>
          </a:xfrm>
          <a:custGeom>
            <a:avLst/>
            <a:gdLst/>
            <a:ahLst/>
            <a:cxnLst/>
            <a:rect l="l" t="t" r="r" b="b"/>
            <a:pathLst>
              <a:path w="5014800" h="5409338">
                <a:moveTo>
                  <a:pt x="0" y="0"/>
                </a:moveTo>
                <a:lnTo>
                  <a:pt x="5014800" y="0"/>
                </a:lnTo>
                <a:lnTo>
                  <a:pt x="5014800" y="5409338"/>
                </a:lnTo>
                <a:lnTo>
                  <a:pt x="0" y="540933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01681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1A6AC1EB-B829-4364-8499-E0E869EA0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id="{BE7A37A2-C7FA-4D89-AF85-407817320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0AFB36-A276-4B16-A689-662441247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1"/>
            <a:ext cx="3095626" cy="1477328"/>
          </a:xfrm>
        </p:spPr>
        <p:txBody>
          <a:bodyPr>
            <a:normAutofit/>
          </a:bodyPr>
          <a:lstStyle/>
          <a:p>
            <a:r>
              <a:rPr lang="en-US" dirty="0"/>
              <a:t>Tools So far: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3A1B95D-7F21-4D58-8395-3680529495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4786"/>
          <a:stretch/>
        </p:blipFill>
        <p:spPr>
          <a:xfrm>
            <a:off x="648000" y="2636621"/>
            <a:ext cx="3250128" cy="3292737"/>
          </a:xfrm>
          <a:custGeom>
            <a:avLst/>
            <a:gdLst/>
            <a:ahLst/>
            <a:cxnLst/>
            <a:rect l="l" t="t" r="r" b="b"/>
            <a:pathLst>
              <a:path w="3250128" h="3292737">
                <a:moveTo>
                  <a:pt x="1512795" y="8"/>
                </a:moveTo>
                <a:cubicBezTo>
                  <a:pt x="1537825" y="105"/>
                  <a:pt x="1559931" y="1205"/>
                  <a:pt x="1578253" y="3179"/>
                </a:cubicBezTo>
                <a:lnTo>
                  <a:pt x="2018318" y="50876"/>
                </a:lnTo>
                <a:cubicBezTo>
                  <a:pt x="2266951" y="79824"/>
                  <a:pt x="2496734" y="194298"/>
                  <a:pt x="2630313" y="308772"/>
                </a:cubicBezTo>
                <a:cubicBezTo>
                  <a:pt x="2802569" y="395285"/>
                  <a:pt x="2936474" y="586404"/>
                  <a:pt x="3080128" y="834760"/>
                </a:cubicBezTo>
                <a:cubicBezTo>
                  <a:pt x="3214033" y="1083445"/>
                  <a:pt x="3319011" y="1647591"/>
                  <a:pt x="3194532" y="2154500"/>
                </a:cubicBezTo>
                <a:cubicBezTo>
                  <a:pt x="3166256" y="2250224"/>
                  <a:pt x="2926723" y="2622922"/>
                  <a:pt x="2793144" y="2785423"/>
                </a:cubicBezTo>
                <a:cubicBezTo>
                  <a:pt x="2649814" y="2947923"/>
                  <a:pt x="2458058" y="3091345"/>
                  <a:pt x="2152223" y="3235095"/>
                </a:cubicBezTo>
                <a:cubicBezTo>
                  <a:pt x="1654956" y="3378517"/>
                  <a:pt x="1195715" y="3225227"/>
                  <a:pt x="832028" y="3091345"/>
                </a:cubicBezTo>
                <a:cubicBezTo>
                  <a:pt x="468666" y="2919305"/>
                  <a:pt x="286985" y="2718646"/>
                  <a:pt x="182006" y="2412725"/>
                </a:cubicBezTo>
                <a:cubicBezTo>
                  <a:pt x="124479" y="2221606"/>
                  <a:pt x="0" y="1934434"/>
                  <a:pt x="0" y="1791341"/>
                </a:cubicBezTo>
                <a:cubicBezTo>
                  <a:pt x="0" y="1408775"/>
                  <a:pt x="76703" y="1092984"/>
                  <a:pt x="353937" y="682128"/>
                </a:cubicBezTo>
                <a:cubicBezTo>
                  <a:pt x="440065" y="538706"/>
                  <a:pt x="660422" y="352522"/>
                  <a:pt x="851854" y="189692"/>
                </a:cubicBezTo>
                <a:cubicBezTo>
                  <a:pt x="1019072" y="47792"/>
                  <a:pt x="1337583" y="-671"/>
                  <a:pt x="1512795" y="8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4E744-189D-431A-B0CE-C467B6E12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188" y="576000"/>
            <a:ext cx="6900137" cy="5615624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functions, </a:t>
            </a:r>
          </a:p>
          <a:p>
            <a:pPr marL="342900" marR="0" lvl="0" indent="-34290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Parameters</a:t>
            </a:r>
          </a:p>
          <a:p>
            <a:pPr marL="342900" marR="0" lvl="0" indent="-34290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Variables</a:t>
            </a:r>
          </a:p>
          <a:p>
            <a:pPr marL="342900" marR="0" lvl="0" indent="-34290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alert box</a:t>
            </a:r>
          </a:p>
          <a:p>
            <a:pPr marL="342900" marR="0" lvl="0" indent="-34290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prompts</a:t>
            </a:r>
          </a:p>
          <a:p>
            <a:pPr marL="342900" marR="0" lvl="0" indent="-34290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conditions</a:t>
            </a:r>
          </a:p>
          <a:p>
            <a:pPr marL="342900" marR="0" lvl="0" indent="-34290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else if and else with the if condition</a:t>
            </a:r>
          </a:p>
          <a:p>
            <a:pPr marL="342900" marR="0" lvl="0" indent="-34290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Random numbers</a:t>
            </a:r>
          </a:p>
          <a:p>
            <a:pPr marL="342900" marR="0" lvl="0" indent="-34290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3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now…</a:t>
            </a:r>
          </a:p>
        </p:txBody>
      </p:sp>
    </p:spTree>
    <p:extLst>
      <p:ext uri="{BB962C8B-B14F-4D97-AF65-F5344CB8AC3E}">
        <p14:creationId xmlns:p14="http://schemas.microsoft.com/office/powerpoint/2010/main" val="261234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A3E2477-CB24-4FE6-B9C0-F9800FF83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65638C-2268-4A1B-96C3-95E79EF44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F87EBE-74D6-47FA-9CB2-9FD93F3D1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376" y="123153"/>
            <a:ext cx="4991961" cy="623906"/>
          </a:xfrm>
        </p:spPr>
        <p:txBody>
          <a:bodyPr wrap="square" anchor="ctr">
            <a:normAutofit/>
          </a:bodyPr>
          <a:lstStyle/>
          <a:p>
            <a:r>
              <a:rPr lang="en-US" sz="3000" dirty="0" err="1"/>
              <a:t>document.getElementById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E6693-0F93-4983-AF81-D8CF99538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824" y="1159436"/>
            <a:ext cx="6145500" cy="45984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getElementById</a:t>
            </a:r>
            <a:r>
              <a:rPr lang="en-US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lets you change elements </a:t>
            </a:r>
            <a:r>
              <a:rPr lang="en-US" sz="16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your html code </a:t>
            </a:r>
            <a:r>
              <a:rPr lang="en-US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have an </a:t>
            </a:r>
            <a:r>
              <a:rPr lang="en-US" sz="16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</a:t>
            </a:r>
            <a:r>
              <a:rPr lang="en-US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  </a:t>
            </a:r>
          </a:p>
          <a:p>
            <a:pPr marR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16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changeSrc</a:t>
            </a:r>
            <a:r>
              <a:rPr lang="en-US" sz="1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</a:t>
            </a:r>
            <a:r>
              <a:rPr lang="en-US" sz="16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 marR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alert("Changing pic")</a:t>
            </a:r>
          </a:p>
          <a:p>
            <a:pPr marR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600" dirty="0" err="1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</a:t>
            </a:r>
            <a:r>
              <a:rPr lang="en-US" sz="1600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600" dirty="0" err="1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6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("pic1").</a:t>
            </a:r>
            <a:r>
              <a:rPr lang="en-US" sz="1600" dirty="0" err="1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16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"wombat.png"</a:t>
            </a:r>
          </a:p>
          <a:p>
            <a:pPr marR="0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b="1" i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then in the html file:</a:t>
            </a:r>
            <a:endParaRPr lang="en-US" sz="1600" b="1" i="1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1600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img</a:t>
            </a:r>
            <a:r>
              <a:rPr lang="en-US" sz="16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16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"Images/penguin.jpg" style = “width:220px; height :220px;” alt = "a cute baby penguin" &gt;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&lt;input type = "button" value = "Click to change" </a:t>
            </a:r>
            <a:br>
              <a:rPr lang="en-US" sz="1600" dirty="0">
                <a:solidFill>
                  <a:schemeClr val="bg2">
                    <a:lumMod val="25000"/>
                    <a:lumOff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16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</a:t>
            </a:r>
            <a:r>
              <a:rPr lang="en-US" sz="16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changeSrc</a:t>
            </a:r>
            <a:r>
              <a:rPr lang="en-US" sz="1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</a:t>
            </a:r>
            <a:r>
              <a:rPr lang="en-US" sz="16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"&gt;</a:t>
            </a: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97D0825D-5142-4F4A-A141-3CCD5E99C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5867335" y="533334"/>
            <a:ext cx="6858000" cy="5791331"/>
          </a:xfrm>
          <a:custGeom>
            <a:avLst/>
            <a:gdLst>
              <a:gd name="connsiteX0" fmla="*/ 6858000 w 6858000"/>
              <a:gd name="connsiteY0" fmla="*/ 14535 h 5791331"/>
              <a:gd name="connsiteX1" fmla="*/ 6858000 w 6858000"/>
              <a:gd name="connsiteY1" fmla="*/ 5791331 h 5791331"/>
              <a:gd name="connsiteX2" fmla="*/ 0 w 6858000"/>
              <a:gd name="connsiteY2" fmla="*/ 5791330 h 5791331"/>
              <a:gd name="connsiteX3" fmla="*/ 0 w 6858000"/>
              <a:gd name="connsiteY3" fmla="*/ 0 h 5791331"/>
              <a:gd name="connsiteX4" fmla="*/ 145832 w 6858000"/>
              <a:gd name="connsiteY4" fmla="*/ 1175 h 5791331"/>
              <a:gd name="connsiteX5" fmla="*/ 2611132 w 6858000"/>
              <a:gd name="connsiteY5" fmla="*/ 48625 h 5791331"/>
              <a:gd name="connsiteX6" fmla="*/ 6643031 w 6858000"/>
              <a:gd name="connsiteY6" fmla="*/ 15010 h 5791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5791331">
                <a:moveTo>
                  <a:pt x="6858000" y="14535"/>
                </a:moveTo>
                <a:lnTo>
                  <a:pt x="6858000" y="5791331"/>
                </a:lnTo>
                <a:lnTo>
                  <a:pt x="0" y="5791330"/>
                </a:lnTo>
                <a:lnTo>
                  <a:pt x="0" y="0"/>
                </a:lnTo>
                <a:lnTo>
                  <a:pt x="145832" y="1175"/>
                </a:lnTo>
                <a:cubicBezTo>
                  <a:pt x="886907" y="14750"/>
                  <a:pt x="2228596" y="125101"/>
                  <a:pt x="2611132" y="48625"/>
                </a:cubicBezTo>
                <a:cubicBezTo>
                  <a:pt x="2933352" y="-3056"/>
                  <a:pt x="5032814" y="16325"/>
                  <a:pt x="6643031" y="15010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pic>
        <p:nvPicPr>
          <p:cNvPr id="5" name="Picture 4" descr="A picture containing mammal, wooden, rodent&#10;&#10;Description automatically generated">
            <a:extLst>
              <a:ext uri="{FF2B5EF4-FFF2-40B4-BE49-F238E27FC236}">
                <a16:creationId xmlns:a16="http://schemas.microsoft.com/office/drawing/2014/main" id="{086C0F29-20B6-4CBD-90BF-3691911EB1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162" y="2219794"/>
            <a:ext cx="4284000" cy="2409749"/>
          </a:xfrm>
          <a:custGeom>
            <a:avLst/>
            <a:gdLst/>
            <a:ahLst/>
            <a:cxnLst/>
            <a:rect l="l" t="t" r="r" b="b"/>
            <a:pathLst>
              <a:path w="4284000" h="5409338">
                <a:moveTo>
                  <a:pt x="0" y="0"/>
                </a:moveTo>
                <a:lnTo>
                  <a:pt x="4284000" y="0"/>
                </a:lnTo>
                <a:lnTo>
                  <a:pt x="4284000" y="5409338"/>
                </a:lnTo>
                <a:lnTo>
                  <a:pt x="0" y="540933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8249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87EBE-74D6-47FA-9CB2-9FD93F3D1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069" y="493236"/>
            <a:ext cx="10728322" cy="1477328"/>
          </a:xfrm>
        </p:spPr>
        <p:txBody>
          <a:bodyPr/>
          <a:lstStyle/>
          <a:p>
            <a:r>
              <a:rPr lang="en-US" dirty="0" err="1"/>
              <a:t>document.getElementById</a:t>
            </a:r>
            <a:r>
              <a:rPr lang="en-US" dirty="0"/>
              <a:t> Explained: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E6693-0F93-4983-AF81-D8CF99538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46" y="1180322"/>
            <a:ext cx="11443996" cy="5561045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getElementById</a:t>
            </a:r>
            <a:r>
              <a:rPr lang="en-US" sz="2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only lets you change elements in your html code that have an</a:t>
            </a:r>
            <a:r>
              <a:rPr lang="en-US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</a:t>
            </a:r>
            <a:r>
              <a:rPr lang="en-US" sz="2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html tags can be given an id. 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Ids </a:t>
            </a:r>
            <a:r>
              <a:rPr lang="en-US" sz="1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BE </a:t>
            </a:r>
            <a:r>
              <a:rPr lang="en-US" sz="1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unique</a:t>
            </a:r>
            <a:endParaRPr lang="en-US" sz="18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(Remember this?)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 the id uniquely identifies a tag on your web page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have an image on your web page, it might look like this in the html code: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</a:t>
            </a:r>
            <a:r>
              <a:rPr lang="en-US" sz="1800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img</a:t>
            </a:r>
            <a:r>
              <a:rPr lang="en-US" sz="18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18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"Images/penguin.jpg" style = “width:220px; height:220px;” alt = "a cute baby penguin" &gt;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add an </a:t>
            </a:r>
            <a:r>
              <a:rPr lang="en-US" sz="1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</a:t>
            </a:r>
            <a:r>
              <a:rPr lang="en-US" sz="1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image (e.g.,)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1800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img</a:t>
            </a:r>
            <a:r>
              <a:rPr lang="en-US" sz="18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18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"Images/penguin.jpg" style = “width:220px; height:220px;” alt = "a cute baby penguin"  </a:t>
            </a:r>
            <a:r>
              <a:rPr lang="en-US" sz="1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 = "pic1"</a:t>
            </a:r>
            <a:r>
              <a:rPr lang="en-US" sz="18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i="1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i="1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picture containing indoor, white&#10;&#10;Description automatically generated">
            <a:extLst>
              <a:ext uri="{FF2B5EF4-FFF2-40B4-BE49-F238E27FC236}">
                <a16:creationId xmlns:a16="http://schemas.microsoft.com/office/drawing/2014/main" id="{43AE0A9E-D737-4BD5-82E7-54171C5E62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918" y="1617952"/>
            <a:ext cx="1971269" cy="268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105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86A52-AAE7-4DB5-9F59-5DC1EAD78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getElementById</a:t>
            </a:r>
            <a:r>
              <a:rPr lang="en-US" dirty="0"/>
              <a:t> to change the </a:t>
            </a:r>
            <a:r>
              <a:rPr lang="en-US" dirty="0" err="1"/>
              <a:t>src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FB0E1-4C28-4EC5-A329-57DDC755C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834" y="1380932"/>
            <a:ext cx="11257382" cy="4940558"/>
          </a:xfrm>
        </p:spPr>
        <p:txBody>
          <a:bodyPr>
            <a:normAutofit fontScale="77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 start by using it to change a picture on your web page.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2000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img</a:t>
            </a:r>
            <a:r>
              <a:rPr lang="en-US" sz="20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20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"Images/penguin.jpg" style = “width:220px; height:220px;” alt = "a cute baby penguin"  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 = "pic1"</a:t>
            </a:r>
            <a:r>
              <a:rPr lang="en-US" sz="20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Currently the</a:t>
            </a:r>
            <a:r>
              <a:rPr lang="en-US" sz="20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20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en-US" sz="20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“images/penguin.jpg”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I want to be able to change the pic to a wombat, I can use </a:t>
            </a:r>
            <a:r>
              <a:rPr lang="en-US" sz="2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getElementById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do that: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 a JavaScript function):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</a:t>
            </a:r>
            <a:r>
              <a:rPr lang="en-US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("pic1").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"Images/wombat2.png"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Explained: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identify the image uniquely, I’d say the following: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</a:t>
            </a:r>
            <a:r>
              <a:rPr lang="en-US" sz="20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(“pic1”)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change the pic of the element with the id of “pic1” to something new, I want to change the </a:t>
            </a:r>
            <a:r>
              <a:rPr lang="en-US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</a:t>
            </a:r>
            <a:r>
              <a:rPr lang="en-US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("pic1").</a:t>
            </a:r>
            <a:r>
              <a:rPr lang="en-US" dirty="0" err="1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endParaRPr lang="en-US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to change the html tag with the id “pic1” from its current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(the penguin) to something new (the wombat), I’d have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</a:t>
            </a:r>
            <a:r>
              <a:rPr lang="en-US" sz="20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("pic1").</a:t>
            </a:r>
            <a:r>
              <a:rPr lang="en-US" sz="20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"Images/wombat2.png"</a:t>
            </a:r>
          </a:p>
          <a:p>
            <a:pPr marL="0"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endParaRPr lang="en-US" sz="2000" b="1" dirty="0">
              <a:solidFill>
                <a:srgbClr val="FFFF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548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D5853-DEA7-40EF-8C02-BB9AF41D8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together: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0D2BB-B3FC-4306-A878-3279112ED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31" y="1386542"/>
            <a:ext cx="5599952" cy="4382434"/>
          </a:xfrm>
          <a:solidFill>
            <a:srgbClr val="143C50"/>
          </a:solidFill>
        </p:spPr>
        <p:txBody>
          <a:bodyPr/>
          <a:lstStyle/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HTML: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2000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img</a:t>
            </a:r>
            <a:r>
              <a:rPr lang="en-US" sz="20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20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"Images/penguin.jpg" style = “width:220px; height :220px;” alt = "a cute baby penguin“ 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 = “pic1” </a:t>
            </a:r>
            <a:r>
              <a:rPr lang="en-US" sz="20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&lt;input type = "button" value = "Click to change" </a:t>
            </a:r>
            <a:br>
              <a:rPr lang="en-US" sz="2000" dirty="0">
                <a:solidFill>
                  <a:schemeClr val="bg2">
                    <a:lumMod val="25000"/>
                    <a:lumOff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 err="1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20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</a:t>
            </a:r>
            <a:r>
              <a:rPr lang="en-US" sz="20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changeSrc</a:t>
            </a:r>
            <a:r>
              <a:rPr lang="en-US" sz="20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</a:t>
            </a:r>
            <a:r>
              <a:rPr lang="en-US" sz="2000" dirty="0">
                <a:solidFill>
                  <a:schemeClr val="bg2">
                    <a:lumMod val="25000"/>
                    <a:lumOff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"&gt;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CAEADC-A0D5-4A87-85F3-833482BBDC90}"/>
              </a:ext>
            </a:extLst>
          </p:cNvPr>
          <p:cNvSpPr txBox="1">
            <a:spLocks/>
          </p:cNvSpPr>
          <p:nvPr/>
        </p:nvSpPr>
        <p:spPr>
          <a:xfrm>
            <a:off x="5947517" y="1357864"/>
            <a:ext cx="6032240" cy="438243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JavaScript:</a:t>
            </a:r>
          </a:p>
          <a:p>
            <a:pPr marR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19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changeSrc</a:t>
            </a:r>
            <a:r>
              <a:rPr lang="en-US" sz="19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</a:t>
            </a:r>
            <a:r>
              <a:rPr lang="en-US" sz="19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 marR="0" indent="0" defTabSz="512763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alert("Changing pic")</a:t>
            </a:r>
          </a:p>
          <a:p>
            <a:pPr marR="0" indent="0" defTabSz="512763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900" dirty="0" err="1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</a:t>
            </a:r>
            <a:r>
              <a:rPr lang="en-US" sz="1900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900" dirty="0" err="1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9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("pic1").</a:t>
            </a:r>
            <a:r>
              <a:rPr lang="en-US" sz="1900" dirty="0" err="1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19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"wombat.png"</a:t>
            </a:r>
          </a:p>
          <a:p>
            <a:pPr marR="0" indent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4244E80-95D9-4890-8457-93CF3C703CE8}"/>
              </a:ext>
            </a:extLst>
          </p:cNvPr>
          <p:cNvGrpSpPr/>
          <p:nvPr/>
        </p:nvGrpSpPr>
        <p:grpSpPr>
          <a:xfrm>
            <a:off x="2565918" y="2225472"/>
            <a:ext cx="6904653" cy="727667"/>
            <a:chOff x="2808515" y="2225472"/>
            <a:chExt cx="7361852" cy="727667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42E923F5-7F34-4684-A92A-59E5FDD426A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08515" y="2747866"/>
              <a:ext cx="793101" cy="205273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8CD9BC7-CB0A-4820-A0F5-9B4E1BA872B8}"/>
                </a:ext>
              </a:extLst>
            </p:cNvPr>
            <p:cNvCxnSpPr/>
            <p:nvPr/>
          </p:nvCxnSpPr>
          <p:spPr>
            <a:xfrm flipV="1">
              <a:off x="3606282" y="2244012"/>
              <a:ext cx="6564085" cy="70912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DB5C104-B579-49A4-BD48-BEDA0CC283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65702" y="2225472"/>
              <a:ext cx="1" cy="214482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9404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87EBE-74D6-47FA-9CB2-9FD93F3D1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929" y="340660"/>
            <a:ext cx="10922393" cy="928304"/>
          </a:xfrm>
        </p:spPr>
        <p:txBody>
          <a:bodyPr/>
          <a:lstStyle/>
          <a:p>
            <a:r>
              <a:rPr lang="en-US" dirty="0"/>
              <a:t>Didn’t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E6693-0F93-4983-AF81-D8CF99538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388" y="1446306"/>
            <a:ext cx="8145931" cy="5295061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8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getElementById</a:t>
            </a:r>
            <a:endParaRPr lang="en-US" sz="18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g, capital </a:t>
            </a:r>
            <a:r>
              <a:rPr lang="en-US" sz="18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E, capital </a:t>
            </a:r>
            <a:r>
              <a:rPr lang="en-US" sz="1800" dirty="0" err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B,Capital</a:t>
            </a:r>
            <a:r>
              <a:rPr lang="en-US" sz="18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I, small d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Quotes around the id inside the parentheses: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1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(“pic1”).</a:t>
            </a:r>
            <a:r>
              <a:rPr lang="en-US" sz="18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18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the images are either in the same directory as the html code, in which case you’d have: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1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(“pic1”).</a:t>
            </a:r>
            <a:r>
              <a:rPr lang="en-US" sz="18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1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“wombat.jpg”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you specify the path to the image (like we did with images and links in html), e.g.,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document.getElementById</a:t>
            </a:r>
            <a:r>
              <a:rPr lang="en-US" sz="1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(“pic1”).</a:t>
            </a:r>
            <a:r>
              <a:rPr lang="en-US" sz="18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1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“Images/wombat.jpg”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18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not .</a:t>
            </a:r>
            <a:r>
              <a:rPr lang="en-US" sz="1800" dirty="0" err="1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</a:t>
            </a:r>
            <a:r>
              <a:rPr lang="en-US" sz="18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(yep, that happens too!)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1B7D65F5-F699-4B78-8960-C5AD507266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09319" y="1001694"/>
            <a:ext cx="3191434" cy="499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77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A3E2477-CB24-4FE6-B9C0-F9800FF83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65638C-2268-4A1B-96C3-95E79EF44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2DD056-42CE-4091-9EEF-0A12CD3B9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800" y="-206528"/>
            <a:ext cx="4991961" cy="1477328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Take-Aways: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1E98E-F168-4473-95F8-456E1BCDC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587" y="1332754"/>
            <a:ext cx="5576047" cy="524734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err="1">
                <a:solidFill>
                  <a:srgbClr val="FFFF00"/>
                </a:solidFill>
              </a:rPr>
              <a:t>document.getElementById</a:t>
            </a:r>
            <a:endParaRPr lang="en-US" dirty="0">
              <a:solidFill>
                <a:srgbClr val="FFFF00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sz="1400" dirty="0">
                <a:solidFill>
                  <a:srgbClr val="FFFFFF"/>
                </a:solidFill>
              </a:rPr>
              <a:t>It’s a long command to type!!!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sz="1400" dirty="0">
                <a:solidFill>
                  <a:srgbClr val="FFFFFF"/>
                </a:solidFill>
              </a:rPr>
              <a:t>Connects your existing html page to your </a:t>
            </a:r>
            <a:r>
              <a:rPr lang="en-US" sz="1400" dirty="0" err="1">
                <a:solidFill>
                  <a:srgbClr val="FFFFFF"/>
                </a:solidFill>
              </a:rPr>
              <a:t>javaScript</a:t>
            </a:r>
            <a:endParaRPr lang="en-US" sz="1400" dirty="0">
              <a:solidFill>
                <a:srgbClr val="FFFFFF"/>
              </a:solidFill>
            </a:endParaRPr>
          </a:p>
          <a:p>
            <a:pPr lvl="2">
              <a:lnSpc>
                <a:spcPct val="110000"/>
              </a:lnSpc>
            </a:pPr>
            <a:r>
              <a:rPr lang="en-US" sz="1400" dirty="0">
                <a:solidFill>
                  <a:srgbClr val="FFFFFF"/>
                </a:solidFill>
              </a:rPr>
              <a:t>So you can edit existing elements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sz="1400" dirty="0">
                <a:solidFill>
                  <a:srgbClr val="FFFFFF"/>
                </a:solidFill>
              </a:rPr>
              <a:t>Give your html tags a </a:t>
            </a:r>
            <a:r>
              <a:rPr lang="en-US" sz="1400" b="1" dirty="0">
                <a:solidFill>
                  <a:srgbClr val="FFFFFF"/>
                </a:solidFill>
              </a:rPr>
              <a:t>UNIQUE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>
                <a:solidFill>
                  <a:srgbClr val="FFFF00"/>
                </a:solidFill>
              </a:rPr>
              <a:t>id</a:t>
            </a:r>
          </a:p>
          <a:p>
            <a:pPr lvl="2">
              <a:lnSpc>
                <a:spcPct val="110000"/>
              </a:lnSpc>
            </a:pPr>
            <a:r>
              <a:rPr lang="en-US" sz="1400" dirty="0">
                <a:solidFill>
                  <a:srgbClr val="FFFFFF"/>
                </a:solidFill>
              </a:rPr>
              <a:t>Then use </a:t>
            </a:r>
            <a:r>
              <a:rPr lang="en-US" sz="1400" dirty="0" err="1">
                <a:solidFill>
                  <a:srgbClr val="FFFFFF"/>
                </a:solidFill>
              </a:rPr>
              <a:t>document.getElementById</a:t>
            </a:r>
            <a:r>
              <a:rPr lang="en-US" sz="1400" dirty="0">
                <a:solidFill>
                  <a:srgbClr val="FFFFFF"/>
                </a:solidFill>
              </a:rPr>
              <a:t> to modify that html element</a:t>
            </a:r>
          </a:p>
          <a:p>
            <a:pPr lvl="1">
              <a:lnSpc>
                <a:spcPct val="110000"/>
              </a:lnSpc>
              <a:spcBef>
                <a:spcPts val="1500"/>
              </a:spcBef>
            </a:pPr>
            <a:r>
              <a:rPr lang="en-US" sz="1400" dirty="0">
                <a:solidFill>
                  <a:srgbClr val="FFFFFF"/>
                </a:solidFill>
              </a:rPr>
              <a:t>So far:  </a:t>
            </a:r>
          </a:p>
          <a:p>
            <a:pPr lvl="2">
              <a:lnSpc>
                <a:spcPct val="110000"/>
              </a:lnSpc>
            </a:pPr>
            <a:r>
              <a:rPr lang="en-US" sz="1400" dirty="0">
                <a:solidFill>
                  <a:srgbClr val="FFFFFF"/>
                </a:solidFill>
              </a:rPr>
              <a:t>Can change an html tag’s </a:t>
            </a:r>
            <a:r>
              <a:rPr lang="en-US" sz="1400" dirty="0" err="1">
                <a:solidFill>
                  <a:srgbClr val="FFFF00"/>
                </a:solidFill>
              </a:rPr>
              <a:t>src</a:t>
            </a:r>
            <a:endParaRPr lang="en-US" sz="1400" dirty="0">
              <a:solidFill>
                <a:srgbClr val="FFFF00"/>
              </a:solidFill>
            </a:endParaRPr>
          </a:p>
          <a:p>
            <a:pPr lvl="3">
              <a:lnSpc>
                <a:spcPct val="110000"/>
              </a:lnSpc>
            </a:pPr>
            <a:r>
              <a:rPr lang="en-US" sz="1400" dirty="0">
                <a:solidFill>
                  <a:srgbClr val="FFFFFF"/>
                </a:solidFill>
              </a:rPr>
              <a:t>To a new picture!</a:t>
            </a:r>
          </a:p>
          <a:p>
            <a:pPr lvl="1">
              <a:lnSpc>
                <a:spcPct val="110000"/>
              </a:lnSpc>
            </a:pPr>
            <a:endParaRPr lang="en-US" sz="1400" dirty="0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97D0825D-5142-4F4A-A141-3CCD5E99C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5867335" y="533334"/>
            <a:ext cx="6858000" cy="5791331"/>
          </a:xfrm>
          <a:custGeom>
            <a:avLst/>
            <a:gdLst>
              <a:gd name="connsiteX0" fmla="*/ 6858000 w 6858000"/>
              <a:gd name="connsiteY0" fmla="*/ 14535 h 5791331"/>
              <a:gd name="connsiteX1" fmla="*/ 6858000 w 6858000"/>
              <a:gd name="connsiteY1" fmla="*/ 5791331 h 5791331"/>
              <a:gd name="connsiteX2" fmla="*/ 0 w 6858000"/>
              <a:gd name="connsiteY2" fmla="*/ 5791330 h 5791331"/>
              <a:gd name="connsiteX3" fmla="*/ 0 w 6858000"/>
              <a:gd name="connsiteY3" fmla="*/ 0 h 5791331"/>
              <a:gd name="connsiteX4" fmla="*/ 145832 w 6858000"/>
              <a:gd name="connsiteY4" fmla="*/ 1175 h 5791331"/>
              <a:gd name="connsiteX5" fmla="*/ 2611132 w 6858000"/>
              <a:gd name="connsiteY5" fmla="*/ 48625 h 5791331"/>
              <a:gd name="connsiteX6" fmla="*/ 6643031 w 6858000"/>
              <a:gd name="connsiteY6" fmla="*/ 15010 h 5791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5791331">
                <a:moveTo>
                  <a:pt x="6858000" y="14535"/>
                </a:moveTo>
                <a:lnTo>
                  <a:pt x="6858000" y="5791331"/>
                </a:lnTo>
                <a:lnTo>
                  <a:pt x="0" y="5791330"/>
                </a:lnTo>
                <a:lnTo>
                  <a:pt x="0" y="0"/>
                </a:lnTo>
                <a:lnTo>
                  <a:pt x="145832" y="1175"/>
                </a:lnTo>
                <a:cubicBezTo>
                  <a:pt x="886907" y="14750"/>
                  <a:pt x="2228596" y="125101"/>
                  <a:pt x="2611132" y="48625"/>
                </a:cubicBezTo>
                <a:cubicBezTo>
                  <a:pt x="2933352" y="-3056"/>
                  <a:pt x="5032814" y="16325"/>
                  <a:pt x="6643031" y="15010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pic>
        <p:nvPicPr>
          <p:cNvPr id="5" name="Picture 4" descr="A picture containing dog, person, outdoor, wearing&#10;&#10;Description automatically generated">
            <a:extLst>
              <a:ext uri="{FF2B5EF4-FFF2-40B4-BE49-F238E27FC236}">
                <a16:creationId xmlns:a16="http://schemas.microsoft.com/office/drawing/2014/main" id="{83A4EA5C-4803-4C4C-88C2-023B4CC27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162" y="1994884"/>
            <a:ext cx="4284000" cy="2859570"/>
          </a:xfrm>
          <a:custGeom>
            <a:avLst/>
            <a:gdLst/>
            <a:ahLst/>
            <a:cxnLst/>
            <a:rect l="l" t="t" r="r" b="b"/>
            <a:pathLst>
              <a:path w="4284000" h="5409338">
                <a:moveTo>
                  <a:pt x="0" y="0"/>
                </a:moveTo>
                <a:lnTo>
                  <a:pt x="4284000" y="0"/>
                </a:lnTo>
                <a:lnTo>
                  <a:pt x="4284000" y="5409338"/>
                </a:lnTo>
                <a:lnTo>
                  <a:pt x="0" y="540933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50295146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Rockwell Nova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758</Words>
  <Application>Microsoft Office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Avenir Next LT Pro</vt:lpstr>
      <vt:lpstr>Calibri</vt:lpstr>
      <vt:lpstr>Calibri Light</vt:lpstr>
      <vt:lpstr>Rockwell Nova Light</vt:lpstr>
      <vt:lpstr>Symbol</vt:lpstr>
      <vt:lpstr>The Hand Extrablack</vt:lpstr>
      <vt:lpstr>Times New Roman</vt:lpstr>
      <vt:lpstr>BlobVTI</vt:lpstr>
      <vt:lpstr>getElementById</vt:lpstr>
      <vt:lpstr>Tools So far:</vt:lpstr>
      <vt:lpstr>document.getElementById</vt:lpstr>
      <vt:lpstr>document.getElementById Explained:</vt:lpstr>
      <vt:lpstr>Using getElementById to change the src:</vt:lpstr>
      <vt:lpstr>All together:</vt:lpstr>
      <vt:lpstr>Didn’t work?</vt:lpstr>
      <vt:lpstr>Take-Aways: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getElementById</dc:title>
  <dc:creator>Yarrington, Debra</dc:creator>
  <cp:lastModifiedBy>Yarrington, Debra</cp:lastModifiedBy>
  <cp:revision>15</cp:revision>
  <dcterms:created xsi:type="dcterms:W3CDTF">2021-04-12T21:49:40Z</dcterms:created>
  <dcterms:modified xsi:type="dcterms:W3CDTF">2021-04-13T03:12:30Z</dcterms:modified>
</cp:coreProperties>
</file>