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2D05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60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Sunday, April 4,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0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Sunday, April 4,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0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Sunday, April 4,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0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Sunday, April 4,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4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Sunday, April 4,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5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Sunday, April 4,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8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Sunday, April 4,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0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Sunday, April 4,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Sunday, April 4,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Sunday, April 4,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4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Sunday, April 4,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60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Sunday, April 4,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1601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9D89EBB-72B3-43C9-BAA0-C3D3A97AD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6BA549-E7EA-4091-94B3-7B2B3044E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6CD1A3-5836-4346-ADD4-6138737FE3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567" y="619199"/>
            <a:ext cx="9492866" cy="576000"/>
          </a:xfrm>
        </p:spPr>
        <p:txBody>
          <a:bodyPr wrap="square" anchor="t">
            <a:normAutofit/>
          </a:bodyPr>
          <a:lstStyle/>
          <a:p>
            <a:r>
              <a:rPr lang="en-US" sz="3200" dirty="0"/>
              <a:t>Multiple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7B2D95-BE02-437F-9F6D-396DD4AD3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9568" y="1265256"/>
            <a:ext cx="9492866" cy="340414"/>
          </a:xfrm>
        </p:spPr>
        <p:txBody>
          <a:bodyPr wrap="square">
            <a:normAutofit/>
          </a:bodyPr>
          <a:lstStyle/>
          <a:p>
            <a:r>
              <a:rPr lang="en-US" sz="2000" dirty="0"/>
              <a:t>You can have a </a:t>
            </a:r>
            <a:r>
              <a:rPr lang="en-US" sz="2000" dirty="0" err="1"/>
              <a:t>bzillion</a:t>
            </a:r>
            <a:r>
              <a:rPr lang="en-US" sz="2000" dirty="0"/>
              <a:t> functions if you want!!!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8F3AECA-1E28-4DB0-901D-747B827596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89400" y="406270"/>
            <a:ext cx="684878" cy="1449344"/>
            <a:chOff x="643527" y="1187494"/>
            <a:chExt cx="1434178" cy="3035022"/>
          </a:xfrm>
        </p:grpSpPr>
        <p:sp>
          <p:nvSpPr>
            <p:cNvPr id="14" name="Freeform 78">
              <a:extLst>
                <a:ext uri="{FF2B5EF4-FFF2-40B4-BE49-F238E27FC236}">
                  <a16:creationId xmlns:a16="http://schemas.microsoft.com/office/drawing/2014/main" id="{F137E6B0-A1AA-47FF-AAB8-9E5D6B701C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083914" y="3331230"/>
              <a:ext cx="879143" cy="903430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F72FB821-5AF0-4EA1-B84B-D5E12D8333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869193" y="1989904"/>
              <a:ext cx="743890" cy="1195221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6" name="Freeform 85">
              <a:extLst>
                <a:ext uri="{FF2B5EF4-FFF2-40B4-BE49-F238E27FC236}">
                  <a16:creationId xmlns:a16="http://schemas.microsoft.com/office/drawing/2014/main" id="{DFE0F740-8A45-42B9-BEF6-A75329504F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316205" y="967005"/>
              <a:ext cx="541011" cy="981989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214C51D-3B74-4CCB-82B8-A184460FCA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25210" y="268794"/>
            <a:ext cx="632305" cy="1606552"/>
            <a:chOff x="10224385" y="954724"/>
            <a:chExt cx="1324087" cy="3364228"/>
          </a:xfrm>
        </p:grpSpPr>
        <p:sp>
          <p:nvSpPr>
            <p:cNvPr id="19" name="Freeform 80">
              <a:extLst>
                <a:ext uri="{FF2B5EF4-FFF2-40B4-BE49-F238E27FC236}">
                  <a16:creationId xmlns:a16="http://schemas.microsoft.com/office/drawing/2014/main" id="{66CD91DA-BDB8-476E-8111-2918188D6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62739" y="2385730"/>
              <a:ext cx="985733" cy="504616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0" name="Freeform 84">
              <a:extLst>
                <a:ext uri="{FF2B5EF4-FFF2-40B4-BE49-F238E27FC236}">
                  <a16:creationId xmlns:a16="http://schemas.microsoft.com/office/drawing/2014/main" id="{576CF7BA-63E8-47BF-AB8E-E9134BE8E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874527">
              <a:off x="10288245" y="954724"/>
              <a:ext cx="852074" cy="892781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1" name="Freeform 87">
              <a:extLst>
                <a:ext uri="{FF2B5EF4-FFF2-40B4-BE49-F238E27FC236}">
                  <a16:creationId xmlns:a16="http://schemas.microsoft.com/office/drawing/2014/main" id="{C0C95E2B-D068-4E18-85DE-266A42E6C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20630858">
              <a:off x="10224385" y="3437261"/>
              <a:ext cx="824227" cy="881691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id="{613F3963-915E-4812-8B39-BE6EA7CC8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4524375" y="-809624"/>
            <a:ext cx="3143251" cy="12192001"/>
          </a:xfrm>
          <a:custGeom>
            <a:avLst/>
            <a:gdLst>
              <a:gd name="connsiteX0" fmla="*/ 508 w 2932134"/>
              <a:gd name="connsiteY0" fmla="*/ 4431100 h 12192000"/>
              <a:gd name="connsiteX1" fmla="*/ 137030 w 2932134"/>
              <a:gd name="connsiteY1" fmla="*/ 177371 h 12192000"/>
              <a:gd name="connsiteX2" fmla="*/ 145443 w 2932134"/>
              <a:gd name="connsiteY2" fmla="*/ 0 h 12192000"/>
              <a:gd name="connsiteX3" fmla="*/ 2932134 w 2932134"/>
              <a:gd name="connsiteY3" fmla="*/ 0 h 12192000"/>
              <a:gd name="connsiteX4" fmla="*/ 2932133 w 2932134"/>
              <a:gd name="connsiteY4" fmla="*/ 12192000 h 12192000"/>
              <a:gd name="connsiteX5" fmla="*/ 172151 w 2932134"/>
              <a:gd name="connsiteY5" fmla="*/ 12192000 h 12192000"/>
              <a:gd name="connsiteX6" fmla="*/ 169761 w 2932134"/>
              <a:gd name="connsiteY6" fmla="*/ 12180928 h 12192000"/>
              <a:gd name="connsiteX7" fmla="*/ 169761 w 2932134"/>
              <a:gd name="connsiteY7" fmla="*/ 7234593 h 12192000"/>
              <a:gd name="connsiteX8" fmla="*/ 508 w 2932134"/>
              <a:gd name="connsiteY8" fmla="*/ 44311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2134" h="12192000">
                <a:moveTo>
                  <a:pt x="508" y="4431100"/>
                </a:moveTo>
                <a:cubicBezTo>
                  <a:pt x="-7698" y="2846728"/>
                  <a:pt x="85554" y="1238574"/>
                  <a:pt x="137030" y="177371"/>
                </a:cubicBezTo>
                <a:lnTo>
                  <a:pt x="145443" y="0"/>
                </a:lnTo>
                <a:lnTo>
                  <a:pt x="2932134" y="0"/>
                </a:lnTo>
                <a:lnTo>
                  <a:pt x="2932133" y="12192000"/>
                </a:lnTo>
                <a:lnTo>
                  <a:pt x="172151" y="12192000"/>
                </a:lnTo>
                <a:lnTo>
                  <a:pt x="169761" y="12180928"/>
                </a:lnTo>
                <a:cubicBezTo>
                  <a:pt x="169761" y="11800439"/>
                  <a:pt x="169761" y="10278492"/>
                  <a:pt x="169761" y="7234593"/>
                </a:cubicBezTo>
                <a:cubicBezTo>
                  <a:pt x="50398" y="6402277"/>
                  <a:pt x="5637" y="5421334"/>
                  <a:pt x="508" y="4431100"/>
                </a:cubicBez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4" name="Picture 3" descr="Toy plastic numbers">
            <a:extLst>
              <a:ext uri="{FF2B5EF4-FFF2-40B4-BE49-F238E27FC236}">
                <a16:creationId xmlns:a16="http://schemas.microsoft.com/office/drawing/2014/main" id="{63AC5C5F-3ACF-4AE0-956E-42E5067CF1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887" b="23857"/>
          <a:stretch/>
        </p:blipFill>
        <p:spPr>
          <a:xfrm>
            <a:off x="20" y="2124079"/>
            <a:ext cx="12191980" cy="4008527"/>
          </a:xfrm>
          <a:custGeom>
            <a:avLst/>
            <a:gdLst/>
            <a:ahLst/>
            <a:cxnLst/>
            <a:rect l="l" t="t" r="r" b="b"/>
            <a:pathLst>
              <a:path w="12192000" h="4008527">
                <a:moveTo>
                  <a:pt x="4189346" y="67"/>
                </a:moveTo>
                <a:cubicBezTo>
                  <a:pt x="6609616" y="-2813"/>
                  <a:pt x="11142685" y="89351"/>
                  <a:pt x="11767395" y="89351"/>
                </a:cubicBezTo>
                <a:cubicBezTo>
                  <a:pt x="11866707" y="89351"/>
                  <a:pt x="11953607" y="89351"/>
                  <a:pt x="12029645" y="89351"/>
                </a:cubicBezTo>
                <a:lnTo>
                  <a:pt x="12192000" y="89351"/>
                </a:lnTo>
                <a:lnTo>
                  <a:pt x="12192000" y="3985854"/>
                </a:lnTo>
                <a:lnTo>
                  <a:pt x="12191997" y="3985854"/>
                </a:lnTo>
                <a:lnTo>
                  <a:pt x="12191997" y="3974419"/>
                </a:lnTo>
                <a:lnTo>
                  <a:pt x="12184243" y="3974470"/>
                </a:lnTo>
                <a:cubicBezTo>
                  <a:pt x="11170126" y="3981070"/>
                  <a:pt x="9547540" y="3991630"/>
                  <a:pt x="6951408" y="4008527"/>
                </a:cubicBezTo>
                <a:cubicBezTo>
                  <a:pt x="6951408" y="4008527"/>
                  <a:pt x="6951408" y="4008527"/>
                  <a:pt x="3941397" y="3963467"/>
                </a:cubicBezTo>
                <a:cubicBezTo>
                  <a:pt x="3941397" y="3963467"/>
                  <a:pt x="3941397" y="3963467"/>
                  <a:pt x="1332721" y="3963467"/>
                </a:cubicBezTo>
                <a:cubicBezTo>
                  <a:pt x="1232387" y="3963467"/>
                  <a:pt x="831053" y="3963467"/>
                  <a:pt x="329384" y="3963467"/>
                </a:cubicBezTo>
                <a:lnTo>
                  <a:pt x="0" y="3969926"/>
                </a:lnTo>
                <a:lnTo>
                  <a:pt x="0" y="40691"/>
                </a:lnTo>
                <a:lnTo>
                  <a:pt x="20858" y="40713"/>
                </a:lnTo>
                <a:cubicBezTo>
                  <a:pt x="1271033" y="41633"/>
                  <a:pt x="2406326" y="39179"/>
                  <a:pt x="2925316" y="19546"/>
                </a:cubicBezTo>
                <a:cubicBezTo>
                  <a:pt x="3184813" y="6458"/>
                  <a:pt x="3630821" y="732"/>
                  <a:pt x="4189346" y="6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1441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52E2836-9095-4D3C-85DB-A013CBD51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92B8916-626C-4C83-B808-82B7DF02C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id="{14DAEE6D-D7E7-4E31-9E45-96B6E2F6E0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4896809 h 6858000"/>
              <a:gd name="connsiteX3" fmla="*/ 12035397 w 12192000"/>
              <a:gd name="connsiteY3" fmla="*/ 5061653 h 6858000"/>
              <a:gd name="connsiteX4" fmla="*/ 9984875 w 12192000"/>
              <a:gd name="connsiteY4" fmla="*/ 6788992 h 6858000"/>
              <a:gd name="connsiteX5" fmla="*/ 9851219 w 12192000"/>
              <a:gd name="connsiteY5" fmla="*/ 6858000 h 6858000"/>
              <a:gd name="connsiteX6" fmla="*/ 3573504 w 12192000"/>
              <a:gd name="connsiteY6" fmla="*/ 6858000 h 6858000"/>
              <a:gd name="connsiteX7" fmla="*/ 3556746 w 12192000"/>
              <a:gd name="connsiteY7" fmla="*/ 6850756 h 6858000"/>
              <a:gd name="connsiteX8" fmla="*/ 3261231 w 12192000"/>
              <a:gd name="connsiteY8" fmla="*/ 6719645 h 6858000"/>
              <a:gd name="connsiteX9" fmla="*/ 956496 w 12192000"/>
              <a:gd name="connsiteY9" fmla="*/ 4131559 h 6858000"/>
              <a:gd name="connsiteX10" fmla="*/ 26515 w 12192000"/>
              <a:gd name="connsiteY10" fmla="*/ 2316866 h 6858000"/>
              <a:gd name="connsiteX11" fmla="*/ 0 w 12192000"/>
              <a:gd name="connsiteY11" fmla="*/ 2231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4896809"/>
                </a:lnTo>
                <a:lnTo>
                  <a:pt x="12035397" y="5061653"/>
                </a:lnTo>
                <a:cubicBezTo>
                  <a:pt x="11302532" y="5870430"/>
                  <a:pt x="10648639" y="6426464"/>
                  <a:pt x="9984875" y="6788992"/>
                </a:cubicBezTo>
                <a:lnTo>
                  <a:pt x="9851219" y="6858000"/>
                </a:lnTo>
                <a:lnTo>
                  <a:pt x="3573504" y="6858000"/>
                </a:lnTo>
                <a:lnTo>
                  <a:pt x="3556746" y="6850756"/>
                </a:lnTo>
                <a:cubicBezTo>
                  <a:pt x="3450765" y="6804314"/>
                  <a:pt x="3352207" y="6760084"/>
                  <a:pt x="3261231" y="6719645"/>
                </a:cubicBezTo>
                <a:cubicBezTo>
                  <a:pt x="2573854" y="6234379"/>
                  <a:pt x="1765175" y="5425602"/>
                  <a:pt x="956496" y="4131559"/>
                </a:cubicBezTo>
                <a:cubicBezTo>
                  <a:pt x="552156" y="3565416"/>
                  <a:pt x="238793" y="2958833"/>
                  <a:pt x="26515" y="2316866"/>
                </a:cubicBezTo>
                <a:lnTo>
                  <a:pt x="0" y="2231000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AC3EA9-85B5-402E-AD00-DC1AE276B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1"/>
            <a:ext cx="3095626" cy="3238964"/>
          </a:xfrm>
        </p:spPr>
        <p:txBody>
          <a:bodyPr>
            <a:normAutofit/>
          </a:bodyPr>
          <a:lstStyle/>
          <a:p>
            <a:r>
              <a:rPr lang="en-US" dirty="0"/>
              <a:t>Different functions do different things</a:t>
            </a:r>
          </a:p>
        </p:txBody>
      </p:sp>
      <p:sp>
        <p:nvSpPr>
          <p:cNvPr id="25" name="Freeform 10">
            <a:extLst>
              <a:ext uri="{FF2B5EF4-FFF2-40B4-BE49-F238E27FC236}">
                <a16:creationId xmlns:a16="http://schemas.microsoft.com/office/drawing/2014/main" id="{5D976E54-F014-4833-9EB7-2588113E1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5824556">
            <a:off x="607106" y="4045531"/>
            <a:ext cx="2158648" cy="2020521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1A026-6FA6-4D16-87F6-01A82906B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5626" y="633600"/>
            <a:ext cx="6912699" cy="580477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b="1" dirty="0"/>
              <a:t>Think Amazon:</a:t>
            </a:r>
          </a:p>
          <a:p>
            <a:pPr lvl="1">
              <a:lnSpc>
                <a:spcPct val="110000"/>
              </a:lnSpc>
            </a:pPr>
            <a:r>
              <a:rPr lang="en-US" sz="1900" dirty="0"/>
              <a:t>You click on “</a:t>
            </a:r>
            <a:r>
              <a:rPr lang="en-US" sz="1900" dirty="0">
                <a:solidFill>
                  <a:srgbClr val="FF6600"/>
                </a:solidFill>
              </a:rPr>
              <a:t>Add to Cart”</a:t>
            </a:r>
          </a:p>
          <a:p>
            <a:pPr lvl="2">
              <a:lnSpc>
                <a:spcPct val="110000"/>
              </a:lnSpc>
            </a:pPr>
            <a:r>
              <a:rPr lang="en-US" sz="1900" dirty="0"/>
              <a:t>This will call a function that has code for taking the item you’re looking at and putting it into a holding place for you to view later when you checkout</a:t>
            </a:r>
          </a:p>
          <a:p>
            <a:pPr lvl="1">
              <a:lnSpc>
                <a:spcPct val="110000"/>
              </a:lnSpc>
              <a:spcBef>
                <a:spcPts val="1500"/>
              </a:spcBef>
            </a:pPr>
            <a:r>
              <a:rPr lang="en-US" sz="1900" dirty="0"/>
              <a:t>You click on “</a:t>
            </a:r>
            <a:r>
              <a:rPr lang="en-US" sz="1900" dirty="0">
                <a:solidFill>
                  <a:srgbClr val="FF6600"/>
                </a:solidFill>
              </a:rPr>
              <a:t>Buy Now</a:t>
            </a:r>
            <a:r>
              <a:rPr lang="en-US" sz="1900" dirty="0"/>
              <a:t>”</a:t>
            </a:r>
          </a:p>
          <a:p>
            <a:pPr lvl="2">
              <a:lnSpc>
                <a:spcPct val="110000"/>
              </a:lnSpc>
            </a:pPr>
            <a:r>
              <a:rPr lang="en-US" sz="1900" dirty="0"/>
              <a:t>This will call a function that has code that takes you right to the purchasing code so you buy the item you’re looking at immediately</a:t>
            </a:r>
          </a:p>
          <a:p>
            <a:pPr lvl="1">
              <a:lnSpc>
                <a:spcPct val="110000"/>
              </a:lnSpc>
              <a:spcBef>
                <a:spcPts val="1500"/>
              </a:spcBef>
            </a:pPr>
            <a:r>
              <a:rPr lang="en-US" sz="1900" dirty="0"/>
              <a:t>You click on “</a:t>
            </a:r>
            <a:r>
              <a:rPr lang="en-US" sz="1900" dirty="0">
                <a:solidFill>
                  <a:srgbClr val="FF6600"/>
                </a:solidFill>
              </a:rPr>
              <a:t>Save for Later</a:t>
            </a:r>
            <a:r>
              <a:rPr lang="en-US" sz="1900" dirty="0"/>
              <a:t>”</a:t>
            </a:r>
          </a:p>
          <a:p>
            <a:pPr lvl="2">
              <a:lnSpc>
                <a:spcPct val="110000"/>
              </a:lnSpc>
            </a:pPr>
            <a:r>
              <a:rPr lang="en-US" sz="1900" dirty="0"/>
              <a:t>Calls a function with code that takes the item you’re looking at and puts it in a holding place (a different one than the Add to Cart holding place) for you to be able to look at it and consider it later.</a:t>
            </a:r>
          </a:p>
        </p:txBody>
      </p:sp>
    </p:spTree>
    <p:extLst>
      <p:ext uri="{BB962C8B-B14F-4D97-AF65-F5344CB8AC3E}">
        <p14:creationId xmlns:p14="http://schemas.microsoft.com/office/powerpoint/2010/main" val="171818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2D616-094D-482B-9758-177DF45DE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(the easy part!)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3C6EC-F833-4444-B4C0-D46CD6AF4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9484"/>
            <a:ext cx="5418666" cy="4501394"/>
          </a:xfrm>
          <a:solidFill>
            <a:schemeClr val="bg2">
              <a:lumMod val="75000"/>
              <a:lumOff val="25000"/>
            </a:schemeClr>
          </a:solidFill>
        </p:spPr>
        <p:txBody>
          <a:bodyPr/>
          <a:lstStyle/>
          <a:p>
            <a:pPr marL="227013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separate file, or in the head section:</a:t>
            </a:r>
          </a:p>
          <a:p>
            <a:pPr marL="227013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already have:</a:t>
            </a:r>
            <a:endParaRPr lang="en-US" sz="1800" b="1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7013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puppies() {</a:t>
            </a:r>
          </a:p>
          <a:p>
            <a:pPr marL="227013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alert("In a separate file!")</a:t>
            </a:r>
          </a:p>
          <a:p>
            <a:pPr marL="227013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L="227013" lvl="1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7013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Below that, just type:</a:t>
            </a:r>
          </a:p>
          <a:p>
            <a:pPr marL="227013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18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secondFunc</a:t>
            </a:r>
            <a:r>
              <a:rPr lang="en-US" sz="1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{</a:t>
            </a:r>
          </a:p>
          <a:p>
            <a:pPr marL="227013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alert(“You ran a second function!")</a:t>
            </a:r>
          </a:p>
          <a:p>
            <a:pPr marL="227013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L="227013" indent="0">
              <a:buNone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save your file: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70F1F58-523C-4E4C-8510-178CE06F8565}"/>
              </a:ext>
            </a:extLst>
          </p:cNvPr>
          <p:cNvSpPr txBox="1">
            <a:spLocks/>
          </p:cNvSpPr>
          <p:nvPr/>
        </p:nvSpPr>
        <p:spPr>
          <a:xfrm>
            <a:off x="6449181" y="1294968"/>
            <a:ext cx="5244495" cy="4501394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lnSpc>
                <a:spcPct val="115000"/>
              </a:lnSpc>
              <a:spcBef>
                <a:spcPts val="0"/>
              </a:spcBef>
              <a:buFont typeface="The Hand Extrablack" panose="03070A02030502020204" pitchFamily="66" charset="0"/>
              <a:buNone/>
            </a:pPr>
            <a:r>
              <a:rPr lang="en-US" b="1" i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your html file:</a:t>
            </a:r>
          </a:p>
          <a:p>
            <a:pPr marL="227013" indent="0">
              <a:lnSpc>
                <a:spcPct val="115000"/>
              </a:lnSpc>
              <a:spcBef>
                <a:spcPts val="0"/>
              </a:spcBef>
              <a:buFont typeface="The Hand Extrablack" panose="03070A02030502020204" pitchFamily="66" charset="0"/>
              <a:buNone/>
            </a:pPr>
            <a:r>
              <a:rPr lang="en-US" sz="18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already have:</a:t>
            </a:r>
          </a:p>
          <a:p>
            <a:pPr marL="227013" lvl="1" indent="0">
              <a:lnSpc>
                <a:spcPct val="115000"/>
              </a:lnSpc>
              <a:spcBef>
                <a:spcPts val="0"/>
              </a:spcBef>
              <a:buFont typeface="The Hand Extrablack" panose="03070A02030502020204" pitchFamily="66" charset="0"/>
              <a:buNone/>
            </a:pPr>
            <a:r>
              <a:rPr lang="en-US" sz="1800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&lt;input type = "button" value = "click here to run the </a:t>
            </a:r>
            <a:r>
              <a:rPr lang="en-US" sz="1800" dirty="0" err="1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javaScript</a:t>
            </a:r>
            <a:r>
              <a:rPr lang="en-US" sz="1800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en-US" sz="1800" dirty="0" err="1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1800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"puppies()"&gt;</a:t>
            </a:r>
            <a:endParaRPr lang="en-US" sz="1800" dirty="0">
              <a:solidFill>
                <a:srgbClr val="92D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7013" lvl="1" indent="0">
              <a:lnSpc>
                <a:spcPct val="115000"/>
              </a:lnSpc>
              <a:spcBef>
                <a:spcPts val="0"/>
              </a:spcBef>
              <a:buFont typeface="The Hand Extrablack" panose="03070A02030502020204" pitchFamily="66" charset="0"/>
              <a:buNone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7013" lvl="1" indent="0">
              <a:lnSpc>
                <a:spcPct val="115000"/>
              </a:lnSpc>
              <a:spcBef>
                <a:spcPts val="0"/>
              </a:spcBef>
              <a:buFont typeface="The Hand Extrablack" panose="03070A02030502020204" pitchFamily="66" charset="0"/>
              <a:buNone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 add another button:</a:t>
            </a:r>
          </a:p>
          <a:p>
            <a:pPr marL="227013" lvl="1" indent="0">
              <a:lnSpc>
                <a:spcPct val="115000"/>
              </a:lnSpc>
              <a:spcBef>
                <a:spcPts val="0"/>
              </a:spcBef>
              <a:buFont typeface="The Hand Extrablack" panose="03070A02030502020204" pitchFamily="66" charset="0"/>
              <a:buNone/>
            </a:pPr>
            <a:r>
              <a:rPr lang="en-US" sz="1800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&lt;input type = "button" value = "click here to run the second JS function" </a:t>
            </a:r>
            <a:r>
              <a:rPr lang="en-US" sz="1800" dirty="0" err="1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1800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“</a:t>
            </a:r>
            <a:r>
              <a:rPr lang="en-US" sz="1800" dirty="0" err="1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secondFunc</a:t>
            </a:r>
            <a:r>
              <a:rPr lang="en-US" sz="1800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()"&gt;</a:t>
            </a:r>
            <a:endParaRPr lang="en-US" sz="1800" dirty="0">
              <a:solidFill>
                <a:srgbClr val="92D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7013" indent="0">
              <a:buNone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save your file.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EA573A3-1875-48EE-BE96-D24C7405389D}"/>
              </a:ext>
            </a:extLst>
          </p:cNvPr>
          <p:cNvSpPr txBox="1">
            <a:spLocks/>
          </p:cNvSpPr>
          <p:nvPr/>
        </p:nvSpPr>
        <p:spPr>
          <a:xfrm>
            <a:off x="677334" y="5983039"/>
            <a:ext cx="11016342" cy="766104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 it by loading it into a browser and clicking on the two buttons.  You should get two different alert boxes depending on which button you click on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5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AED85-4498-45E4-B11F-6E0FD2312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Didn’t work?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4F321C-8040-4288-BDF7-61CBFAF75458}"/>
              </a:ext>
            </a:extLst>
          </p:cNvPr>
          <p:cNvSpPr/>
          <p:nvPr/>
        </p:nvSpPr>
        <p:spPr>
          <a:xfrm>
            <a:off x="561219" y="1175658"/>
            <a:ext cx="9956800" cy="532674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0B7C9-9CE0-448A-A129-1F1413575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9506"/>
            <a:ext cx="7922636" cy="4879294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Make sure you spelled function with a small f</a:t>
            </a:r>
          </a:p>
          <a:p>
            <a:r>
              <a:rPr lang="en-US" dirty="0">
                <a:solidFill>
                  <a:schemeClr val="tx1"/>
                </a:solidFill>
              </a:rPr>
              <a:t>Make sure you spelled the function  names EXACTLY the same in the button call and in the function naming (caps and small letters)</a:t>
            </a:r>
          </a:p>
          <a:p>
            <a:r>
              <a:rPr lang="en-US" dirty="0">
                <a:solidFill>
                  <a:schemeClr val="tx1"/>
                </a:solidFill>
              </a:rPr>
              <a:t>Make sure there are no spaces or special characters in your function names</a:t>
            </a:r>
          </a:p>
          <a:p>
            <a:r>
              <a:rPr lang="en-US" dirty="0">
                <a:solidFill>
                  <a:schemeClr val="tx1"/>
                </a:solidFill>
              </a:rPr>
              <a:t>Make sure you didn’t copy code from the </a:t>
            </a:r>
            <a:r>
              <a:rPr lang="en-US" dirty="0" err="1">
                <a:solidFill>
                  <a:schemeClr val="tx1"/>
                </a:solidFill>
              </a:rPr>
              <a:t>powerpoint</a:t>
            </a:r>
            <a:r>
              <a:rPr lang="en-US" dirty="0">
                <a:solidFill>
                  <a:schemeClr val="tx1"/>
                </a:solidFill>
              </a:rPr>
              <a:t> or MS Word documents (because the funky quotes are different - </a:t>
            </a: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versus </a:t>
            </a: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</a:p>
          <a:p>
            <a:r>
              <a:rPr lang="en-US" dirty="0">
                <a:solidFill>
                  <a:schemeClr val="tx1"/>
                </a:solidFill>
              </a:rPr>
              <a:t>Make sure you have quotes around things (i.e., at both ends!)</a:t>
            </a:r>
          </a:p>
          <a:p>
            <a:pPr lvl="1"/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alert("In a separate file!)  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won’t work</a:t>
            </a:r>
          </a:p>
          <a:p>
            <a:pPr lvl="1"/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alert("In a separate file!")  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you’ve got both a 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a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}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around the function code</a:t>
            </a:r>
          </a:p>
          <a:p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after the function name you’ve got 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alert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a small 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sz="2000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A person with the hands on the face&#10;&#10;Description automatically generated with low confidence">
            <a:extLst>
              <a:ext uri="{FF2B5EF4-FFF2-40B4-BE49-F238E27FC236}">
                <a16:creationId xmlns:a16="http://schemas.microsoft.com/office/drawing/2014/main" id="{FF4B6D8D-F5F3-4A91-A5A0-91C0AE9CC9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970" y="810021"/>
            <a:ext cx="3500171" cy="232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471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room, several, arranged&#10;&#10;Description automatically generated">
            <a:extLst>
              <a:ext uri="{FF2B5EF4-FFF2-40B4-BE49-F238E27FC236}">
                <a16:creationId xmlns:a16="http://schemas.microsoft.com/office/drawing/2014/main" id="{BC7D36A3-75BE-489D-95BE-E330AF67F6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58" b="27792"/>
          <a:stretch/>
        </p:blipFill>
        <p:spPr>
          <a:xfrm>
            <a:off x="-144050" y="10"/>
            <a:ext cx="1233604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4F7F31-8271-4CFE-9A3A-74202EB22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48" y="858611"/>
            <a:ext cx="10515600" cy="1325563"/>
          </a:xfrm>
        </p:spPr>
        <p:txBody>
          <a:bodyPr>
            <a:normAutofit/>
          </a:bodyPr>
          <a:lstStyle/>
          <a:p>
            <a:r>
              <a:rPr lang="en-US" sz="6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Better Buttons!!!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412AA8-29F7-43D7-BCDA-E08BCD1BB75B}"/>
              </a:ext>
            </a:extLst>
          </p:cNvPr>
          <p:cNvSpPr/>
          <p:nvPr/>
        </p:nvSpPr>
        <p:spPr>
          <a:xfrm>
            <a:off x="1" y="1825625"/>
            <a:ext cx="12192000" cy="5032366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solidFill>
              <a:srgbClr val="E72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33684-CF83-4316-9E37-50FB0554E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248" y="1825624"/>
            <a:ext cx="11144552" cy="4944693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Far: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the button form element</a:t>
            </a:r>
          </a:p>
          <a:p>
            <a:pPr marL="0" marR="0" indent="0">
              <a:lnSpc>
                <a:spcPct val="115000"/>
              </a:lnSpc>
              <a:spcBef>
                <a:spcPts val="1500"/>
              </a:spcBef>
              <a:spcAft>
                <a:spcPts val="50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Instead: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Let’s click on an image to call a function!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Download a picture of a button (or anything you want!)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2.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Add the image you just downloaded to your html code.  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3.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Modify the button so that when you click on it, it calls a new function.  So my html code looks like this: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&lt;h1&gt; JavaScript Test&lt;/h1&gt;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&lt;input type = "button" value = "click here to run the </a:t>
            </a:r>
            <a:r>
              <a:rPr lang="en-US" sz="1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javaScript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en-US" sz="1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"puppies()"&gt;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&lt;input type = "button" value = "click here to run the second function" </a:t>
            </a:r>
            <a:r>
              <a:rPr lang="en-US" sz="1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"func2()"&gt;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img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"button.png" style = "height: 100px; width: 100px;"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"func3()"&gt;</a:t>
            </a: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346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room, several, arranged&#10;&#10;Description automatically generated">
            <a:extLst>
              <a:ext uri="{FF2B5EF4-FFF2-40B4-BE49-F238E27FC236}">
                <a16:creationId xmlns:a16="http://schemas.microsoft.com/office/drawing/2014/main" id="{BC7D36A3-75BE-489D-95BE-E330AF67F6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58" b="27792"/>
          <a:stretch/>
        </p:blipFill>
        <p:spPr>
          <a:xfrm>
            <a:off x="-154819" y="10"/>
            <a:ext cx="1234681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4F7F31-8271-4CFE-9A3A-74202EB22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48" y="858611"/>
            <a:ext cx="10515600" cy="1325563"/>
          </a:xfrm>
        </p:spPr>
        <p:txBody>
          <a:bodyPr>
            <a:normAutofit/>
          </a:bodyPr>
          <a:lstStyle/>
          <a:p>
            <a:r>
              <a:rPr lang="en-US" sz="6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Better Buttons!!!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412AA8-29F7-43D7-BCDA-E08BCD1BB75B}"/>
              </a:ext>
            </a:extLst>
          </p:cNvPr>
          <p:cNvSpPr/>
          <p:nvPr/>
        </p:nvSpPr>
        <p:spPr>
          <a:xfrm>
            <a:off x="1" y="1825625"/>
            <a:ext cx="12192000" cy="503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72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33684-CF83-4316-9E37-50FB0554E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518" y="1825625"/>
            <a:ext cx="10984282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Step!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4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Add another function (in my case, func3() ) to your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javascript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Make the alert box say something different.</a:t>
            </a:r>
          </a:p>
          <a:p>
            <a:pPr marL="227013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func3() {</a:t>
            </a:r>
          </a:p>
          <a:p>
            <a:pPr marL="227013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alert(“A function called by clicking on an image!")</a:t>
            </a:r>
          </a:p>
          <a:p>
            <a:pPr marL="227013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save this file and now click on the image you inserted, an alert box with “A function called by clicking on an image!”  should pop up!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573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5D1035C-3BF0-4FE0-B3A3-1062F8600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801E83-5F2D-4E19-99A7-7F8DD686F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381" y="-206528"/>
            <a:ext cx="4991961" cy="1477328"/>
          </a:xfrm>
        </p:spPr>
        <p:txBody>
          <a:bodyPr wrap="square" anchor="ctr">
            <a:normAutofit/>
          </a:bodyPr>
          <a:lstStyle/>
          <a:p>
            <a:r>
              <a:rPr lang="en-US" dirty="0" err="1"/>
              <a:t>TakeAways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EE36A-A151-4A66-AB4A-78E07ABE5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414" y="1096027"/>
            <a:ext cx="6063522" cy="533608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sz="1600" dirty="0">
                <a:solidFill>
                  <a:srgbClr val="FFFFFF"/>
                </a:solidFill>
              </a:rPr>
              <a:t>Functions: are names for code</a:t>
            </a:r>
          </a:p>
          <a:p>
            <a:pPr lvl="1">
              <a:lnSpc>
                <a:spcPct val="110000"/>
              </a:lnSpc>
            </a:pPr>
            <a:r>
              <a:rPr lang="en-US" sz="1200" dirty="0">
                <a:solidFill>
                  <a:srgbClr val="FFFFFF"/>
                </a:solidFill>
              </a:rPr>
              <a:t>They get called when we do something (e.g., click on a button that calls a function)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sz="1600" dirty="0">
                <a:solidFill>
                  <a:srgbClr val="FFFFFF"/>
                </a:solidFill>
              </a:rPr>
              <a:t>Functions can go in body (bad), head section (meh) or a separate file (good!)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sz="1600" dirty="0">
                <a:solidFill>
                  <a:srgbClr val="FFFFFF"/>
                </a:solidFill>
              </a:rPr>
              <a:t>You can have multiple functions</a:t>
            </a:r>
          </a:p>
          <a:p>
            <a:pPr lvl="1">
              <a:lnSpc>
                <a:spcPct val="110000"/>
              </a:lnSpc>
            </a:pPr>
            <a:r>
              <a:rPr lang="en-US" sz="1200" dirty="0">
                <a:solidFill>
                  <a:srgbClr val="FFFFFF"/>
                </a:solidFill>
              </a:rPr>
              <a:t>You can have a </a:t>
            </a:r>
            <a:r>
              <a:rPr lang="en-US" sz="1200" dirty="0" err="1">
                <a:solidFill>
                  <a:srgbClr val="FFFFFF"/>
                </a:solidFill>
              </a:rPr>
              <a:t>bzillion</a:t>
            </a:r>
            <a:r>
              <a:rPr lang="en-US" sz="1200" dirty="0">
                <a:solidFill>
                  <a:srgbClr val="FFFFFF"/>
                </a:solidFill>
              </a:rPr>
              <a:t> functions (but not a </a:t>
            </a:r>
            <a:r>
              <a:rPr lang="en-US" sz="1200" dirty="0" err="1">
                <a:solidFill>
                  <a:srgbClr val="FFFFFF"/>
                </a:solidFill>
              </a:rPr>
              <a:t>bzillion</a:t>
            </a:r>
            <a:r>
              <a:rPr lang="en-US" sz="1200" dirty="0">
                <a:solidFill>
                  <a:srgbClr val="FFFFFF"/>
                </a:solidFill>
              </a:rPr>
              <a:t> and 1 – that would be too many)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sz="1600" dirty="0">
                <a:solidFill>
                  <a:srgbClr val="FFFFFF"/>
                </a:solidFill>
              </a:rPr>
              <a:t>When calling a function:</a:t>
            </a:r>
          </a:p>
          <a:p>
            <a:pPr lvl="1">
              <a:lnSpc>
                <a:spcPct val="110000"/>
              </a:lnSpc>
              <a:spcBef>
                <a:spcPts val="800"/>
              </a:spcBef>
            </a:pPr>
            <a:r>
              <a:rPr lang="en-US" sz="1200" dirty="0">
                <a:solidFill>
                  <a:srgbClr val="FFFFFF"/>
                </a:solidFill>
              </a:rPr>
              <a:t>You can call a function from any html element</a:t>
            </a:r>
          </a:p>
          <a:p>
            <a:pPr lvl="1">
              <a:lnSpc>
                <a:spcPct val="110000"/>
              </a:lnSpc>
              <a:spcBef>
                <a:spcPts val="800"/>
              </a:spcBef>
            </a:pPr>
            <a:r>
              <a:rPr lang="en-US" sz="1200" dirty="0">
                <a:solidFill>
                  <a:srgbClr val="FFFFFF"/>
                </a:solidFill>
              </a:rPr>
              <a:t>We’ve seen form buttons</a:t>
            </a:r>
          </a:p>
          <a:p>
            <a:pPr lvl="1">
              <a:lnSpc>
                <a:spcPct val="110000"/>
              </a:lnSpc>
              <a:spcBef>
                <a:spcPts val="800"/>
              </a:spcBef>
            </a:pPr>
            <a:r>
              <a:rPr lang="en-US" sz="1200" dirty="0">
                <a:solidFill>
                  <a:srgbClr val="FFFFFF"/>
                </a:solidFill>
              </a:rPr>
              <a:t>And now images!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sz="1600" dirty="0">
                <a:solidFill>
                  <a:srgbClr val="FFFFFF"/>
                </a:solidFill>
              </a:rPr>
              <a:t>Congratulations!!!!!   You‘re a programmer!</a:t>
            </a:r>
          </a:p>
          <a:p>
            <a:pPr lvl="1">
              <a:lnSpc>
                <a:spcPct val="110000"/>
              </a:lnSpc>
            </a:pPr>
            <a:r>
              <a:rPr lang="en-US" sz="1200" dirty="0">
                <a:solidFill>
                  <a:srgbClr val="FFFFFF"/>
                </a:solidFill>
              </a:rPr>
              <a:t>That’s pretty much it – you’ve learned it all.  Now go get a job making 100k/year!</a:t>
            </a:r>
          </a:p>
          <a:p>
            <a:pPr lvl="2">
              <a:lnSpc>
                <a:spcPct val="110000"/>
              </a:lnSpc>
            </a:pPr>
            <a:r>
              <a:rPr lang="en-US" sz="1200" dirty="0">
                <a:solidFill>
                  <a:srgbClr val="FFFFFF"/>
                </a:solidFill>
              </a:rPr>
              <a:t>J.K.  There’s a bit more…</a:t>
            </a:r>
          </a:p>
        </p:txBody>
      </p:sp>
      <p:pic>
        <p:nvPicPr>
          <p:cNvPr id="5" name="Picture 4" descr="Excited Koala">
            <a:extLst>
              <a:ext uri="{FF2B5EF4-FFF2-40B4-BE49-F238E27FC236}">
                <a16:creationId xmlns:a16="http://schemas.microsoft.com/office/drawing/2014/main" id="{4BE08998-D9F0-4214-9CDA-F87F9BEAE4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426"/>
          <a:stretch/>
        </p:blipFill>
        <p:spPr>
          <a:xfrm>
            <a:off x="6529065" y="10"/>
            <a:ext cx="5662937" cy="6857990"/>
          </a:xfrm>
          <a:custGeom>
            <a:avLst/>
            <a:gdLst/>
            <a:ahLst/>
            <a:cxnLst/>
            <a:rect l="l" t="t" r="r" b="b"/>
            <a:pathLst>
              <a:path w="5662937" h="6858000">
                <a:moveTo>
                  <a:pt x="598332" y="0"/>
                </a:moveTo>
                <a:lnTo>
                  <a:pt x="5662937" y="0"/>
                </a:lnTo>
                <a:lnTo>
                  <a:pt x="5662937" y="6858000"/>
                </a:lnTo>
                <a:lnTo>
                  <a:pt x="0" y="6858000"/>
                </a:lnTo>
                <a:lnTo>
                  <a:pt x="78957" y="6777438"/>
                </a:lnTo>
                <a:cubicBezTo>
                  <a:pt x="291624" y="6544265"/>
                  <a:pt x="490445" y="6275955"/>
                  <a:pt x="672224" y="5969316"/>
                </a:cubicBezTo>
                <a:cubicBezTo>
                  <a:pt x="914596" y="5515036"/>
                  <a:pt x="1066079" y="5030470"/>
                  <a:pt x="1217562" y="4515619"/>
                </a:cubicBezTo>
                <a:cubicBezTo>
                  <a:pt x="1338748" y="3970483"/>
                  <a:pt x="1399341" y="3516203"/>
                  <a:pt x="1399341" y="3061922"/>
                </a:cubicBezTo>
                <a:cubicBezTo>
                  <a:pt x="1399341" y="1948936"/>
                  <a:pt x="1190579" y="1021447"/>
                  <a:pt x="773055" y="27945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50031817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AnalogousFromRegularSeed_2SEEDS">
      <a:dk1>
        <a:srgbClr val="000000"/>
      </a:dk1>
      <a:lt1>
        <a:srgbClr val="FFFFFF"/>
      </a:lt1>
      <a:dk2>
        <a:srgbClr val="392022"/>
      </a:dk2>
      <a:lt2>
        <a:srgbClr val="E8E6E2"/>
      </a:lt2>
      <a:accent1>
        <a:srgbClr val="3068BC"/>
      </a:accent1>
      <a:accent2>
        <a:srgbClr val="40B1CA"/>
      </a:accent2>
      <a:accent3>
        <a:srgbClr val="4442CE"/>
      </a:accent3>
      <a:accent4>
        <a:srgbClr val="BC4330"/>
      </a:accent4>
      <a:accent5>
        <a:srgbClr val="CE9042"/>
      </a:accent5>
      <a:accent6>
        <a:srgbClr val="A9A62B"/>
      </a:accent6>
      <a:hlink>
        <a:srgbClr val="A77A37"/>
      </a:hlink>
      <a:folHlink>
        <a:srgbClr val="7F7F7F"/>
      </a:folHlink>
    </a:clrScheme>
    <a:fontScheme name="Blob">
      <a:majorFont>
        <a:latin typeface="Sagona Boo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805</Words>
  <Application>Microsoft Office PowerPoint</Application>
  <PresentationFormat>Widescreen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Avenir Next LT Pro</vt:lpstr>
      <vt:lpstr>Calibri</vt:lpstr>
      <vt:lpstr>Sagona Book</vt:lpstr>
      <vt:lpstr>The Hand Extrablack</vt:lpstr>
      <vt:lpstr>BlobVTI</vt:lpstr>
      <vt:lpstr>Multiple Functions</vt:lpstr>
      <vt:lpstr>Different functions do different things</vt:lpstr>
      <vt:lpstr>How (the easy part!)</vt:lpstr>
      <vt:lpstr>Didn’t work?</vt:lpstr>
      <vt:lpstr>Better Buttons!!!</vt:lpstr>
      <vt:lpstr>Better Buttons!!!</vt:lpstr>
      <vt:lpstr>TakeAways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Functions</dc:title>
  <dc:creator>Yarrington, Debra</dc:creator>
  <cp:lastModifiedBy>Yarrington, Debra</cp:lastModifiedBy>
  <cp:revision>9</cp:revision>
  <dcterms:created xsi:type="dcterms:W3CDTF">2021-04-04T22:55:21Z</dcterms:created>
  <dcterms:modified xsi:type="dcterms:W3CDTF">2021-04-05T00:42:17Z</dcterms:modified>
</cp:coreProperties>
</file>