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>
        <p:scale>
          <a:sx n="70" d="100"/>
          <a:sy n="70" d="100"/>
        </p:scale>
        <p:origin x="120" y="5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A1C012-8297-4361-ACE8-A2509FB18911}"/>
              </a:ext>
            </a:extLst>
          </p:cNvPr>
          <p:cNvSpPr/>
          <p:nvPr/>
        </p:nvSpPr>
        <p:spPr>
          <a:xfrm>
            <a:off x="0" y="4206240"/>
            <a:ext cx="12192000" cy="265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C2572-8518-46FF-8F60-FE2963DF4A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0120" y="640080"/>
            <a:ext cx="10268712" cy="3227832"/>
          </a:xfrm>
        </p:spPr>
        <p:txBody>
          <a:bodyPr anchor="b">
            <a:normAutofit/>
          </a:bodyPr>
          <a:lstStyle>
            <a:lvl1pPr algn="ctr">
              <a:defRPr sz="88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A0C76A-7715-48A4-8CF5-14BBF61962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0120" y="4526280"/>
            <a:ext cx="10268712" cy="1508760"/>
          </a:xfrm>
        </p:spPr>
        <p:txBody>
          <a:bodyPr>
            <a:normAutofit/>
          </a:bodyPr>
          <a:lstStyle>
            <a:lvl1pPr marL="0" indent="0" algn="ctr">
              <a:buNone/>
              <a:defRPr sz="36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2D4EF84-F7DF-49C5-9285-301284AD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3/16/2021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81266E04-79AF-49EF-86BC-DB29D304B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90DF5B53-9A9A-46CE-A910-25ADA5875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970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27B9-64C6-4AFE-8E67-F60CD17A8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92656D-F600-4D76-8A0F-BDBE78759B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6A13412-4939-4879-B91F-BB5B029B6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3/16/2021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237DB9-DE7D-4687-82D7-612600F06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819356-0444-4C23-82D3-E2FDE28D3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1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EB51B7C-D548-4AB7-90A4-C196105E6D56}"/>
              </a:ext>
            </a:extLst>
          </p:cNvPr>
          <p:cNvSpPr/>
          <p:nvPr/>
        </p:nvSpPr>
        <p:spPr>
          <a:xfrm>
            <a:off x="7108274" y="0"/>
            <a:ext cx="5083725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32DC521B-8B54-4843-9FF4-B2C30FA004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751740" y="643467"/>
            <a:ext cx="3477092" cy="5533495"/>
          </a:xfrm>
        </p:spPr>
        <p:txBody>
          <a:bodyPr vert="eaVert" tIns="91440" bIns="9144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10E3F10-9E27-41E6-A965-4243E37BE3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60120" y="643467"/>
            <a:ext cx="5504687" cy="5533496"/>
          </a:xfrm>
        </p:spPr>
        <p:txBody>
          <a:bodyPr vert="eaVert" tIns="91440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41D62D-51A0-4AD7-8027-BF548FB6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7898" y="6356350"/>
            <a:ext cx="25227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3/16/2021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5857492-A701-44A1-B1D5-7B2C8CD06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D2E8AE-F1AA-4D19-A434-102501D3B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72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380910-921F-4143-AB01-0F0AFC2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182FC-5A0B-4C24-A6ED-990ED5BA90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6172F4-3DB0-4AE3-8926-081B78034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3/16/2021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5F1358-C731-465B-BCB1-2CCBFD6EC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59536-57D3-4C8A-A207-568465A32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4248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81E0804-8E9E-4C6E-B18D-44FE715B239E}"/>
              </a:ext>
            </a:extLst>
          </p:cNvPr>
          <p:cNvSpPr/>
          <p:nvPr/>
        </p:nvSpPr>
        <p:spPr>
          <a:xfrm>
            <a:off x="0" y="0"/>
            <a:ext cx="12192000" cy="422497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278AA1-17A5-44BF-8791-EACDA31F5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768096"/>
            <a:ext cx="10268712" cy="3136392"/>
          </a:xfrm>
        </p:spPr>
        <p:txBody>
          <a:bodyPr anchor="b">
            <a:normAutofit/>
          </a:bodyPr>
          <a:lstStyle>
            <a:lvl1pPr>
              <a:defRPr sz="7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1203A5-DA79-4778-AB85-150365748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4544568"/>
            <a:ext cx="10268712" cy="1545336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CE3B1B5E-0912-44AE-BAED-70B980E53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3/16/2021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346C82F1-A7B2-4F03-A26B-59D79BF5B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B1DC1ABC-47A9-477B-A29D-F6690EE6B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195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5F398-F05F-4793-9FA5-5B817EB95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7F1CD-2CD4-4BBB-AB36-73A20B1A8D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60120" y="2587752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7BBE02-B884-4CCC-9CBD-13B792BBA2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2992" y="2583371"/>
            <a:ext cx="4815840" cy="359359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B7FBE509-AA68-4D63-A589-AD5DE7FFF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3/16/2021</a:t>
            </a:fld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9C1A4D52-57E4-4F45-BC2C-9FD73E9CE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E76AD5E1-358D-4236-85AE-74713259E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979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87D32C-166A-4FBE-B24D-C257690954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1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9EC567-F249-462A-B71A-9C40D50E26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60120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B7D2C6-69D1-4DE4-BF68-5FB0623DB9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09944" y="2587752"/>
            <a:ext cx="4818888" cy="892048"/>
          </a:xfrm>
        </p:spPr>
        <p:txBody>
          <a:bodyPr anchor="ctr"/>
          <a:lstStyle>
            <a:lvl1pPr marL="0" indent="0">
              <a:buNone/>
              <a:defRPr sz="2600" b="0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3367CC7-ED09-4F8D-A39A-C5969D33B9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09944" y="3594538"/>
            <a:ext cx="4818888" cy="2586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F92A44F-DE98-4FB5-B474-5DCCDD267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3/16/2021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3ACC79DA-A9E4-4E93-93F1-81907A901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404DFE57-AA80-4ED8-AD77-35CC56F3F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FB62259C-ADDF-4293-AD3B-AB2E04A74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0534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C7BA0-DC57-452F-85B7-C979AA6909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1C53797-8D72-4774-AC93-EB9FDD650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3/16/2021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E945AB7-1A32-4516-ABF9-B40958AE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22923C3-1D67-4089-A6B1-9A10315E8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8399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A8DC1-14F6-453B-A724-D6493F063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3/16/2021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63FF0-1A91-4698-B12A-112D05373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066D53-44B3-4F04-93FD-9756A60139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3261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3A0FE-F7E3-433E-9A29-D778690D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2591850"/>
            <a:ext cx="6045644" cy="359359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94B15D-55F5-4208-AF40-41CAFEB56F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60120" y="2591850"/>
            <a:ext cx="3811905" cy="3277137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E8A46CE7-2F0F-4C85-B633-B9FCB8347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3/16/2021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0900919-3A73-4918-9D97-8DBE7ABB7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8BC1001-E44E-4A9A-9E60-2E319A844F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1" name="Title 10">
            <a:extLst>
              <a:ext uri="{FF2B5EF4-FFF2-40B4-BE49-F238E27FC236}">
                <a16:creationId xmlns:a16="http://schemas.microsoft.com/office/drawing/2014/main" id="{A125AC31-022C-40AA-B65C-C9AC48395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67780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97A575-703F-410E-9A84-F9B578FEAE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2267712"/>
            <a:ext cx="6571469" cy="4590288"/>
          </a:xfrm>
          <a:solidFill>
            <a:schemeClr val="bg1">
              <a:lumMod val="85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18B509-934D-400A-A922-45B61AC6ED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35971" y="2587752"/>
            <a:ext cx="3992856" cy="3593592"/>
          </a:xfrm>
        </p:spPr>
        <p:txBody>
          <a:bodyPr anchor="ctr"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9813C51-6954-4F3A-A043-D1BCC8B50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A37D6D71-8B28-4ED6-B932-04B197003D23}" type="datetimeFigureOut">
              <a:rPr lang="en-US" smtClean="0"/>
              <a:pPr algn="r"/>
              <a:t>3/16/2021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0AC32FB-49A3-40E4-9D24-1775970436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endParaRPr lang="en-US" dirty="0">
              <a:effectLst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C93F5E6-DAE6-447B-8038-5F4C9A799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FF97FB-514D-4FE8-A9A4-E9A111A5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05856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D153959-30FA-4987-A094-7243641F474B}"/>
              </a:ext>
            </a:extLst>
          </p:cNvPr>
          <p:cNvSpPr/>
          <p:nvPr/>
        </p:nvSpPr>
        <p:spPr>
          <a:xfrm>
            <a:off x="0" y="0"/>
            <a:ext cx="12192000" cy="226498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216229-A6DB-436A-B327-667E80F0A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20" y="317814"/>
            <a:ext cx="10268712" cy="17007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2B351D-270D-480D-8AF5-6A213ED2B3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120" y="2587752"/>
            <a:ext cx="10268712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B0E73-3310-4A8F-BB4A-7A6A99121A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903720" y="6356350"/>
            <a:ext cx="32369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just">
              <a:defRPr sz="1200" spc="50" baseline="0">
                <a:solidFill>
                  <a:schemeClr val="tx1"/>
                </a:solidFill>
              </a:defRPr>
            </a:lvl1pPr>
          </a:lstStyle>
          <a:p>
            <a:pPr algn="r"/>
            <a:fld id="{A37D6D71-8B28-4ED6-B932-04B197003D23}" type="datetimeFigureOut">
              <a:rPr lang="en-US" smtClean="0"/>
              <a:pPr algn="r"/>
              <a:t>3/16/2021</a:t>
            </a:fld>
            <a:endParaRPr lang="en-US" spc="5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81C4C0-515B-4404-A780-C31E7DFE54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60120" y="6356350"/>
            <a:ext cx="5504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spc="50" baseline="0">
                <a:solidFill>
                  <a:schemeClr val="tx1"/>
                </a:solidFill>
              </a:defRPr>
            </a:lvl1pPr>
          </a:lstStyle>
          <a:p>
            <a:endParaRPr lang="en-US" spc="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C30C7-F013-428C-A6F7-A8CCCD14CE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296144" y="6356350"/>
            <a:ext cx="9326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 algn="l"/>
            <a:fld id="{F97E8200-1950-409B-82E7-99938E7AE355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843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600" kern="1200" cap="all" spc="12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1000"/>
        </a:lnSpc>
        <a:spcBef>
          <a:spcPts val="700"/>
        </a:spcBef>
        <a:spcAft>
          <a:spcPts val="700"/>
        </a:spcAft>
        <a:buFont typeface="Arial" panose="020B0604020202020204" pitchFamily="34" charset="0"/>
        <a:buNone/>
        <a:defRPr sz="2600" kern="1200" spc="50" baseline="0">
          <a:solidFill>
            <a:schemeClr val="tx1"/>
          </a:solidFill>
          <a:latin typeface="+mn-lt"/>
          <a:ea typeface="+mn-ea"/>
          <a:cs typeface="+mn-cs"/>
        </a:defRPr>
      </a:lvl1pPr>
      <a:lvl2pPr marL="27432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2300" kern="1200" spc="50" baseline="0">
          <a:solidFill>
            <a:schemeClr val="tx1"/>
          </a:solidFill>
          <a:latin typeface="+mn-lt"/>
          <a:ea typeface="+mn-ea"/>
          <a:cs typeface="+mn-cs"/>
        </a:defRPr>
      </a:lvl2pPr>
      <a:lvl3pPr marL="27432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27432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ClrTx/>
        <a:buFont typeface="Wingdings" panose="05000000000000000000" pitchFamily="2" charset="2"/>
        <a:buChar char="§"/>
        <a:defRPr sz="1800" kern="1200" spc="50" baseline="0">
          <a:solidFill>
            <a:schemeClr val="tx1"/>
          </a:solidFill>
          <a:latin typeface="+mn-lt"/>
          <a:ea typeface="+mn-ea"/>
          <a:cs typeface="+mn-cs"/>
        </a:defRPr>
      </a:lvl4pPr>
      <a:lvl5pPr marL="594360" indent="0" algn="l" defTabSz="914400" rtl="0" eaLnBrk="1" latinLnBrk="0" hangingPunct="1">
        <a:lnSpc>
          <a:spcPct val="101000"/>
        </a:lnSpc>
        <a:spcBef>
          <a:spcPts val="400"/>
        </a:spcBef>
        <a:spcAft>
          <a:spcPts val="400"/>
        </a:spcAft>
        <a:buFont typeface="Arial" panose="020B0604020202020204" pitchFamily="34" charset="0"/>
        <a:buNone/>
        <a:defRPr sz="1800" b="1" kern="1200" spc="5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4AA13AD3-0A4F-475A-BEBB-DEEFF5C09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05BB74C-33FB-4335-8808-49E247F7BF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1225106"/>
            <a:ext cx="8132066" cy="378895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727E31E-12E4-4836-91D3-68803DC88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2039" y="1841412"/>
            <a:ext cx="6574537" cy="2688020"/>
          </a:xfrm>
        </p:spPr>
        <p:txBody>
          <a:bodyPr>
            <a:normAutofit/>
          </a:bodyPr>
          <a:lstStyle/>
          <a:p>
            <a:pPr algn="l"/>
            <a:r>
              <a:rPr lang="en-US">
                <a:solidFill>
                  <a:schemeClr val="bg1"/>
                </a:solidFill>
              </a:rPr>
              <a:t>Float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570E71-F94D-42D4-86EA-98D50C6660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4608" y="5206246"/>
            <a:ext cx="6601968" cy="1024128"/>
          </a:xfrm>
        </p:spPr>
        <p:txBody>
          <a:bodyPr>
            <a:normAutofit/>
          </a:bodyPr>
          <a:lstStyle/>
          <a:p>
            <a:pPr algn="l"/>
            <a:r>
              <a:rPr lang="en-US">
                <a:solidFill>
                  <a:schemeClr val="tx1"/>
                </a:solidFill>
              </a:rPr>
              <a:t>Positioning using CSS</a:t>
            </a:r>
          </a:p>
        </p:txBody>
      </p:sp>
      <p:pic>
        <p:nvPicPr>
          <p:cNvPr id="5" name="Picture 4" descr="A picture containing bubble chart&#10;&#10;Description automatically generated">
            <a:extLst>
              <a:ext uri="{FF2B5EF4-FFF2-40B4-BE49-F238E27FC236}">
                <a16:creationId xmlns:a16="http://schemas.microsoft.com/office/drawing/2014/main" id="{C3738F43-EA9F-4449-ADEE-4FB18C829D4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5" r="23623" b="1"/>
          <a:stretch/>
        </p:blipFill>
        <p:spPr>
          <a:xfrm>
            <a:off x="8132065" y="1225106"/>
            <a:ext cx="4059935" cy="3788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572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D17F2DB4-491A-4690-A6D5-2BDC1338A049}"/>
              </a:ext>
            </a:extLst>
          </p:cNvPr>
          <p:cNvSpPr/>
          <p:nvPr/>
        </p:nvSpPr>
        <p:spPr>
          <a:xfrm>
            <a:off x="0" y="6172200"/>
            <a:ext cx="12192000" cy="6858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31676BC-8281-4EA5-A3EC-EBC0FA181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Positioning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09DA43-E762-458E-BBBB-67362E5222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563" y="2435352"/>
            <a:ext cx="4460966" cy="3593592"/>
          </a:xfrm>
        </p:spPr>
        <p:txBody>
          <a:bodyPr>
            <a:normAutofit/>
          </a:bodyPr>
          <a:lstStyle/>
          <a:p>
            <a:r>
              <a:rPr lang="en-US" dirty="0"/>
              <a:t>So far:</a:t>
            </a:r>
          </a:p>
          <a:p>
            <a:r>
              <a:rPr lang="en-US" dirty="0"/>
              <a:t>we can set: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en-US" dirty="0"/>
              <a:t>height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en-US" dirty="0"/>
              <a:t>width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en-US" dirty="0"/>
              <a:t>padding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en-US" dirty="0"/>
              <a:t>Margin</a:t>
            </a:r>
          </a:p>
          <a:p>
            <a:pPr marL="1051560" lvl="3" indent="-457200">
              <a:buFont typeface="Arial" panose="020B0604020202020204" pitchFamily="34" charset="0"/>
              <a:buChar char="•"/>
            </a:pPr>
            <a:r>
              <a:rPr lang="en-US" dirty="0"/>
              <a:t>Margin-auto for centering tags with the width set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50603EB-C5BB-45C9-A283-B1A37FC85D6B}"/>
              </a:ext>
            </a:extLst>
          </p:cNvPr>
          <p:cNvSpPr txBox="1">
            <a:spLocks/>
          </p:cNvSpPr>
          <p:nvPr/>
        </p:nvSpPr>
        <p:spPr>
          <a:xfrm>
            <a:off x="6500948" y="2435352"/>
            <a:ext cx="4460966" cy="359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buFont typeface="Arial" panose="020B0604020202020204" pitchFamily="34" charset="0"/>
              <a:buNone/>
              <a:defRPr sz="26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4320" indent="-27432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23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32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27432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18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436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With Text:</a:t>
            </a:r>
          </a:p>
          <a:p>
            <a:r>
              <a:rPr lang="en-US" dirty="0"/>
              <a:t>we can set: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en-US" dirty="0"/>
              <a:t>Text-align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en-US" dirty="0"/>
              <a:t>Line-height</a:t>
            </a:r>
          </a:p>
          <a:p>
            <a:pPr marL="731520" lvl="1" indent="-457200">
              <a:buFont typeface="Arial" panose="020B0604020202020204" pitchFamily="34" charset="0"/>
              <a:buChar char="•"/>
            </a:pPr>
            <a:r>
              <a:rPr lang="en-US" dirty="0"/>
              <a:t>Text-indent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9A06A0C-B240-4C55-BB92-4B9AFFDDB3F6}"/>
              </a:ext>
            </a:extLst>
          </p:cNvPr>
          <p:cNvSpPr txBox="1">
            <a:spLocks/>
          </p:cNvSpPr>
          <p:nvPr/>
        </p:nvSpPr>
        <p:spPr>
          <a:xfrm>
            <a:off x="1055370" y="6271913"/>
            <a:ext cx="9508672" cy="586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1000"/>
              </a:lnSpc>
              <a:spcBef>
                <a:spcPts val="700"/>
              </a:spcBef>
              <a:spcAft>
                <a:spcPts val="700"/>
              </a:spcAft>
              <a:buFont typeface="Arial" panose="020B0604020202020204" pitchFamily="34" charset="0"/>
              <a:buNone/>
              <a:defRPr sz="26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74320" indent="-27432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23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7432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27432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ClrTx/>
              <a:buFont typeface="Wingdings" panose="05000000000000000000" pitchFamily="2" charset="2"/>
              <a:buChar char="§"/>
              <a:defRPr sz="18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94360" indent="0" algn="l" defTabSz="914400" rtl="0" eaLnBrk="1" latinLnBrk="0" hangingPunct="1">
              <a:lnSpc>
                <a:spcPct val="101000"/>
              </a:lnSpc>
              <a:spcBef>
                <a:spcPts val="400"/>
              </a:spcBef>
              <a:spcAft>
                <a:spcPts val="400"/>
              </a:spcAft>
              <a:buFont typeface="Arial" panose="020B0604020202020204" pitchFamily="34" charset="0"/>
              <a:buNone/>
              <a:defRPr sz="1800" b="1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>
                <a:solidFill>
                  <a:schemeClr val="bg1"/>
                </a:solidFill>
              </a:rPr>
              <a:t>But what if you want to position a tag on the web page?</a:t>
            </a:r>
          </a:p>
        </p:txBody>
      </p:sp>
    </p:spTree>
    <p:extLst>
      <p:ext uri="{BB962C8B-B14F-4D97-AF65-F5344CB8AC3E}">
        <p14:creationId xmlns:p14="http://schemas.microsoft.com/office/powerpoint/2010/main" val="1258702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64946-EDB8-49CC-87A2-180449A019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09E703-D790-4386-B7C5-3D341BEC82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way to position tags on a page</a:t>
            </a:r>
          </a:p>
          <a:p>
            <a:r>
              <a:rPr lang="en-US" dirty="0"/>
              <a:t>Float:</a:t>
            </a:r>
          </a:p>
          <a:p>
            <a:r>
              <a:rPr lang="en-US" dirty="0"/>
              <a:t>	When you add float style to a tag:</a:t>
            </a:r>
          </a:p>
          <a:p>
            <a:r>
              <a:rPr lang="en-US" dirty="0"/>
              <a:t>		everything below the tag flows up and around the tag</a:t>
            </a:r>
          </a:p>
          <a:p>
            <a:r>
              <a:rPr lang="en-US" dirty="0"/>
              <a:t>		Probably easier to understand if you see how it works…</a:t>
            </a:r>
          </a:p>
        </p:txBody>
      </p:sp>
      <p:pic>
        <p:nvPicPr>
          <p:cNvPr id="5" name="Picture 4" descr="Message in a bottle">
            <a:extLst>
              <a:ext uri="{FF2B5EF4-FFF2-40B4-BE49-F238E27FC236}">
                <a16:creationId xmlns:a16="http://schemas.microsoft.com/office/drawing/2014/main" id="{730201DC-800A-4C30-8FF4-9362E3DCE4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7600" y="199399"/>
            <a:ext cx="4399200" cy="2932084"/>
          </a:xfrm>
          <a:prstGeom prst="rect">
            <a:avLst/>
          </a:prstGeom>
          <a:effectLst>
            <a:outerShdw blurRad="50800" dist="76200" dir="8100000" algn="t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51651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6696B0-FDC9-431E-A677-D8581497A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363" y="-188372"/>
            <a:ext cx="10268712" cy="1700784"/>
          </a:xfrm>
        </p:spPr>
        <p:txBody>
          <a:bodyPr/>
          <a:lstStyle/>
          <a:p>
            <a:r>
              <a:rPr lang="en-US" dirty="0" err="1"/>
              <a:t>WithouT</a:t>
            </a:r>
            <a:r>
              <a:rPr lang="en-US" dirty="0"/>
              <a:t> Float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06E0CC-A689-4D27-9185-F29E071FF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363" y="2399116"/>
            <a:ext cx="4217622" cy="2732314"/>
          </a:xfrm>
          <a:prstGeom prst="rect">
            <a:avLst/>
          </a:prstGeom>
          <a:ln>
            <a:solidFill>
              <a:srgbClr val="00206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5EEA8A0-6F9E-4FA8-8FB4-13A14609A3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1257" y="2399116"/>
            <a:ext cx="2786270" cy="2297840"/>
          </a:xfrm>
          <a:prstGeom prst="rect">
            <a:avLst/>
          </a:prstGeom>
          <a:ln>
            <a:solidFill>
              <a:srgbClr val="002060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8F6872E-3E4F-4067-8A8D-97612683D7C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43800" y="1672850"/>
            <a:ext cx="4635524" cy="518515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47E3CD8-7775-4F03-AB83-A2D9CB467356}"/>
              </a:ext>
            </a:extLst>
          </p:cNvPr>
          <p:cNvSpPr txBox="1"/>
          <p:nvPr/>
        </p:nvSpPr>
        <p:spPr>
          <a:xfrm>
            <a:off x="12676" y="5326812"/>
            <a:ext cx="7531124" cy="1531188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Note the Image on the web page:</a:t>
            </a:r>
          </a:p>
          <a:p>
            <a:pPr marL="285750" indent="-28575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</a:rPr>
              <a:t>Without positioning, every tag is placed one under the other</a:t>
            </a:r>
          </a:p>
          <a:p>
            <a:pPr marL="285750" indent="-28575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</a:rPr>
              <a:t>So the first paragraph is placed UNDER the image</a:t>
            </a:r>
          </a:p>
          <a:p>
            <a:pPr marL="285750" indent="-28575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</a:rPr>
              <a:t>(Hence the big empty space to the right of the image on the web page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7886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ECF051A-22AC-4F80-9820-B3171A4401F9}"/>
              </a:ext>
            </a:extLst>
          </p:cNvPr>
          <p:cNvSpPr/>
          <p:nvPr/>
        </p:nvSpPr>
        <p:spPr>
          <a:xfrm>
            <a:off x="0" y="5307231"/>
            <a:ext cx="12190160" cy="1549143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6696B0-FDC9-431E-A677-D8581497AA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963" y="301228"/>
            <a:ext cx="10268712" cy="1700784"/>
          </a:xfrm>
        </p:spPr>
        <p:txBody>
          <a:bodyPr/>
          <a:lstStyle/>
          <a:p>
            <a:r>
              <a:rPr lang="en-US" dirty="0"/>
              <a:t>With Float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806E0CC-A689-4D27-9185-F29E071FF1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363" y="2399116"/>
            <a:ext cx="4217622" cy="2732314"/>
          </a:xfrm>
          <a:prstGeom prst="rect">
            <a:avLst/>
          </a:prstGeom>
          <a:ln>
            <a:solidFill>
              <a:srgbClr val="002060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5EEA8A0-6F9E-4FA8-8FB4-13A14609A3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1257" y="2399116"/>
            <a:ext cx="2786270" cy="2297840"/>
          </a:xfrm>
          <a:prstGeom prst="rect">
            <a:avLst/>
          </a:prstGeom>
          <a:ln>
            <a:solidFill>
              <a:srgbClr val="002060"/>
            </a:solidFill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47E3CD8-7775-4F03-AB83-A2D9CB467356}"/>
              </a:ext>
            </a:extLst>
          </p:cNvPr>
          <p:cNvSpPr txBox="1"/>
          <p:nvPr/>
        </p:nvSpPr>
        <p:spPr>
          <a:xfrm>
            <a:off x="2404800" y="5310483"/>
            <a:ext cx="9787200" cy="1549142"/>
          </a:xfrm>
          <a:prstGeom prst="rect">
            <a:avLst/>
          </a:prstGeom>
          <a:solidFill>
            <a:schemeClr val="accent2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With float</a:t>
            </a:r>
          </a:p>
          <a:p>
            <a:pPr marL="285750" indent="-28575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</a:rPr>
              <a:t>Everything BELOW the floated tag flows up and around the tag</a:t>
            </a:r>
          </a:p>
          <a:p>
            <a:pPr marL="742950" lvl="1" indent="-28575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</a:rPr>
              <a:t>Only tags below flow around the floated tag</a:t>
            </a:r>
          </a:p>
          <a:p>
            <a:pPr marL="285750" indent="-28575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</a:rPr>
              <a:t>Can float right or left</a:t>
            </a:r>
          </a:p>
          <a:p>
            <a:pPr marL="742950" lvl="1" indent="-285750"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</a:rPr>
              <a:t>Cannot float: center;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79D9B27-712A-4293-A89D-5561EB25B732}"/>
              </a:ext>
            </a:extLst>
          </p:cNvPr>
          <p:cNvSpPr txBox="1"/>
          <p:nvPr/>
        </p:nvSpPr>
        <p:spPr>
          <a:xfrm>
            <a:off x="4789714" y="4170469"/>
            <a:ext cx="1289135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b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float: right;</a:t>
            </a:r>
            <a:endParaRPr lang="en-US" sz="1100" b="1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2D8641-195F-49F3-87A5-3C3DFFF01D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63163" y="1411200"/>
            <a:ext cx="4726997" cy="4118400"/>
          </a:xfrm>
          <a:prstGeom prst="rect">
            <a:avLst/>
          </a:prstGeom>
        </p:spPr>
      </p:pic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44675232-1B5C-4061-8154-03C4E4B3ABA0}"/>
              </a:ext>
            </a:extLst>
          </p:cNvPr>
          <p:cNvCxnSpPr/>
          <p:nvPr/>
        </p:nvCxnSpPr>
        <p:spPr>
          <a:xfrm flipV="1">
            <a:off x="6819900" y="2715986"/>
            <a:ext cx="2073729" cy="302571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7254874"/>
      </p:ext>
    </p:extLst>
  </p:cSld>
  <p:clrMapOvr>
    <a:masterClrMapping/>
  </p:clrMapOvr>
</p:sld>
</file>

<file path=ppt/theme/theme1.xml><?xml version="1.0" encoding="utf-8"?>
<a:theme xmlns:a="http://schemas.openxmlformats.org/drawingml/2006/main" name="JuxtaposeVTI">
  <a:themeElements>
    <a:clrScheme name="Juxtapose">
      <a:dk1>
        <a:sysClr val="windowText" lastClr="000000"/>
      </a:dk1>
      <a:lt1>
        <a:sysClr val="window" lastClr="FFFFFF"/>
      </a:lt1>
      <a:dk2>
        <a:srgbClr val="3F3F3F"/>
      </a:dk2>
      <a:lt2>
        <a:srgbClr val="F8F7F5"/>
      </a:lt2>
      <a:accent1>
        <a:srgbClr val="F99700"/>
      </a:accent1>
      <a:accent2>
        <a:srgbClr val="00BAC7"/>
      </a:accent2>
      <a:accent3>
        <a:srgbClr val="FF5C21"/>
      </a:accent3>
      <a:accent4>
        <a:srgbClr val="6F7EFD"/>
      </a:accent4>
      <a:accent5>
        <a:srgbClr val="ACACAC"/>
      </a:accent5>
      <a:accent6>
        <a:srgbClr val="737373"/>
      </a:accent6>
      <a:hlink>
        <a:srgbClr val="0099FF"/>
      </a:hlink>
      <a:folHlink>
        <a:srgbClr val="868686"/>
      </a:folHlink>
    </a:clrScheme>
    <a:fontScheme name="Custom 167">
      <a:majorFont>
        <a:latin typeface="Franklin Gothic Demi Cond"/>
        <a:ea typeface=""/>
        <a:cs typeface=""/>
      </a:majorFont>
      <a:minorFont>
        <a:latin typeface="Franklin Gothic Medium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xtaposeVTI" id="{FBDCC3B4-6EA8-442A-B697-43C068E31FE3}" vid="{090F2E09-E4E2-4F71-A70E-279F5A0D9E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177</Words>
  <Application>Microsoft Office PowerPoint</Application>
  <PresentationFormat>Widescreen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Courier New</vt:lpstr>
      <vt:lpstr>Franklin Gothic Demi Cond</vt:lpstr>
      <vt:lpstr>Franklin Gothic Medium</vt:lpstr>
      <vt:lpstr>Wingdings</vt:lpstr>
      <vt:lpstr>JuxtaposeVTI</vt:lpstr>
      <vt:lpstr>Float</vt:lpstr>
      <vt:lpstr>Positioning </vt:lpstr>
      <vt:lpstr>Float</vt:lpstr>
      <vt:lpstr>WithouT Float</vt:lpstr>
      <vt:lpstr>With Float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Float</dc:title>
  <dc:creator>Yarrington, Debra</dc:creator>
  <cp:lastModifiedBy>Yarrington, Debra</cp:lastModifiedBy>
  <cp:revision>8</cp:revision>
  <dcterms:created xsi:type="dcterms:W3CDTF">2021-03-17T00:25:36Z</dcterms:created>
  <dcterms:modified xsi:type="dcterms:W3CDTF">2021-03-17T01:49:01Z</dcterms:modified>
</cp:coreProperties>
</file>