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7874C-76F2-4444-9825-4AE63810A5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6F7B6C-7F21-4C23-9364-8FC5CFD5AB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E04218-4135-43F8-97D7-A5C19EF2E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DD48-CC6E-4BF2-B470-F4283C4AA01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6D436-2FCE-4C79-A1C0-642FB10BE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98961-B96C-412B-A549-C395A0595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1E432-7AE7-46A4-B00C-D43E48AFA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82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192AC-9073-46EF-93E2-26F9313D6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D8F5AA-945E-49D6-B6B1-04F05FD32E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C15EA-7F36-4363-B5C1-917631A9A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DD48-CC6E-4BF2-B470-F4283C4AA01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656E4F-C889-4B5E-B36C-9EFD0F512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2A81C-A198-4EAC-9BFF-27CA6F13D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1E432-7AE7-46A4-B00C-D43E48AFA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73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5A56F7-C7E3-45AF-817C-BEC020EB71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5D79A5-671F-4CA1-9DFA-077D88B16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34EB7-AE92-4ECA-8C0C-B56B15720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DD48-CC6E-4BF2-B470-F4283C4AA01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AF01FD-9DD7-4E39-8E59-11056B2A5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9EA53-BD3F-4D6E-9FBD-CC32AD17B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1E432-7AE7-46A4-B00C-D43E48AFA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08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AF943-6235-4C2D-BCEC-C485F3F13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E6916-BDCE-41A0-BFF0-8ED5FCAA6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9E7871-5A37-43D9-91F0-6756D212F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DD48-CC6E-4BF2-B470-F4283C4AA01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2C59DF-B155-48C2-95F2-85FCF4E8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B23F3-06CC-4002-B48D-BF5B26B73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1E432-7AE7-46A4-B00C-D43E48AFA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01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9C29E-7E90-4D4D-998E-4378FC0A1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02831A-C3A4-4FA4-BB04-A23CD1F79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405D9-5E68-4E6A-9219-80DE06965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DD48-CC6E-4BF2-B470-F4283C4AA01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2C78B-1045-4ADF-93A0-A1A1D6623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A3A43-D260-4EFF-BC65-C99846C30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1E432-7AE7-46A4-B00C-D43E48AFA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39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9DE97-D3A6-498C-84FE-CB54BAC67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FD3AB-F37C-43E7-BFE5-F4AF432716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C019EE-45AF-44D3-AA4C-5DFF0570FE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B7C5BD-F0B1-44F7-9718-92E5B017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DD48-CC6E-4BF2-B470-F4283C4AA01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A49F3-63C2-46D6-A5EA-9F0EF8502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F85383-1407-4102-8DF3-7A516D601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1E432-7AE7-46A4-B00C-D43E48AFA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40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DBC2C-B9D0-4B9F-BCEC-137BE9C27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AF288E-31BD-468D-876B-12369CEC6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BBC508-65E4-4483-ADE4-BDFCFB536B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B0CC1C-3B2D-496C-A7B6-83E6EA0567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DBA8D5-5430-4F2A-BEDD-4457B93C13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7E153E-81E5-412B-88F6-013BDFAAB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DD48-CC6E-4BF2-B470-F4283C4AA01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55B230-DB23-4EC9-8493-DDE8134CD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7D6363-5FF4-4293-B8A3-52E4CC49E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1E432-7AE7-46A4-B00C-D43E48AFA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184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30318-71C6-4B7A-8BBF-40D48FBED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69A03C-19DF-4750-8AA2-D1E2CB578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DD48-CC6E-4BF2-B470-F4283C4AA01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83C7C0-6A3F-41C4-8786-E28F575E8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392EDE-250D-4CDD-8099-A363019C5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1E432-7AE7-46A4-B00C-D43E48AFA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50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96FB3B-5D0E-4C75-AC3E-7CF8D7AD6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DD48-CC6E-4BF2-B470-F4283C4AA01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61E6CF-C3E8-47E5-B724-C6A4CA774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78622B-2621-42C5-9F36-0573FAD53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1E432-7AE7-46A4-B00C-D43E48AFA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848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306FA-F21B-4509-8F45-BD2438F1D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FFA1D-EC91-4C6D-8D6B-74168976D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D3CA8B-427F-4CBF-A90B-BB1AECDD75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6B9BA2-B565-4A33-A5F0-A88DB87E9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DD48-CC6E-4BF2-B470-F4283C4AA01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D073DE-21DD-4FB5-A390-52FF21764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8F913B-9028-4625-B28C-9B415EE7C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1E432-7AE7-46A4-B00C-D43E48AFA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03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F7034-2357-42B3-B23C-B9F03ACCF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413999-6D64-4CFF-9CD6-9A3A70C166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200383-2229-4EB1-AA40-24C5CC3A24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14D99-FAC1-410D-A93A-1F593A184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DD48-CC6E-4BF2-B470-F4283C4AA01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D840D8-77F6-4CCB-BF17-0A16C4EFF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74A0E9-75C4-4C05-8B23-C256C2BC4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1E432-7AE7-46A4-B00C-D43E48AFA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94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4B4C4D-D929-4F34-962A-4AAD2DA4D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398FE-082C-4276-BEEC-506BE1ECE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605DA-9DEC-4071-8A7B-233342D3D7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1DD48-CC6E-4BF2-B470-F4283C4AA01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4E903-65B9-45B3-9DFC-A83B3FB0FF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AF9BC-F8CE-4821-9684-088DE260A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1E432-7AE7-46A4-B00C-D43E48AFA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30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C2DED9-B755-42ED-803E-1B4712CA30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888" y="1892832"/>
            <a:ext cx="2880828" cy="3071906"/>
          </a:xfrm>
        </p:spPr>
        <p:txBody>
          <a:bodyPr anchor="t">
            <a:normAutofit/>
          </a:bodyPr>
          <a:lstStyle/>
          <a:p>
            <a:pPr algn="l"/>
            <a:r>
              <a:rPr lang="en-US" sz="4000" dirty="0">
                <a:solidFill>
                  <a:srgbClr val="FFFFFF"/>
                </a:solidFill>
              </a:rPr>
              <a:t>Z-index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24ECD9-D2A0-46D9-B71A-C9622DC874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978" y="1875013"/>
            <a:ext cx="2919738" cy="1494117"/>
          </a:xfrm>
        </p:spPr>
        <p:txBody>
          <a:bodyPr anchor="b">
            <a:normAutofit/>
          </a:bodyPr>
          <a:lstStyle/>
          <a:p>
            <a:pPr algn="l"/>
            <a:r>
              <a:rPr lang="en-US" sz="2000" dirty="0">
                <a:solidFill>
                  <a:srgbClr val="FFFFFF"/>
                </a:solidFill>
              </a:rPr>
              <a:t>Positioning things on top of each other</a:t>
            </a:r>
          </a:p>
        </p:txBody>
      </p:sp>
      <p:pic>
        <p:nvPicPr>
          <p:cNvPr id="8" name="Picture 7" descr="Chart, box and whisker chart&#10;&#10;Description automatically generated">
            <a:extLst>
              <a:ext uri="{FF2B5EF4-FFF2-40B4-BE49-F238E27FC236}">
                <a16:creationId xmlns:a16="http://schemas.microsoft.com/office/drawing/2014/main" id="{88C19F3F-F515-4A35-AFE6-D744DBFAB7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349" y="467208"/>
            <a:ext cx="6573905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76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F1738D-67C2-49F6-9FE9-DD6C5CC4C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Positioning: 2 categories: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FA873-2697-4663-A29C-82B1791D7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0855" y="1412489"/>
            <a:ext cx="3427283" cy="436384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u="sng" dirty="0"/>
              <a:t>Category 1: Positioning within the flow of the web page</a:t>
            </a:r>
          </a:p>
          <a:p>
            <a:r>
              <a:rPr lang="en-US" sz="2000" dirty="0"/>
              <a:t>Float: (right or left);</a:t>
            </a:r>
          </a:p>
          <a:p>
            <a:pPr lvl="1"/>
            <a:r>
              <a:rPr lang="en-US" sz="2000" dirty="0"/>
              <a:t>tags stay in the flow of the rest of the web page.</a:t>
            </a:r>
          </a:p>
          <a:p>
            <a:pPr lvl="1"/>
            <a:r>
              <a:rPr lang="en-US" sz="2000" dirty="0"/>
              <a:t>Things flow around each other </a:t>
            </a:r>
          </a:p>
          <a:p>
            <a:pPr lvl="2"/>
            <a:r>
              <a:rPr lang="en-US" dirty="0"/>
              <a:t>(no tag goes under another tag)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91E2CA0-FFC8-4EE5-8DAB-117061AE9B15}"/>
              </a:ext>
            </a:extLst>
          </p:cNvPr>
          <p:cNvSpPr txBox="1">
            <a:spLocks/>
          </p:cNvSpPr>
          <p:nvPr/>
        </p:nvSpPr>
        <p:spPr>
          <a:xfrm>
            <a:off x="8451604" y="1412489"/>
            <a:ext cx="3197701" cy="4363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u="sng" dirty="0"/>
              <a:t>Category 2: Positioning that removes a tag from the flow of the web page</a:t>
            </a:r>
            <a:r>
              <a:rPr lang="en-US" sz="2000" dirty="0"/>
              <a:t>: *</a:t>
            </a:r>
          </a:p>
          <a:p>
            <a:r>
              <a:rPr lang="en-US" sz="2000" dirty="0"/>
              <a:t>Position: absolute;</a:t>
            </a:r>
          </a:p>
          <a:p>
            <a:r>
              <a:rPr lang="en-US" sz="2000" dirty="0"/>
              <a:t>Position: fixed;</a:t>
            </a:r>
          </a:p>
          <a:p>
            <a:r>
              <a:rPr lang="en-US" sz="2000" dirty="0"/>
              <a:t>Position: relative;</a:t>
            </a:r>
          </a:p>
          <a:p>
            <a:pPr lvl="1"/>
            <a:r>
              <a:rPr lang="en-US" sz="2000" dirty="0"/>
              <a:t>Tags removed from the flow of the web page.</a:t>
            </a:r>
          </a:p>
          <a:p>
            <a:pPr lvl="1"/>
            <a:r>
              <a:rPr lang="en-US" sz="2000" dirty="0"/>
              <a:t>Tags flow over or under the positioned tag</a:t>
            </a:r>
          </a:p>
          <a:p>
            <a:pPr lvl="1"/>
            <a:r>
              <a:rPr lang="en-US" sz="2000" dirty="0"/>
              <a:t>(So you can’t read it)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069BA7-F693-47EE-9E9D-4B728737BFA0}"/>
              </a:ext>
            </a:extLst>
          </p:cNvPr>
          <p:cNvSpPr txBox="1"/>
          <p:nvPr/>
        </p:nvSpPr>
        <p:spPr>
          <a:xfrm>
            <a:off x="4455886" y="6294362"/>
            <a:ext cx="4272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For Z-Index, we’re focusing on category 2!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E699810-E396-4CAA-B97B-5362D8A7177A}"/>
              </a:ext>
            </a:extLst>
          </p:cNvPr>
          <p:cNvCxnSpPr>
            <a:cxnSpLocks/>
          </p:cNvCxnSpPr>
          <p:nvPr/>
        </p:nvCxnSpPr>
        <p:spPr>
          <a:xfrm flipV="1">
            <a:off x="7944152" y="4940490"/>
            <a:ext cx="585699" cy="135387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BB69B8B-86E2-4891-AD1F-EBFE6A8E5629}"/>
              </a:ext>
            </a:extLst>
          </p:cNvPr>
          <p:cNvCxnSpPr>
            <a:cxnSpLocks/>
          </p:cNvCxnSpPr>
          <p:nvPr/>
        </p:nvCxnSpPr>
        <p:spPr>
          <a:xfrm flipH="1" flipV="1">
            <a:off x="11296404" y="4940490"/>
            <a:ext cx="790963" cy="118280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6764492-2094-4C22-B8D4-FE28A132B7DF}"/>
              </a:ext>
            </a:extLst>
          </p:cNvPr>
          <p:cNvCxnSpPr>
            <a:cxnSpLocks/>
          </p:cNvCxnSpPr>
          <p:nvPr/>
        </p:nvCxnSpPr>
        <p:spPr>
          <a:xfrm flipH="1">
            <a:off x="11087997" y="277504"/>
            <a:ext cx="717316" cy="112416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11F99A9-4BA9-4CE2-84F8-D7B5E78F912D}"/>
              </a:ext>
            </a:extLst>
          </p:cNvPr>
          <p:cNvCxnSpPr>
            <a:cxnSpLocks/>
          </p:cNvCxnSpPr>
          <p:nvPr/>
        </p:nvCxnSpPr>
        <p:spPr>
          <a:xfrm>
            <a:off x="7510818" y="277504"/>
            <a:ext cx="1104660" cy="112416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610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5DF583D-EBB9-4669-A555-4E85FAB24AF8}"/>
              </a:ext>
            </a:extLst>
          </p:cNvPr>
          <p:cNvSpPr/>
          <p:nvPr/>
        </p:nvSpPr>
        <p:spPr>
          <a:xfrm>
            <a:off x="0" y="0"/>
            <a:ext cx="12192000" cy="1701213"/>
          </a:xfrm>
          <a:prstGeom prst="rect">
            <a:avLst/>
          </a:prstGeom>
          <a:gradFill flip="none" rotWithShape="1">
            <a:gsLst>
              <a:gs pos="7000">
                <a:srgbClr val="728EC3"/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rgbClr val="002060"/>
              </a:gs>
            </a:gsLst>
            <a:lin ang="5400000" scaled="1"/>
            <a:tileRect/>
          </a:gradFill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9238E2-974C-4A3A-A834-7E61460E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324" y="159657"/>
            <a:ext cx="10855476" cy="153103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Positioning that removes tags from the flow of the document: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7B293-2ABF-4C06-8421-EF764AFE0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tag can end up on top of another tag(s):</a:t>
            </a:r>
          </a:p>
          <a:p>
            <a:pPr lvl="1"/>
            <a:r>
              <a:rPr lang="en-US" dirty="0"/>
              <a:t>You’ve seen this: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FEC4754-696D-41E2-A445-3F9875E10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159" y="3284699"/>
            <a:ext cx="3053064" cy="27678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58F61C-0163-4911-8B5A-BF1821F9F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8151" y="3284700"/>
            <a:ext cx="3344836" cy="27678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808082-CC21-493E-A5C3-6614D069BF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995" y="3284699"/>
            <a:ext cx="3191649" cy="27678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59C423-C919-4280-860A-9B90A7D899FD}"/>
              </a:ext>
            </a:extLst>
          </p:cNvPr>
          <p:cNvSpPr txBox="1"/>
          <p:nvPr/>
        </p:nvSpPr>
        <p:spPr>
          <a:xfrm>
            <a:off x="838200" y="2915367"/>
            <a:ext cx="1922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position: absolute;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738F6A-F2B0-42D9-99DF-090674A418D7}"/>
              </a:ext>
            </a:extLst>
          </p:cNvPr>
          <p:cNvSpPr txBox="1"/>
          <p:nvPr/>
        </p:nvSpPr>
        <p:spPr>
          <a:xfrm>
            <a:off x="4319210" y="2915367"/>
            <a:ext cx="1576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position: fixed;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DD9833-A0F0-4897-8829-ECFA3922C8A0}"/>
              </a:ext>
            </a:extLst>
          </p:cNvPr>
          <p:cNvSpPr txBox="1"/>
          <p:nvPr/>
        </p:nvSpPr>
        <p:spPr>
          <a:xfrm>
            <a:off x="7896981" y="2943210"/>
            <a:ext cx="1823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position: relative;</a:t>
            </a:r>
          </a:p>
        </p:txBody>
      </p:sp>
    </p:spTree>
    <p:extLst>
      <p:ext uri="{BB962C8B-B14F-4D97-AF65-F5344CB8AC3E}">
        <p14:creationId xmlns:p14="http://schemas.microsoft.com/office/powerpoint/2010/main" val="1299307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488E1-F0CC-4162-932A-306A0A597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you want to switch which tag is on top?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08ED38B-DF90-4B1C-9381-228FEAA252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1190" y="1690688"/>
            <a:ext cx="4799719" cy="4351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806FC3-1D09-4481-AF36-097C612F7256}"/>
              </a:ext>
            </a:extLst>
          </p:cNvPr>
          <p:cNvSpPr txBox="1"/>
          <p:nvPr/>
        </p:nvSpPr>
        <p:spPr>
          <a:xfrm>
            <a:off x="6457950" y="1816100"/>
            <a:ext cx="5059205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this example:</a:t>
            </a:r>
          </a:p>
          <a:p>
            <a:r>
              <a:rPr lang="en-US" dirty="0"/>
              <a:t>	#p2 is on top of #p1</a:t>
            </a:r>
          </a:p>
          <a:p>
            <a:r>
              <a:rPr lang="en-US" dirty="0"/>
              <a:t>	#p3 is on top of #p2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Z-Index:  tells which tags are on top of each other</a:t>
            </a:r>
          </a:p>
          <a:p>
            <a:endParaRPr lang="en-US" dirty="0"/>
          </a:p>
          <a:p>
            <a:r>
              <a:rPr lang="en-US" dirty="0"/>
              <a:t>In this example, </a:t>
            </a:r>
          </a:p>
          <a:p>
            <a:r>
              <a:rPr lang="en-US" dirty="0"/>
              <a:t>	z-index of #p1 is 1</a:t>
            </a:r>
          </a:p>
          <a:p>
            <a:r>
              <a:rPr lang="en-US" dirty="0"/>
              <a:t>	z-index of #p2 is 2</a:t>
            </a:r>
          </a:p>
          <a:p>
            <a:r>
              <a:rPr lang="en-US" dirty="0"/>
              <a:t>	z-index of #p3 is 3</a:t>
            </a:r>
          </a:p>
          <a:p>
            <a:r>
              <a:rPr lang="en-US" dirty="0"/>
              <a:t>	(layer 3 on top of layer 2 on top of layer 1)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 change: for any tag, set the z-index</a:t>
            </a:r>
          </a:p>
        </p:txBody>
      </p:sp>
    </p:spTree>
    <p:extLst>
      <p:ext uri="{BB962C8B-B14F-4D97-AF65-F5344CB8AC3E}">
        <p14:creationId xmlns:p14="http://schemas.microsoft.com/office/powerpoint/2010/main" val="4238884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488E1-F0CC-4162-932A-306A0A597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z-index: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08ED38B-DF90-4B1C-9381-228FEAA252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82535"/>
            <a:ext cx="3023452" cy="27410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806FC3-1D09-4481-AF36-097C612F7256}"/>
              </a:ext>
            </a:extLst>
          </p:cNvPr>
          <p:cNvSpPr txBox="1"/>
          <p:nvPr/>
        </p:nvSpPr>
        <p:spPr>
          <a:xfrm>
            <a:off x="4041870" y="1860212"/>
            <a:ext cx="3310650" cy="3785652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/>
              <a:t>#p1 {</a:t>
            </a:r>
          </a:p>
          <a:p>
            <a:r>
              <a:rPr lang="en-US" sz="1500" dirty="0"/>
              <a:t>	background-color: #110040;</a:t>
            </a:r>
          </a:p>
          <a:p>
            <a:r>
              <a:rPr lang="en-US" sz="1500" dirty="0"/>
              <a:t>	}</a:t>
            </a:r>
          </a:p>
          <a:p>
            <a:r>
              <a:rPr lang="en-US" sz="1500" dirty="0"/>
              <a:t>#p2 {</a:t>
            </a:r>
          </a:p>
          <a:p>
            <a:r>
              <a:rPr lang="en-US" sz="1500" dirty="0"/>
              <a:t>	background-color: #303370;</a:t>
            </a:r>
          </a:p>
          <a:p>
            <a:r>
              <a:rPr lang="en-US" sz="1500" dirty="0"/>
              <a:t>	position: relative;</a:t>
            </a:r>
          </a:p>
          <a:p>
            <a:r>
              <a:rPr lang="en-US" sz="1500" dirty="0"/>
              <a:t>	top: -50px;</a:t>
            </a:r>
          </a:p>
          <a:p>
            <a:r>
              <a:rPr lang="en-US" sz="1500" dirty="0"/>
              <a:t>	left: 225px;</a:t>
            </a:r>
          </a:p>
          <a:p>
            <a:r>
              <a:rPr lang="en-US" sz="1500" dirty="0">
                <a:solidFill>
                  <a:srgbClr val="FF0000"/>
                </a:solidFill>
              </a:rPr>
              <a:t>	z-index:-1;</a:t>
            </a:r>
          </a:p>
          <a:p>
            <a:r>
              <a:rPr lang="en-US" sz="1500" dirty="0"/>
              <a:t>	}</a:t>
            </a:r>
          </a:p>
          <a:p>
            <a:r>
              <a:rPr lang="en-US" sz="1500" dirty="0"/>
              <a:t>#p3 {</a:t>
            </a:r>
          </a:p>
          <a:p>
            <a:r>
              <a:rPr lang="en-US" sz="1500" dirty="0"/>
              <a:t>	background-color: #505490;</a:t>
            </a:r>
          </a:p>
          <a:p>
            <a:r>
              <a:rPr lang="en-US" sz="1500" dirty="0"/>
              <a:t>	position: relative;</a:t>
            </a:r>
          </a:p>
          <a:p>
            <a:r>
              <a:rPr lang="en-US" sz="1500" dirty="0"/>
              <a:t>	top: -90px;</a:t>
            </a:r>
          </a:p>
          <a:p>
            <a:r>
              <a:rPr lang="en-US" sz="1500" dirty="0"/>
              <a:t>	left: -30px;</a:t>
            </a:r>
          </a:p>
          <a:p>
            <a:r>
              <a:rPr lang="en-US" sz="1500" dirty="0"/>
              <a:t>	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AC40D5-2AB2-4684-AD06-24210327C3AA}"/>
              </a:ext>
            </a:extLst>
          </p:cNvPr>
          <p:cNvSpPr txBox="1"/>
          <p:nvPr/>
        </p:nvSpPr>
        <p:spPr>
          <a:xfrm>
            <a:off x="720877" y="2013203"/>
            <a:ext cx="80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Before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070C2D-487B-4AB0-807D-13AD42B36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650" y="1961570"/>
            <a:ext cx="4370394" cy="382962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6E88E13-D56B-4F20-BBD3-9253DD42B948}"/>
              </a:ext>
            </a:extLst>
          </p:cNvPr>
          <p:cNvCxnSpPr>
            <a:cxnSpLocks/>
          </p:cNvCxnSpPr>
          <p:nvPr/>
        </p:nvCxnSpPr>
        <p:spPr>
          <a:xfrm>
            <a:off x="5897638" y="3876384"/>
            <a:ext cx="3657600" cy="337597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434F3A4-C0D5-4614-87F7-DDBCDFC863DE}"/>
              </a:ext>
            </a:extLst>
          </p:cNvPr>
          <p:cNvSpPr txBox="1"/>
          <p:nvPr/>
        </p:nvSpPr>
        <p:spPr>
          <a:xfrm rot="286621">
            <a:off x="6282768" y="3714800"/>
            <a:ext cx="2818464" cy="323165"/>
          </a:xfrm>
          <a:prstGeom prst="rect">
            <a:avLst/>
          </a:prstGeom>
          <a:solidFill>
            <a:schemeClr val="bg2"/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/>
              <a:t>Now #p2 is  behind the other tags</a:t>
            </a:r>
          </a:p>
        </p:txBody>
      </p:sp>
    </p:spTree>
    <p:extLst>
      <p:ext uri="{BB962C8B-B14F-4D97-AF65-F5344CB8AC3E}">
        <p14:creationId xmlns:p14="http://schemas.microsoft.com/office/powerpoint/2010/main" val="2368059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488E1-F0CC-4162-932A-306A0A597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#2 of z-index: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08ED38B-DF90-4B1C-9381-228FEAA252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82535"/>
            <a:ext cx="3023452" cy="27410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806FC3-1D09-4481-AF36-097C612F7256}"/>
              </a:ext>
            </a:extLst>
          </p:cNvPr>
          <p:cNvSpPr txBox="1"/>
          <p:nvPr/>
        </p:nvSpPr>
        <p:spPr>
          <a:xfrm>
            <a:off x="4041870" y="1860212"/>
            <a:ext cx="3310650" cy="3785652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/>
              <a:t>#p1 {</a:t>
            </a:r>
          </a:p>
          <a:p>
            <a:r>
              <a:rPr lang="en-US" sz="1500" dirty="0"/>
              <a:t>	background-color: #110040;</a:t>
            </a:r>
          </a:p>
          <a:p>
            <a:r>
              <a:rPr lang="en-US" sz="1500" dirty="0"/>
              <a:t>	}</a:t>
            </a:r>
          </a:p>
          <a:p>
            <a:r>
              <a:rPr lang="en-US" sz="1500" dirty="0"/>
              <a:t>#p2 {</a:t>
            </a:r>
          </a:p>
          <a:p>
            <a:r>
              <a:rPr lang="en-US" sz="1500" dirty="0"/>
              <a:t>	background-color: #303370;</a:t>
            </a:r>
          </a:p>
          <a:p>
            <a:r>
              <a:rPr lang="en-US" sz="1500" dirty="0"/>
              <a:t>	position: relative;</a:t>
            </a:r>
          </a:p>
          <a:p>
            <a:r>
              <a:rPr lang="en-US" sz="1500" dirty="0"/>
              <a:t>	top: -50px;</a:t>
            </a:r>
          </a:p>
          <a:p>
            <a:r>
              <a:rPr lang="en-US" sz="1500" dirty="0"/>
              <a:t>	left: 225px;</a:t>
            </a:r>
          </a:p>
          <a:p>
            <a:r>
              <a:rPr lang="en-US" sz="1500" dirty="0">
                <a:solidFill>
                  <a:srgbClr val="FF0000"/>
                </a:solidFill>
              </a:rPr>
              <a:t>	z-index:4;</a:t>
            </a:r>
          </a:p>
          <a:p>
            <a:r>
              <a:rPr lang="en-US" sz="1500" dirty="0"/>
              <a:t>	}</a:t>
            </a:r>
          </a:p>
          <a:p>
            <a:r>
              <a:rPr lang="en-US" sz="1500" dirty="0"/>
              <a:t>#p3 {</a:t>
            </a:r>
          </a:p>
          <a:p>
            <a:r>
              <a:rPr lang="en-US" sz="1500" dirty="0"/>
              <a:t>	background-color: #505490;</a:t>
            </a:r>
          </a:p>
          <a:p>
            <a:r>
              <a:rPr lang="en-US" sz="1500" dirty="0"/>
              <a:t>	position: relative;</a:t>
            </a:r>
          </a:p>
          <a:p>
            <a:r>
              <a:rPr lang="en-US" sz="1500" dirty="0"/>
              <a:t>	top: -90px;</a:t>
            </a:r>
          </a:p>
          <a:p>
            <a:r>
              <a:rPr lang="en-US" sz="1500" dirty="0"/>
              <a:t>	left: -30px;</a:t>
            </a:r>
          </a:p>
          <a:p>
            <a:r>
              <a:rPr lang="en-US" sz="1500" dirty="0"/>
              <a:t>	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AC40D5-2AB2-4684-AD06-24210327C3AA}"/>
              </a:ext>
            </a:extLst>
          </p:cNvPr>
          <p:cNvSpPr txBox="1"/>
          <p:nvPr/>
        </p:nvSpPr>
        <p:spPr>
          <a:xfrm>
            <a:off x="720877" y="2013203"/>
            <a:ext cx="80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Before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29BF59-15D4-4FE4-8F71-43258C978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6945" y="1996039"/>
            <a:ext cx="4175826" cy="376068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6E88E13-D56B-4F20-BBD3-9253DD42B948}"/>
              </a:ext>
            </a:extLst>
          </p:cNvPr>
          <p:cNvCxnSpPr>
            <a:cxnSpLocks/>
          </p:cNvCxnSpPr>
          <p:nvPr/>
        </p:nvCxnSpPr>
        <p:spPr>
          <a:xfrm>
            <a:off x="5897638" y="3876384"/>
            <a:ext cx="3657600" cy="337597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434F3A4-C0D5-4614-87F7-DDBCDFC863DE}"/>
              </a:ext>
            </a:extLst>
          </p:cNvPr>
          <p:cNvSpPr txBox="1"/>
          <p:nvPr/>
        </p:nvSpPr>
        <p:spPr>
          <a:xfrm rot="286621">
            <a:off x="6164981" y="3714800"/>
            <a:ext cx="3054041" cy="323165"/>
          </a:xfrm>
          <a:prstGeom prst="rect">
            <a:avLst/>
          </a:prstGeom>
          <a:solidFill>
            <a:schemeClr val="bg2"/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/>
              <a:t>Now #p2 is  in front of the other tags</a:t>
            </a:r>
          </a:p>
        </p:txBody>
      </p:sp>
    </p:spTree>
    <p:extLst>
      <p:ext uri="{BB962C8B-B14F-4D97-AF65-F5344CB8AC3E}">
        <p14:creationId xmlns:p14="http://schemas.microsoft.com/office/powerpoint/2010/main" val="4271417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01F1B-ED5A-4984-ACE9-26378E7B3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646"/>
            <a:ext cx="10515600" cy="6889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One more example: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52C2E5-B349-40AE-A3A8-13E2A5C59A50}"/>
              </a:ext>
            </a:extLst>
          </p:cNvPr>
          <p:cNvSpPr/>
          <p:nvPr/>
        </p:nvSpPr>
        <p:spPr>
          <a:xfrm>
            <a:off x="0" y="1301448"/>
            <a:ext cx="12192000" cy="31689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505968E-5DDA-4A98-B8C6-94A98B6DE7A9}"/>
              </a:ext>
            </a:extLst>
          </p:cNvPr>
          <p:cNvSpPr/>
          <p:nvPr/>
        </p:nvSpPr>
        <p:spPr>
          <a:xfrm>
            <a:off x="7886096" y="1083722"/>
            <a:ext cx="2477104" cy="5757334"/>
          </a:xfrm>
          <a:prstGeom prst="rect">
            <a:avLst/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757118-0A45-4B5A-A8F5-FC60898AD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2965" y="1968945"/>
            <a:ext cx="2048569" cy="2409523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21DB3FC-8C06-4B16-9617-3E8C3225DA6E}"/>
              </a:ext>
            </a:extLst>
          </p:cNvPr>
          <p:cNvSpPr txBox="1"/>
          <p:nvPr/>
        </p:nvSpPr>
        <p:spPr>
          <a:xfrm>
            <a:off x="8007839" y="1348033"/>
            <a:ext cx="2079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Relative positioning </a:t>
            </a:r>
          </a:p>
          <a:p>
            <a:r>
              <a:rPr lang="en-US" dirty="0"/>
              <a:t>with z index set: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5FCF46-5300-4C61-9D65-1B218929561F}"/>
              </a:ext>
            </a:extLst>
          </p:cNvPr>
          <p:cNvSpPr txBox="1"/>
          <p:nvPr/>
        </p:nvSpPr>
        <p:spPr>
          <a:xfrm>
            <a:off x="8082965" y="4689927"/>
            <a:ext cx="189526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en-US" sz="1500" dirty="0">
                <a:solidFill>
                  <a:srgbClr val="FF0000"/>
                </a:solidFill>
              </a:rPr>
              <a:t>#img2 {</a:t>
            </a:r>
          </a:p>
          <a:p>
            <a:pPr defTabSz="342900"/>
            <a:r>
              <a:rPr lang="en-US" sz="1500" dirty="0">
                <a:solidFill>
                  <a:srgbClr val="FF0000"/>
                </a:solidFill>
              </a:rPr>
              <a:t>	position: relative;</a:t>
            </a:r>
          </a:p>
          <a:p>
            <a:pPr defTabSz="342900"/>
            <a:r>
              <a:rPr lang="en-US" sz="1500" dirty="0">
                <a:solidFill>
                  <a:srgbClr val="FF0000"/>
                </a:solidFill>
              </a:rPr>
              <a:t>	top: 103px;</a:t>
            </a:r>
          </a:p>
          <a:p>
            <a:pPr defTabSz="342900"/>
            <a:r>
              <a:rPr lang="en-US" sz="1500" dirty="0">
                <a:solidFill>
                  <a:srgbClr val="FF0000"/>
                </a:solidFill>
              </a:rPr>
              <a:t>	left: -99px;</a:t>
            </a:r>
          </a:p>
          <a:p>
            <a:pPr defTabSz="342900"/>
            <a:r>
              <a:rPr lang="en-US" sz="1500" dirty="0">
                <a:solidFill>
                  <a:srgbClr val="FF0000"/>
                </a:solidFill>
              </a:rPr>
              <a:t>	z-index: -1;</a:t>
            </a:r>
          </a:p>
          <a:p>
            <a:pPr defTabSz="342900"/>
            <a:r>
              <a:rPr lang="en-US" sz="1500" dirty="0">
                <a:solidFill>
                  <a:srgbClr val="FF0000"/>
                </a:solidFill>
              </a:rPr>
              <a:t>}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18CD061-30A7-4DB3-A689-1D53D2E23F4C}"/>
              </a:ext>
            </a:extLst>
          </p:cNvPr>
          <p:cNvSpPr/>
          <p:nvPr/>
        </p:nvSpPr>
        <p:spPr>
          <a:xfrm>
            <a:off x="4864335" y="1088482"/>
            <a:ext cx="2477104" cy="5757334"/>
          </a:xfrm>
          <a:prstGeom prst="rect">
            <a:avLst/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040C2B-19D4-45B8-811B-98D84C57C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4893" y="2109257"/>
            <a:ext cx="1881403" cy="226060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6E4592-4A96-4C93-A96A-5A472FB0C964}"/>
              </a:ext>
            </a:extLst>
          </p:cNvPr>
          <p:cNvSpPr txBox="1"/>
          <p:nvPr/>
        </p:nvSpPr>
        <p:spPr>
          <a:xfrm>
            <a:off x="4986078" y="1385518"/>
            <a:ext cx="2079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Relative positioning </a:t>
            </a:r>
          </a:p>
          <a:p>
            <a:r>
              <a:rPr lang="en-US" dirty="0"/>
              <a:t>of the cow: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B06032-92AB-4AB0-864F-2F5B3DBE34E9}"/>
              </a:ext>
            </a:extLst>
          </p:cNvPr>
          <p:cNvSpPr txBox="1"/>
          <p:nvPr/>
        </p:nvSpPr>
        <p:spPr>
          <a:xfrm>
            <a:off x="4986077" y="4658487"/>
            <a:ext cx="189526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en-US" sz="1500" dirty="0">
                <a:solidFill>
                  <a:srgbClr val="FF0000"/>
                </a:solidFill>
              </a:rPr>
              <a:t>#img2 {</a:t>
            </a:r>
          </a:p>
          <a:p>
            <a:pPr defTabSz="342900"/>
            <a:r>
              <a:rPr lang="en-US" sz="1500" dirty="0">
                <a:solidFill>
                  <a:srgbClr val="FF0000"/>
                </a:solidFill>
              </a:rPr>
              <a:t>	position: relative;</a:t>
            </a:r>
          </a:p>
          <a:p>
            <a:pPr defTabSz="342900"/>
            <a:r>
              <a:rPr lang="en-US" sz="1500" dirty="0">
                <a:solidFill>
                  <a:srgbClr val="FF0000"/>
                </a:solidFill>
              </a:rPr>
              <a:t>	top: 103px;</a:t>
            </a:r>
          </a:p>
          <a:p>
            <a:pPr defTabSz="342900"/>
            <a:r>
              <a:rPr lang="en-US" sz="1500" dirty="0">
                <a:solidFill>
                  <a:srgbClr val="FF0000"/>
                </a:solidFill>
              </a:rPr>
              <a:t>	left: -99px;</a:t>
            </a:r>
          </a:p>
          <a:p>
            <a:pPr defTabSz="342900"/>
            <a:r>
              <a:rPr lang="en-US" sz="1500" dirty="0">
                <a:solidFill>
                  <a:srgbClr val="FF0000"/>
                </a:solidFill>
              </a:rPr>
              <a:t>}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DC82A7A-E132-4F49-ABD3-7228AF90A98A}"/>
              </a:ext>
            </a:extLst>
          </p:cNvPr>
          <p:cNvSpPr/>
          <p:nvPr/>
        </p:nvSpPr>
        <p:spPr>
          <a:xfrm>
            <a:off x="1863031" y="1088482"/>
            <a:ext cx="2477104" cy="5757334"/>
          </a:xfrm>
          <a:prstGeom prst="rect">
            <a:avLst/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511AD9-1D6C-4E34-9930-A9F01C9AF9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115968" y="2128609"/>
            <a:ext cx="1993729" cy="1577975"/>
          </a:xfrm>
          <a:ln>
            <a:solidFill>
              <a:srgbClr val="00206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3F8D12-FAD9-4A48-85E0-DA13472FB2C5}"/>
              </a:ext>
            </a:extLst>
          </p:cNvPr>
          <p:cNvSpPr txBox="1"/>
          <p:nvPr/>
        </p:nvSpPr>
        <p:spPr>
          <a:xfrm>
            <a:off x="2010868" y="1444802"/>
            <a:ext cx="1606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Positioning:</a:t>
            </a:r>
          </a:p>
        </p:txBody>
      </p:sp>
    </p:spTree>
    <p:extLst>
      <p:ext uri="{BB962C8B-B14F-4D97-AF65-F5344CB8AC3E}">
        <p14:creationId xmlns:p14="http://schemas.microsoft.com/office/powerpoint/2010/main" val="573998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6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9B2B045-F198-4E3A-BFA9-034DFA59B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Takeaways!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11AA9-9907-46F8-B9B8-651162918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/>
          </a:bodyPr>
          <a:lstStyle/>
          <a:p>
            <a:r>
              <a:rPr lang="en-US" sz="1900"/>
              <a:t>Z-index:</a:t>
            </a:r>
          </a:p>
          <a:p>
            <a:pPr lvl="1"/>
            <a:r>
              <a:rPr lang="en-US" sz="1900"/>
              <a:t>Indicates which tag goes on top of other tags versus below other tags</a:t>
            </a:r>
          </a:p>
          <a:p>
            <a:pPr lvl="1"/>
            <a:r>
              <a:rPr lang="en-US" sz="1900"/>
              <a:t>Used with:</a:t>
            </a:r>
          </a:p>
          <a:p>
            <a:pPr lvl="2"/>
            <a:r>
              <a:rPr lang="en-US" sz="1900"/>
              <a:t>position: absolute;</a:t>
            </a:r>
          </a:p>
          <a:p>
            <a:pPr lvl="2"/>
            <a:r>
              <a:rPr lang="en-US" sz="1900"/>
              <a:t>position: fixed; </a:t>
            </a:r>
          </a:p>
          <a:p>
            <a:pPr lvl="2"/>
            <a:r>
              <a:rPr lang="en-US" sz="1900"/>
              <a:t>position:relative; </a:t>
            </a:r>
          </a:p>
          <a:p>
            <a:r>
              <a:rPr lang="en-US" sz="1900"/>
              <a:t>Range:  z-index can go from </a:t>
            </a:r>
          </a:p>
          <a:p>
            <a:pPr marL="0" indent="0">
              <a:buNone/>
            </a:pPr>
            <a:r>
              <a:rPr lang="en-US" sz="1900"/>
              <a:t>	-99                                            99</a:t>
            </a:r>
          </a:p>
        </p:txBody>
      </p:sp>
      <p:pic>
        <p:nvPicPr>
          <p:cNvPr id="8" name="Picture 7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3833FD4A-41F7-4995-A6CF-BAC7A05058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r="1300" b="-1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86A556E-9EE0-4EDA-9244-AD5E1ECE1CE8}"/>
              </a:ext>
            </a:extLst>
          </p:cNvPr>
          <p:cNvCxnSpPr/>
          <p:nvPr/>
        </p:nvCxnSpPr>
        <p:spPr>
          <a:xfrm>
            <a:off x="2839962" y="5602514"/>
            <a:ext cx="2244876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907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536</Words>
  <Application>Microsoft Office PowerPoint</Application>
  <PresentationFormat>Widescreen</PresentationFormat>
  <Paragraphs>102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Z-index</vt:lpstr>
      <vt:lpstr>Positioning: 2 categories:</vt:lpstr>
      <vt:lpstr>Positioning that removes tags from the flow of the document:</vt:lpstr>
      <vt:lpstr>What if you want to switch which tag is on top?</vt:lpstr>
      <vt:lpstr>Example of z-index:</vt:lpstr>
      <vt:lpstr>Example #2 of z-index:</vt:lpstr>
      <vt:lpstr>One more example:</vt:lpstr>
      <vt:lpstr>Takeaways!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Z-index</dc:title>
  <dc:creator>Yarrington, Debra</dc:creator>
  <cp:lastModifiedBy>Yarrington, Debra</cp:lastModifiedBy>
  <cp:revision>12</cp:revision>
  <dcterms:created xsi:type="dcterms:W3CDTF">2021-03-18T00:38:18Z</dcterms:created>
  <dcterms:modified xsi:type="dcterms:W3CDTF">2021-03-18T03:41:58Z</dcterms:modified>
</cp:coreProperties>
</file>