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F1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9" autoAdjust="0"/>
    <p:restoredTop sz="94660"/>
  </p:normalViewPr>
  <p:slideViewPr>
    <p:cSldViewPr snapToGrid="0">
      <p:cViewPr>
        <p:scale>
          <a:sx n="77" d="100"/>
          <a:sy n="77" d="100"/>
        </p:scale>
        <p:origin x="761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D2775-EFDF-4629-8E11-B26729FB202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9887A1-FEA4-4085-B371-F745702A9BC1}">
      <dgm:prSet/>
      <dgm:spPr/>
      <dgm:t>
        <a:bodyPr/>
        <a:lstStyle/>
        <a:p>
          <a:r>
            <a:rPr lang="en-US" dirty="0"/>
            <a:t>Positions based on where the tag would have occurred in the web page without any positioning.</a:t>
          </a:r>
        </a:p>
      </dgm:t>
    </dgm:pt>
    <dgm:pt modelId="{F0A35746-2667-4D8A-9583-A6F41E54627D}" type="parTrans" cxnId="{59E10FB0-DCB3-48C0-81A5-ADBF2849C236}">
      <dgm:prSet/>
      <dgm:spPr/>
      <dgm:t>
        <a:bodyPr/>
        <a:lstStyle/>
        <a:p>
          <a:endParaRPr lang="en-US"/>
        </a:p>
      </dgm:t>
    </dgm:pt>
    <dgm:pt modelId="{98B513A6-09EA-47C3-B3B6-2AA3A677337E}" type="sibTrans" cxnId="{59E10FB0-DCB3-48C0-81A5-ADBF2849C236}">
      <dgm:prSet/>
      <dgm:spPr/>
      <dgm:t>
        <a:bodyPr/>
        <a:lstStyle/>
        <a:p>
          <a:endParaRPr lang="en-US"/>
        </a:p>
      </dgm:t>
    </dgm:pt>
    <dgm:pt modelId="{7F8DBF0C-0052-47C0-9727-3467AFCFFD68}">
      <dgm:prSet/>
      <dgm:spPr/>
      <dgm:t>
        <a:bodyPr/>
        <a:lstStyle/>
        <a:p>
          <a:r>
            <a:rPr lang="en-US"/>
            <a:t>Best way to do this:  </a:t>
          </a:r>
        </a:p>
      </dgm:t>
    </dgm:pt>
    <dgm:pt modelId="{D3F7EE91-7BEE-4A8F-935B-6C39A8F3D388}" type="parTrans" cxnId="{D57B076B-A1A3-43F4-9DB2-34B992213907}">
      <dgm:prSet/>
      <dgm:spPr/>
      <dgm:t>
        <a:bodyPr/>
        <a:lstStyle/>
        <a:p>
          <a:endParaRPr lang="en-US"/>
        </a:p>
      </dgm:t>
    </dgm:pt>
    <dgm:pt modelId="{06124921-3229-4499-84A9-6DEE431771F4}" type="sibTrans" cxnId="{D57B076B-A1A3-43F4-9DB2-34B992213907}">
      <dgm:prSet/>
      <dgm:spPr/>
      <dgm:t>
        <a:bodyPr/>
        <a:lstStyle/>
        <a:p>
          <a:endParaRPr lang="en-US"/>
        </a:p>
      </dgm:t>
    </dgm:pt>
    <dgm:pt modelId="{62BAF1AB-C06B-4ECF-A69F-8DF5F76CE4C5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1" baseline="0" dirty="0"/>
            <a:t>make your web page with your tags</a:t>
          </a:r>
          <a:endParaRPr lang="en-US" dirty="0"/>
        </a:p>
      </dgm:t>
    </dgm:pt>
    <dgm:pt modelId="{3D9F3BBB-0982-4F75-95F6-12A58CB0F664}" type="parTrans" cxnId="{A7994BAE-2455-4BB8-8884-ABBC6958FA67}">
      <dgm:prSet/>
      <dgm:spPr/>
      <dgm:t>
        <a:bodyPr/>
        <a:lstStyle/>
        <a:p>
          <a:endParaRPr lang="en-US"/>
        </a:p>
      </dgm:t>
    </dgm:pt>
    <dgm:pt modelId="{2F359EDA-B923-48F1-9C4C-A7C8F83B832E}" type="sibTrans" cxnId="{A7994BAE-2455-4BB8-8884-ABBC6958FA67}">
      <dgm:prSet/>
      <dgm:spPr/>
      <dgm:t>
        <a:bodyPr/>
        <a:lstStyle/>
        <a:p>
          <a:endParaRPr lang="en-US"/>
        </a:p>
      </dgm:t>
    </dgm:pt>
    <dgm:pt modelId="{F2CDE586-2B5D-452C-896E-3A7701D3F97A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1" baseline="0" dirty="0"/>
            <a:t>look at where the tags occur (especially the tag you want to reposition)</a:t>
          </a:r>
          <a:endParaRPr lang="en-US" dirty="0"/>
        </a:p>
      </dgm:t>
    </dgm:pt>
    <dgm:pt modelId="{790306A2-F2C3-4600-B300-F4FD5947879D}" type="parTrans" cxnId="{66AB4FD3-64A1-49A4-86B8-2D235309F5CB}">
      <dgm:prSet/>
      <dgm:spPr/>
      <dgm:t>
        <a:bodyPr/>
        <a:lstStyle/>
        <a:p>
          <a:endParaRPr lang="en-US"/>
        </a:p>
      </dgm:t>
    </dgm:pt>
    <dgm:pt modelId="{E96D519E-B553-464E-AA46-916622ED08C4}" type="sibTrans" cxnId="{66AB4FD3-64A1-49A4-86B8-2D235309F5CB}">
      <dgm:prSet/>
      <dgm:spPr/>
      <dgm:t>
        <a:bodyPr/>
        <a:lstStyle/>
        <a:p>
          <a:endParaRPr lang="en-US"/>
        </a:p>
      </dgm:t>
    </dgm:pt>
    <dgm:pt modelId="{DB4B53F4-45BC-4638-A640-AD84E703B36A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1" baseline="0" dirty="0"/>
            <a:t>Look at where you actually want that tag to occur</a:t>
          </a:r>
          <a:endParaRPr lang="en-US" dirty="0"/>
        </a:p>
      </dgm:t>
    </dgm:pt>
    <dgm:pt modelId="{08DBB699-5E41-484E-95CF-145DE723B775}" type="parTrans" cxnId="{2F4001F6-792C-4020-BA07-00FB618E3590}">
      <dgm:prSet/>
      <dgm:spPr/>
      <dgm:t>
        <a:bodyPr/>
        <a:lstStyle/>
        <a:p>
          <a:endParaRPr lang="en-US"/>
        </a:p>
      </dgm:t>
    </dgm:pt>
    <dgm:pt modelId="{8F9CE0E5-C1F7-4769-B443-D7DD3BF4789D}" type="sibTrans" cxnId="{2F4001F6-792C-4020-BA07-00FB618E3590}">
      <dgm:prSet/>
      <dgm:spPr/>
      <dgm:t>
        <a:bodyPr/>
        <a:lstStyle/>
        <a:p>
          <a:endParaRPr lang="en-US"/>
        </a:p>
      </dgm:t>
    </dgm:pt>
    <dgm:pt modelId="{2429FD30-1317-456A-85E7-F3592FDB4C29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1" baseline="0" dirty="0"/>
            <a:t>Add the </a:t>
          </a:r>
          <a:r>
            <a:rPr lang="en-US" b="0" i="1" baseline="0" dirty="0" err="1"/>
            <a:t>position:relative</a:t>
          </a:r>
          <a:r>
            <a:rPr lang="en-US" b="0" i="1" baseline="0" dirty="0"/>
            <a:t>; positioning</a:t>
          </a:r>
          <a:endParaRPr lang="en-US" dirty="0"/>
        </a:p>
      </dgm:t>
    </dgm:pt>
    <dgm:pt modelId="{C0C5B95C-CA29-486E-9E97-126A29399FF3}" type="parTrans" cxnId="{D0F50EEA-5FDA-441A-AE18-77341927EA08}">
      <dgm:prSet/>
      <dgm:spPr/>
      <dgm:t>
        <a:bodyPr/>
        <a:lstStyle/>
        <a:p>
          <a:endParaRPr lang="en-US"/>
        </a:p>
      </dgm:t>
    </dgm:pt>
    <dgm:pt modelId="{428E9310-22C2-43E2-9251-08E57D236114}" type="sibTrans" cxnId="{D0F50EEA-5FDA-441A-AE18-77341927EA08}">
      <dgm:prSet/>
      <dgm:spPr/>
      <dgm:t>
        <a:bodyPr/>
        <a:lstStyle/>
        <a:p>
          <a:endParaRPr lang="en-US"/>
        </a:p>
      </dgm:t>
    </dgm:pt>
    <dgm:pt modelId="{8D7C5915-14F0-4B87-8E24-F75E5DBE3DA7}" type="pres">
      <dgm:prSet presAssocID="{CBBD2775-EFDF-4629-8E11-B26729FB2028}" presName="linear" presStyleCnt="0">
        <dgm:presLayoutVars>
          <dgm:animLvl val="lvl"/>
          <dgm:resizeHandles val="exact"/>
        </dgm:presLayoutVars>
      </dgm:prSet>
      <dgm:spPr/>
    </dgm:pt>
    <dgm:pt modelId="{910A9CA7-30B3-4DDE-AEDE-669F23FEF543}" type="pres">
      <dgm:prSet presAssocID="{AF9887A1-FEA4-4085-B371-F745702A9BC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8EEB8AA-D963-489F-86EA-84FD48711849}" type="pres">
      <dgm:prSet presAssocID="{98B513A6-09EA-47C3-B3B6-2AA3A677337E}" presName="spacer" presStyleCnt="0"/>
      <dgm:spPr/>
    </dgm:pt>
    <dgm:pt modelId="{3DAC8727-F945-4FB3-9267-A270DA6F7A7C}" type="pres">
      <dgm:prSet presAssocID="{7F8DBF0C-0052-47C0-9727-3467AFCFFD6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B04050C-1DFA-487B-B0BC-A7A2C31A8BD2}" type="pres">
      <dgm:prSet presAssocID="{7F8DBF0C-0052-47C0-9727-3467AFCFFD6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2C0720D-3719-43F1-96BD-B5B413465D9D}" type="presOf" srcId="{7F8DBF0C-0052-47C0-9727-3467AFCFFD68}" destId="{3DAC8727-F945-4FB3-9267-A270DA6F7A7C}" srcOrd="0" destOrd="0" presId="urn:microsoft.com/office/officeart/2005/8/layout/vList2"/>
    <dgm:cxn modelId="{83BFE733-4F01-4E2F-8056-8F36194BDED5}" type="presOf" srcId="{AF9887A1-FEA4-4085-B371-F745702A9BC1}" destId="{910A9CA7-30B3-4DDE-AEDE-669F23FEF543}" srcOrd="0" destOrd="0" presId="urn:microsoft.com/office/officeart/2005/8/layout/vList2"/>
    <dgm:cxn modelId="{D57B076B-A1A3-43F4-9DB2-34B992213907}" srcId="{CBBD2775-EFDF-4629-8E11-B26729FB2028}" destId="{7F8DBF0C-0052-47C0-9727-3467AFCFFD68}" srcOrd="1" destOrd="0" parTransId="{D3F7EE91-7BEE-4A8F-935B-6C39A8F3D388}" sibTransId="{06124921-3229-4499-84A9-6DEE431771F4}"/>
    <dgm:cxn modelId="{C7499275-1BDC-4EB3-82AC-739BB1FC8E67}" type="presOf" srcId="{2429FD30-1317-456A-85E7-F3592FDB4C29}" destId="{3B04050C-1DFA-487B-B0BC-A7A2C31A8BD2}" srcOrd="0" destOrd="3" presId="urn:microsoft.com/office/officeart/2005/8/layout/vList2"/>
    <dgm:cxn modelId="{4F08C496-7CAA-4D61-897B-23875CF664DE}" type="presOf" srcId="{DB4B53F4-45BC-4638-A640-AD84E703B36A}" destId="{3B04050C-1DFA-487B-B0BC-A7A2C31A8BD2}" srcOrd="0" destOrd="2" presId="urn:microsoft.com/office/officeart/2005/8/layout/vList2"/>
    <dgm:cxn modelId="{4F216BA3-A92B-40C2-A460-E125B0EDAE1E}" type="presOf" srcId="{62BAF1AB-C06B-4ECF-A69F-8DF5F76CE4C5}" destId="{3B04050C-1DFA-487B-B0BC-A7A2C31A8BD2}" srcOrd="0" destOrd="0" presId="urn:microsoft.com/office/officeart/2005/8/layout/vList2"/>
    <dgm:cxn modelId="{A7994BAE-2455-4BB8-8884-ABBC6958FA67}" srcId="{7F8DBF0C-0052-47C0-9727-3467AFCFFD68}" destId="{62BAF1AB-C06B-4ECF-A69F-8DF5F76CE4C5}" srcOrd="0" destOrd="0" parTransId="{3D9F3BBB-0982-4F75-95F6-12A58CB0F664}" sibTransId="{2F359EDA-B923-48F1-9C4C-A7C8F83B832E}"/>
    <dgm:cxn modelId="{59E10FB0-DCB3-48C0-81A5-ADBF2849C236}" srcId="{CBBD2775-EFDF-4629-8E11-B26729FB2028}" destId="{AF9887A1-FEA4-4085-B371-F745702A9BC1}" srcOrd="0" destOrd="0" parTransId="{F0A35746-2667-4D8A-9583-A6F41E54627D}" sibTransId="{98B513A6-09EA-47C3-B3B6-2AA3A677337E}"/>
    <dgm:cxn modelId="{66AB4FD3-64A1-49A4-86B8-2D235309F5CB}" srcId="{7F8DBF0C-0052-47C0-9727-3467AFCFFD68}" destId="{F2CDE586-2B5D-452C-896E-3A7701D3F97A}" srcOrd="1" destOrd="0" parTransId="{790306A2-F2C3-4600-B300-F4FD5947879D}" sibTransId="{E96D519E-B553-464E-AA46-916622ED08C4}"/>
    <dgm:cxn modelId="{AEA88BDE-E797-43AA-AC57-8C6E1617AD4A}" type="presOf" srcId="{F2CDE586-2B5D-452C-896E-3A7701D3F97A}" destId="{3B04050C-1DFA-487B-B0BC-A7A2C31A8BD2}" srcOrd="0" destOrd="1" presId="urn:microsoft.com/office/officeart/2005/8/layout/vList2"/>
    <dgm:cxn modelId="{D0F50EEA-5FDA-441A-AE18-77341927EA08}" srcId="{7F8DBF0C-0052-47C0-9727-3467AFCFFD68}" destId="{2429FD30-1317-456A-85E7-F3592FDB4C29}" srcOrd="3" destOrd="0" parTransId="{C0C5B95C-CA29-486E-9E97-126A29399FF3}" sibTransId="{428E9310-22C2-43E2-9251-08E57D236114}"/>
    <dgm:cxn modelId="{DB6C2DEC-CD4C-4E74-B234-FA45B173A6A3}" type="presOf" srcId="{CBBD2775-EFDF-4629-8E11-B26729FB2028}" destId="{8D7C5915-14F0-4B87-8E24-F75E5DBE3DA7}" srcOrd="0" destOrd="0" presId="urn:microsoft.com/office/officeart/2005/8/layout/vList2"/>
    <dgm:cxn modelId="{2F4001F6-792C-4020-BA07-00FB618E3590}" srcId="{7F8DBF0C-0052-47C0-9727-3467AFCFFD68}" destId="{DB4B53F4-45BC-4638-A640-AD84E703B36A}" srcOrd="2" destOrd="0" parTransId="{08DBB699-5E41-484E-95CF-145DE723B775}" sibTransId="{8F9CE0E5-C1F7-4769-B443-D7DD3BF4789D}"/>
    <dgm:cxn modelId="{8F9EC41D-94E9-4E54-A455-AADB7E004463}" type="presParOf" srcId="{8D7C5915-14F0-4B87-8E24-F75E5DBE3DA7}" destId="{910A9CA7-30B3-4DDE-AEDE-669F23FEF543}" srcOrd="0" destOrd="0" presId="urn:microsoft.com/office/officeart/2005/8/layout/vList2"/>
    <dgm:cxn modelId="{E4ABBAC1-B6B4-4EEF-8CEE-E5056BE03D9E}" type="presParOf" srcId="{8D7C5915-14F0-4B87-8E24-F75E5DBE3DA7}" destId="{18EEB8AA-D963-489F-86EA-84FD48711849}" srcOrd="1" destOrd="0" presId="urn:microsoft.com/office/officeart/2005/8/layout/vList2"/>
    <dgm:cxn modelId="{B985C7A2-998D-481A-A4CE-7E8CA7E26348}" type="presParOf" srcId="{8D7C5915-14F0-4B87-8E24-F75E5DBE3DA7}" destId="{3DAC8727-F945-4FB3-9267-A270DA6F7A7C}" srcOrd="2" destOrd="0" presId="urn:microsoft.com/office/officeart/2005/8/layout/vList2"/>
    <dgm:cxn modelId="{6C37801F-6719-441B-B240-D028EF88DC36}" type="presParOf" srcId="{8D7C5915-14F0-4B87-8E24-F75E5DBE3DA7}" destId="{3B04050C-1DFA-487B-B0BC-A7A2C31A8BD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A9CA7-30B3-4DDE-AEDE-669F23FEF543}">
      <dsp:nvSpPr>
        <dsp:cNvPr id="0" name=""/>
        <dsp:cNvSpPr/>
      </dsp:nvSpPr>
      <dsp:spPr>
        <a:xfrm>
          <a:off x="0" y="78299"/>
          <a:ext cx="6668792" cy="164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Positions based on where the tag would have occurred in the web page without any positioning.</a:t>
          </a:r>
        </a:p>
      </dsp:txBody>
      <dsp:txXfrm>
        <a:off x="80532" y="158831"/>
        <a:ext cx="6507728" cy="1488636"/>
      </dsp:txXfrm>
    </dsp:sp>
    <dsp:sp modelId="{3DAC8727-F945-4FB3-9267-A270DA6F7A7C}">
      <dsp:nvSpPr>
        <dsp:cNvPr id="0" name=""/>
        <dsp:cNvSpPr/>
      </dsp:nvSpPr>
      <dsp:spPr>
        <a:xfrm>
          <a:off x="0" y="1814399"/>
          <a:ext cx="6668792" cy="1649700"/>
        </a:xfrm>
        <a:prstGeom prst="roundRect">
          <a:avLst/>
        </a:prstGeom>
        <a:solidFill>
          <a:schemeClr val="accent2">
            <a:hueOff val="1560521"/>
            <a:satOff val="-11258"/>
            <a:lumOff val="-33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Best way to do this:  </a:t>
          </a:r>
        </a:p>
      </dsp:txBody>
      <dsp:txXfrm>
        <a:off x="80532" y="1894931"/>
        <a:ext cx="6507728" cy="1488636"/>
      </dsp:txXfrm>
    </dsp:sp>
    <dsp:sp modelId="{3B04050C-1DFA-487B-B0BC-A7A2C31A8BD2}">
      <dsp:nvSpPr>
        <dsp:cNvPr id="0" name=""/>
        <dsp:cNvSpPr/>
      </dsp:nvSpPr>
      <dsp:spPr>
        <a:xfrm>
          <a:off x="0" y="3464100"/>
          <a:ext cx="6668792" cy="223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73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2300" b="0" i="1" kern="1200" baseline="0" dirty="0"/>
            <a:t>make your web page with your tags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2300" b="0" i="1" kern="1200" baseline="0" dirty="0"/>
            <a:t>look at where the tags occur (especially the tag you want to reposition)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2300" b="0" i="1" kern="1200" baseline="0" dirty="0"/>
            <a:t>Look at where you actually want that tag to occur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2300" b="0" i="1" kern="1200" baseline="0" dirty="0"/>
            <a:t>Add the </a:t>
          </a:r>
          <a:r>
            <a:rPr lang="en-US" sz="2300" b="0" i="1" kern="1200" baseline="0" dirty="0" err="1"/>
            <a:t>position:relative</a:t>
          </a:r>
          <a:r>
            <a:rPr lang="en-US" sz="2300" b="0" i="1" kern="1200" baseline="0" dirty="0"/>
            <a:t>; positioning</a:t>
          </a:r>
          <a:endParaRPr lang="en-US" sz="2300" kern="1200" dirty="0"/>
        </a:p>
      </dsp:txBody>
      <dsp:txXfrm>
        <a:off x="0" y="3464100"/>
        <a:ext cx="6668792" cy="223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682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18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1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9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91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2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8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3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4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43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61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3/17/2021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47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20" r:id="rId4"/>
    <p:sldLayoutId id="2147483721" r:id="rId5"/>
    <p:sldLayoutId id="2147483726" r:id="rId6"/>
    <p:sldLayoutId id="2147483722" r:id="rId7"/>
    <p:sldLayoutId id="2147483723" r:id="rId8"/>
    <p:sldLayoutId id="2147483724" r:id="rId9"/>
    <p:sldLayoutId id="2147483725" r:id="rId10"/>
    <p:sldLayoutId id="214748372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FA27539-4286-4FA8-9DA6-7CF237447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699040-5D0C-4DE7-8DDC-6FD6E5ACE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369" y="1079500"/>
            <a:ext cx="4078800" cy="2138400"/>
          </a:xfrm>
        </p:spPr>
        <p:txBody>
          <a:bodyPr>
            <a:normAutofit/>
          </a:bodyPr>
          <a:lstStyle/>
          <a:p>
            <a:r>
              <a:rPr lang="en-US" dirty="0"/>
              <a:t>Relative Positioning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68A9C3-466B-4016-81E6-61D527D742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369" y="4113213"/>
            <a:ext cx="4078800" cy="1655762"/>
          </a:xfrm>
        </p:spPr>
        <p:txBody>
          <a:bodyPr>
            <a:normAutofit/>
          </a:bodyPr>
          <a:lstStyle/>
          <a:p>
            <a:r>
              <a:rPr lang="en-US" dirty="0"/>
              <a:t>position: relative;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5C2E44-A297-4354-90E9-62A79372B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209" r="19073"/>
          <a:stretch/>
        </p:blipFill>
        <p:spPr>
          <a:xfrm>
            <a:off x="20" y="10"/>
            <a:ext cx="6111518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E74535-9C0E-4211-B088-610AD5626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81769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85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2EE047-566C-48D4-9F44-4BB3B58F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E6AEA48-6F4A-4FE7-8400-17822C9161DD}"/>
              </a:ext>
            </a:extLst>
          </p:cNvPr>
          <p:cNvSpPr/>
          <p:nvPr/>
        </p:nvSpPr>
        <p:spPr>
          <a:xfrm>
            <a:off x="3056728" y="1854209"/>
            <a:ext cx="8094272" cy="7697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9DA3BC-D38F-41EC-B31F-F5C9F466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5926"/>
            <a:ext cx="3531600" cy="2483074"/>
          </a:xfrm>
        </p:spPr>
        <p:txBody>
          <a:bodyPr anchor="t">
            <a:normAutofit/>
          </a:bodyPr>
          <a:lstStyle/>
          <a:p>
            <a:r>
              <a:rPr lang="en-US" dirty="0"/>
              <a:t>So Far: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25EC905-AF6B-4B62-AAEE-C1776DDC902E}"/>
              </a:ext>
            </a:extLst>
          </p:cNvPr>
          <p:cNvSpPr/>
          <p:nvPr/>
        </p:nvSpPr>
        <p:spPr>
          <a:xfrm>
            <a:off x="3042524" y="945926"/>
            <a:ext cx="8094272" cy="8282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F895A9C-0B30-45DB-9F25-B347F0B6884D}"/>
              </a:ext>
            </a:extLst>
          </p:cNvPr>
          <p:cNvSpPr/>
          <p:nvPr/>
        </p:nvSpPr>
        <p:spPr>
          <a:xfrm>
            <a:off x="3107728" y="2720061"/>
            <a:ext cx="8094272" cy="7697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BBEC613-1CFA-4F50-A188-76D9E2367A70}"/>
              </a:ext>
            </a:extLst>
          </p:cNvPr>
          <p:cNvSpPr/>
          <p:nvPr/>
        </p:nvSpPr>
        <p:spPr>
          <a:xfrm>
            <a:off x="3157409" y="4513487"/>
            <a:ext cx="8094272" cy="769722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69B87-3057-4ED2-8F63-234AB98F3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1" y="935999"/>
            <a:ext cx="8140200" cy="4832975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1700" b="1" dirty="0"/>
              <a:t>float</a:t>
            </a:r>
            <a:r>
              <a:rPr lang="en-US" sz="1700" dirty="0">
                <a:solidFill>
                  <a:schemeClr val="bg1">
                    <a:alpha val="60000"/>
                  </a:schemeClr>
                </a:solidFill>
              </a:rPr>
              <a:t>: </a:t>
            </a:r>
            <a:r>
              <a:rPr lang="en-US" sz="1700" dirty="0">
                <a:solidFill>
                  <a:schemeClr val="bg1"/>
                </a:solidFill>
              </a:rPr>
              <a:t>has tags surrounding the floated tag flow up and around the floated tag</a:t>
            </a:r>
          </a:p>
          <a:p>
            <a:pPr>
              <a:lnSpc>
                <a:spcPct val="140000"/>
              </a:lnSpc>
            </a:pPr>
            <a:r>
              <a:rPr lang="en-US" sz="1700" b="1" dirty="0"/>
              <a:t>position: absolute</a:t>
            </a:r>
            <a:r>
              <a:rPr lang="en-US" sz="1700" dirty="0">
                <a:solidFill>
                  <a:schemeClr val="bg1">
                    <a:alpha val="60000"/>
                  </a:schemeClr>
                </a:solidFill>
              </a:rPr>
              <a:t>:   </a:t>
            </a:r>
            <a:r>
              <a:rPr lang="en-US" sz="1700" dirty="0">
                <a:solidFill>
                  <a:srgbClr val="FFFFFF"/>
                </a:solidFill>
              </a:rPr>
              <a:t>positions tag based on the edge of the web page (or the surrounding tag, if it’s inside a &lt;div&gt; tag</a:t>
            </a:r>
          </a:p>
          <a:p>
            <a:pPr>
              <a:lnSpc>
                <a:spcPct val="140000"/>
              </a:lnSpc>
            </a:pPr>
            <a:r>
              <a:rPr lang="en-US" sz="1700" b="1" dirty="0"/>
              <a:t>position: fixed;  </a:t>
            </a:r>
            <a:r>
              <a:rPr lang="en-US" sz="1700" dirty="0">
                <a:solidFill>
                  <a:srgbClr val="FFFFFF"/>
                </a:solidFill>
              </a:rPr>
              <a:t>positions tag based on the edge of the browser (so doesn’t scroll)</a:t>
            </a:r>
          </a:p>
          <a:p>
            <a:pPr>
              <a:lnSpc>
                <a:spcPct val="140000"/>
              </a:lnSpc>
            </a:pPr>
            <a:endParaRPr lang="en-US" sz="1700" dirty="0"/>
          </a:p>
          <a:p>
            <a:pPr>
              <a:lnSpc>
                <a:spcPct val="140000"/>
              </a:lnSpc>
            </a:pPr>
            <a:endParaRPr lang="en-US" sz="1700" dirty="0"/>
          </a:p>
          <a:p>
            <a:pPr>
              <a:lnSpc>
                <a:spcPct val="140000"/>
              </a:lnSpc>
            </a:pPr>
            <a:r>
              <a:rPr lang="en-US" sz="1700" dirty="0">
                <a:solidFill>
                  <a:srgbClr val="FFFFFF"/>
                </a:solidFill>
              </a:rPr>
              <a:t>Now: we’re going to position based on where the tag would have been with no positioning (got that?)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8EE24C-0DEE-4852-98D1-766934BDA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1119768" y="3861832"/>
            <a:ext cx="1785984" cy="2211229"/>
            <a:chOff x="3125006" y="3171595"/>
            <a:chExt cx="1785984" cy="221122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6CBEAFE-2CF0-4684-B451-EB4CC26C1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8829D087-6E8C-49B4-8B14-A7322D6C9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flipH="1">
                <a:off x="5630197" y="2998646"/>
                <a:ext cx="0" cy="2208479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06AD7EE-911D-452D-BB96-558319A67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4749017" y="4416771"/>
                <a:ext cx="1760933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30">
                <a:extLst>
                  <a:ext uri="{FF2B5EF4-FFF2-40B4-BE49-F238E27FC236}">
                    <a16:creationId xmlns:a16="http://schemas.microsoft.com/office/drawing/2014/main" id="{EFB3432A-F33E-4636-93EA-39E5DE75C6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136242" y="3224252"/>
                <a:ext cx="987915" cy="987915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30">
                <a:extLst>
                  <a:ext uri="{FF2B5EF4-FFF2-40B4-BE49-F238E27FC236}">
                    <a16:creationId xmlns:a16="http://schemas.microsoft.com/office/drawing/2014/main" id="{201E85ED-EC70-4C1F-ADA1-385AFA3DBC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327037" y="3070731"/>
                <a:ext cx="606323" cy="606323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96CFCCC-96DF-4A61-9E5D-558B1B947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78AD6F-09CE-4B30-BD5B-385DC487EF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879836" y="3521665"/>
                <a:ext cx="892801" cy="1794975"/>
              </a:xfrm>
              <a:custGeom>
                <a:avLst/>
                <a:gdLst>
                  <a:gd name="connsiteX0" fmla="*/ 892801 w 892801"/>
                  <a:gd name="connsiteY0" fmla="*/ 0 h 1794975"/>
                  <a:gd name="connsiteX1" fmla="*/ 892801 w 892801"/>
                  <a:gd name="connsiteY1" fmla="*/ 1434622 h 1794975"/>
                  <a:gd name="connsiteX2" fmla="*/ 845919 w 892801"/>
                  <a:gd name="connsiteY2" fmla="*/ 1533379 h 1794975"/>
                  <a:gd name="connsiteX3" fmla="*/ 440820 w 892801"/>
                  <a:gd name="connsiteY3" fmla="*/ 1794916 h 1794975"/>
                  <a:gd name="connsiteX4" fmla="*/ 379878 w 892801"/>
                  <a:gd name="connsiteY4" fmla="*/ 1791253 h 1794975"/>
                  <a:gd name="connsiteX5" fmla="*/ 763083 w 892801"/>
                  <a:gd name="connsiteY5" fmla="*/ 100140 h 1794975"/>
                  <a:gd name="connsiteX6" fmla="*/ 892801 w 892801"/>
                  <a:gd name="connsiteY6" fmla="*/ 0 h 179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CE9B157-EB63-48A0-9199-65F4594C1C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72637" y="3516901"/>
                <a:ext cx="893183" cy="1795123"/>
              </a:xfrm>
              <a:custGeom>
                <a:avLst/>
                <a:gdLst>
                  <a:gd name="connsiteX0" fmla="*/ 191 w 893183"/>
                  <a:gd name="connsiteY0" fmla="*/ 0 h 1795123"/>
                  <a:gd name="connsiteX1" fmla="*/ 130101 w 893183"/>
                  <a:gd name="connsiteY1" fmla="*/ 100288 h 1795123"/>
                  <a:gd name="connsiteX2" fmla="*/ 513306 w 893183"/>
                  <a:gd name="connsiteY2" fmla="*/ 1791401 h 1795123"/>
                  <a:gd name="connsiteX3" fmla="*/ 47265 w 893183"/>
                  <a:gd name="connsiteY3" fmla="*/ 1533527 h 1795123"/>
                  <a:gd name="connsiteX4" fmla="*/ 192 w 893183"/>
                  <a:gd name="connsiteY4" fmla="*/ 1434367 h 1795123"/>
                  <a:gd name="connsiteX5" fmla="*/ 192 w 893183"/>
                  <a:gd name="connsiteY5" fmla="*/ 1438981 h 1795123"/>
                  <a:gd name="connsiteX6" fmla="*/ 0 w 893183"/>
                  <a:gd name="connsiteY6" fmla="*/ 1439386 h 1795123"/>
                  <a:gd name="connsiteX7" fmla="*/ 0 w 893183"/>
                  <a:gd name="connsiteY7" fmla="*/ 4764 h 1795123"/>
                  <a:gd name="connsiteX8" fmla="*/ 191 w 893183"/>
                  <a:gd name="connsiteY8" fmla="*/ 4616 h 1795123"/>
                  <a:gd name="connsiteX9" fmla="*/ 191 w 893183"/>
                  <a:gd name="connsiteY9" fmla="*/ 0 h 1795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978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F7906A-056F-4BF0-85DE-8FACDDBE2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6800"/>
            <a:ext cx="2802386" cy="4689475"/>
          </a:xfrm>
        </p:spPr>
        <p:txBody>
          <a:bodyPr anchor="t">
            <a:normAutofit/>
          </a:bodyPr>
          <a:lstStyle/>
          <a:p>
            <a:r>
              <a:rPr lang="en-US" sz="4400" dirty="0"/>
              <a:t>position: relative;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4757C4-228A-47E5-94C8-058312AB2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323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07B0CE-31CE-420F-B54F-0E2F6C829C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002257"/>
              </p:ext>
            </p:extLst>
          </p:nvPr>
        </p:nvGraphicFramePr>
        <p:xfrm>
          <a:off x="4982215" y="537330"/>
          <a:ext cx="6668792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11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51D51-3317-4336-AA05-DF72DFAA4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443" y="375411"/>
            <a:ext cx="10213200" cy="1112836"/>
          </a:xfrm>
        </p:spPr>
        <p:txBody>
          <a:bodyPr/>
          <a:lstStyle/>
          <a:p>
            <a:r>
              <a:rPr lang="en-US" dirty="0"/>
              <a:t>Example (before):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36D54-73B3-4385-9643-19BFF7F52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17" y="1651138"/>
            <a:ext cx="7334622" cy="4526032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What I want is #p2 (“Now let’s list…” paragraph) to move up and to the right, so it’s over the bottom corner of the #p1 (“So I’m about…” paragraph)</a:t>
            </a:r>
          </a:p>
          <a:p>
            <a:pPr lvl="1"/>
            <a:r>
              <a:rPr lang="en-US" dirty="0"/>
              <a:t>	To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move up, </a:t>
            </a:r>
            <a:r>
              <a:rPr lang="en-US" dirty="0"/>
              <a:t>use a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negative number </a:t>
            </a:r>
            <a:r>
              <a:rPr lang="en-US" dirty="0">
                <a:solidFill>
                  <a:srgbClr val="000000"/>
                </a:solidFill>
              </a:rPr>
              <a:t>(e.g., top: -50px;)*</a:t>
            </a:r>
          </a:p>
          <a:p>
            <a:pPr lvl="1"/>
            <a:r>
              <a:rPr lang="en-US" dirty="0"/>
              <a:t>	To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move down</a:t>
            </a:r>
            <a:r>
              <a:rPr lang="en-US" dirty="0"/>
              <a:t>, use a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positive number </a:t>
            </a:r>
            <a:r>
              <a:rPr lang="en-US" dirty="0">
                <a:solidFill>
                  <a:srgbClr val="000000"/>
                </a:solidFill>
              </a:rPr>
              <a:t>(e.g., top: 50px;)*</a:t>
            </a:r>
          </a:p>
          <a:p>
            <a:pPr lvl="1"/>
            <a:r>
              <a:rPr lang="en-US" dirty="0"/>
              <a:t>	To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move left</a:t>
            </a:r>
            <a:r>
              <a:rPr lang="en-US" dirty="0"/>
              <a:t>, use a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negative number </a:t>
            </a:r>
            <a:r>
              <a:rPr lang="en-US" dirty="0">
                <a:solidFill>
                  <a:srgbClr val="000000"/>
                </a:solidFill>
              </a:rPr>
              <a:t>(e.g., left: -40px;)*</a:t>
            </a:r>
          </a:p>
          <a:p>
            <a:pPr lvl="1"/>
            <a:r>
              <a:rPr lang="en-US" dirty="0"/>
              <a:t>	To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move right</a:t>
            </a:r>
            <a:r>
              <a:rPr lang="en-US" dirty="0"/>
              <a:t>, use a </a:t>
            </a:r>
            <a:r>
              <a:rPr lang="en-US" b="1" dirty="0">
                <a:solidFill>
                  <a:srgbClr val="0070C0">
                    <a:alpha val="60000"/>
                  </a:srgbClr>
                </a:solidFill>
              </a:rPr>
              <a:t>positive number </a:t>
            </a:r>
            <a:r>
              <a:rPr lang="en-US" dirty="0">
                <a:solidFill>
                  <a:srgbClr val="000000"/>
                </a:solidFill>
              </a:rPr>
              <a:t>(e.g., left: 30px;)*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So putting it all together:</a:t>
            </a:r>
          </a:p>
          <a:p>
            <a:pPr lvl="1"/>
            <a:r>
              <a:rPr lang="en-US" b="1" dirty="0">
                <a:solidFill>
                  <a:srgbClr val="C00000">
                    <a:alpha val="60000"/>
                  </a:srgbClr>
                </a:solidFill>
              </a:rPr>
              <a:t>#p2 {</a:t>
            </a:r>
          </a:p>
          <a:p>
            <a:pPr lvl="1"/>
            <a:r>
              <a:rPr lang="en-US" b="1" dirty="0">
                <a:solidFill>
                  <a:srgbClr val="C00000">
                    <a:alpha val="60000"/>
                  </a:srgbClr>
                </a:solidFill>
              </a:rPr>
              <a:t>	position: relative;</a:t>
            </a:r>
          </a:p>
          <a:p>
            <a:pPr lvl="1"/>
            <a:r>
              <a:rPr lang="en-US" b="1" dirty="0">
                <a:solidFill>
                  <a:srgbClr val="C00000">
                    <a:alpha val="60000"/>
                  </a:srgbClr>
                </a:solidFill>
              </a:rPr>
              <a:t>	top: -50px;</a:t>
            </a:r>
          </a:p>
          <a:p>
            <a:pPr lvl="1"/>
            <a:r>
              <a:rPr lang="en-US" b="1" dirty="0">
                <a:solidFill>
                  <a:srgbClr val="C00000">
                    <a:alpha val="60000"/>
                  </a:srgbClr>
                </a:solidFill>
              </a:rPr>
              <a:t>	left: 225px;</a:t>
            </a:r>
          </a:p>
          <a:p>
            <a:pPr lvl="1"/>
            <a:r>
              <a:rPr lang="en-US" b="1" dirty="0">
                <a:solidFill>
                  <a:srgbClr val="C00000">
                    <a:alpha val="60000"/>
                  </a:srgbClr>
                </a:solidFill>
              </a:rPr>
              <a:t>}</a:t>
            </a:r>
          </a:p>
          <a:p>
            <a:pPr lvl="1"/>
            <a:r>
              <a:rPr lang="en-US" dirty="0"/>
              <a:t>(see what adding this positioning looks like on the next slide…)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34D4BC-CAC8-408F-818A-FFA4EC516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4930" y="14979"/>
            <a:ext cx="374707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61BCDC-BBC5-4204-BCA6-121FCF92B0AD}"/>
              </a:ext>
            </a:extLst>
          </p:cNvPr>
          <p:cNvSpPr txBox="1"/>
          <p:nvPr/>
        </p:nvSpPr>
        <p:spPr>
          <a:xfrm>
            <a:off x="492443" y="6186172"/>
            <a:ext cx="59500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*Based on positioning from the top and left, which is how we’re doing it</a:t>
            </a:r>
          </a:p>
        </p:txBody>
      </p:sp>
    </p:spTree>
    <p:extLst>
      <p:ext uri="{BB962C8B-B14F-4D97-AF65-F5344CB8AC3E}">
        <p14:creationId xmlns:p14="http://schemas.microsoft.com/office/powerpoint/2010/main" val="72316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2046D9-2CD9-4A37-BFD8-89B2B8B2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0612" y="1026078"/>
            <a:ext cx="5021388" cy="55732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9C7BE1-2610-4B52-92E5-4293BB48B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51707"/>
            <a:ext cx="3225738" cy="59038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2407D2-41AA-4384-834C-4BC59791BE71}"/>
              </a:ext>
            </a:extLst>
          </p:cNvPr>
          <p:cNvSpPr txBox="1"/>
          <p:nvPr/>
        </p:nvSpPr>
        <p:spPr>
          <a:xfrm>
            <a:off x="3536277" y="951707"/>
            <a:ext cx="3323795" cy="41549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body { background-color: #303035;</a:t>
            </a:r>
          </a:p>
          <a:p>
            <a:r>
              <a:rPr lang="en-US" sz="1200" dirty="0"/>
              <a:t>	color: #eeffee;  </a:t>
            </a:r>
          </a:p>
          <a:p>
            <a:r>
              <a:rPr lang="en-US" sz="1200" dirty="0"/>
              <a:t>	font-family: trebuchet </a:t>
            </a:r>
            <a:r>
              <a:rPr lang="en-US" sz="1200" dirty="0" err="1"/>
              <a:t>ms</a:t>
            </a:r>
            <a:r>
              <a:rPr lang="en-US" sz="1200" dirty="0"/>
              <a:t>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p {border: 4px solid #999999;</a:t>
            </a:r>
          </a:p>
          <a:p>
            <a:r>
              <a:rPr lang="en-US" sz="1200" dirty="0"/>
              <a:t>	border-radius: 8px;</a:t>
            </a:r>
          </a:p>
          <a:p>
            <a:r>
              <a:rPr lang="en-US" sz="1200" dirty="0"/>
              <a:t>	padding: 20px;</a:t>
            </a:r>
          </a:p>
          <a:p>
            <a:r>
              <a:rPr lang="en-US" sz="1200" dirty="0"/>
              <a:t>	width: 250px;</a:t>
            </a:r>
          </a:p>
          <a:p>
            <a:r>
              <a:rPr lang="en-US" sz="1200" dirty="0"/>
              <a:t>	box-shadow: 4px </a:t>
            </a:r>
            <a:r>
              <a:rPr lang="en-US" sz="1200" dirty="0" err="1"/>
              <a:t>4px</a:t>
            </a:r>
            <a:r>
              <a:rPr lang="en-US" sz="1200" dirty="0"/>
              <a:t> #111111;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#p1 {</a:t>
            </a:r>
          </a:p>
          <a:p>
            <a:r>
              <a:rPr lang="en-US" sz="1200" dirty="0"/>
              <a:t>	background-color: #110040;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#p2 {</a:t>
            </a:r>
          </a:p>
          <a:p>
            <a:r>
              <a:rPr lang="en-US" sz="1200" dirty="0"/>
              <a:t>	background-color: #303370;</a:t>
            </a:r>
          </a:p>
          <a:p>
            <a:r>
              <a:rPr lang="en-US" sz="1200" dirty="0"/>
              <a:t>	</a:t>
            </a:r>
            <a:r>
              <a:rPr lang="en-US" sz="1200" b="1" dirty="0">
                <a:solidFill>
                  <a:srgbClr val="0070C0"/>
                </a:solidFill>
              </a:rPr>
              <a:t>position: relative;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	top: -50px;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	left: 225px;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#p3 {</a:t>
            </a:r>
          </a:p>
          <a:p>
            <a:r>
              <a:rPr lang="en-US" sz="1200" dirty="0"/>
              <a:t>	background-color: #505490;</a:t>
            </a:r>
          </a:p>
          <a:p>
            <a:r>
              <a:rPr lang="en-US" sz="1200" dirty="0"/>
              <a:t>	}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F01F29A7-7448-445D-908A-C3A007DB0B38}"/>
              </a:ext>
            </a:extLst>
          </p:cNvPr>
          <p:cNvCxnSpPr/>
          <p:nvPr/>
        </p:nvCxnSpPr>
        <p:spPr>
          <a:xfrm flipV="1">
            <a:off x="2663687" y="3851413"/>
            <a:ext cx="6723822" cy="829917"/>
          </a:xfrm>
          <a:prstGeom prst="bentConnector3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134992A-C8D7-4C8D-9626-A7513B7689F6}"/>
              </a:ext>
            </a:extLst>
          </p:cNvPr>
          <p:cNvSpPr txBox="1"/>
          <p:nvPr/>
        </p:nvSpPr>
        <p:spPr>
          <a:xfrm>
            <a:off x="3225738" y="5486430"/>
            <a:ext cx="3245184" cy="738664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i="1" dirty="0"/>
              <a:t>This paragraph has an id of #p2</a:t>
            </a:r>
          </a:p>
          <a:p>
            <a:r>
              <a:rPr lang="en-US" sz="1400" b="1" i="1" dirty="0"/>
              <a:t>This is where #p2 occurred without </a:t>
            </a:r>
          </a:p>
          <a:p>
            <a:r>
              <a:rPr lang="en-US" sz="1400" b="1" i="1" dirty="0"/>
              <a:t>any position style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7ADF612-CF79-4384-9CF3-4D9DD490DAA1}"/>
              </a:ext>
            </a:extLst>
          </p:cNvPr>
          <p:cNvCxnSpPr>
            <a:stCxn id="12" idx="1"/>
          </p:cNvCxnSpPr>
          <p:nvPr/>
        </p:nvCxnSpPr>
        <p:spPr>
          <a:xfrm flipH="1" flipV="1">
            <a:off x="2703444" y="5302528"/>
            <a:ext cx="522294" cy="55323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5BBC881-AEE1-4538-93E8-8900F172C4B6}"/>
              </a:ext>
            </a:extLst>
          </p:cNvPr>
          <p:cNvCxnSpPr>
            <a:cxnSpLocks/>
          </p:cNvCxnSpPr>
          <p:nvPr/>
        </p:nvCxnSpPr>
        <p:spPr>
          <a:xfrm flipH="1" flipV="1">
            <a:off x="11002617" y="4606788"/>
            <a:ext cx="223631" cy="499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2BD7CD7-B0C4-4AC9-8498-06AC1D2774B1}"/>
              </a:ext>
            </a:extLst>
          </p:cNvPr>
          <p:cNvSpPr txBox="1"/>
          <p:nvPr/>
        </p:nvSpPr>
        <p:spPr>
          <a:xfrm>
            <a:off x="9989318" y="4932432"/>
            <a:ext cx="228004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This is #p2’s new position</a:t>
            </a:r>
            <a:b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when positioned -50 pixels </a:t>
            </a:r>
          </a:p>
          <a:p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Down from the top and 225</a:t>
            </a:r>
            <a:b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pixels over from the left </a:t>
            </a:r>
            <a:b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relative to where it occurred</a:t>
            </a:r>
            <a:b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13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without any position style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9AB38E-1775-4A6E-8C5E-411537ED42A9}"/>
              </a:ext>
            </a:extLst>
          </p:cNvPr>
          <p:cNvSpPr txBox="1"/>
          <p:nvPr/>
        </p:nvSpPr>
        <p:spPr>
          <a:xfrm>
            <a:off x="149087" y="155641"/>
            <a:ext cx="9367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Example (After positioning relative)</a:t>
            </a:r>
          </a:p>
        </p:txBody>
      </p:sp>
    </p:spTree>
    <p:extLst>
      <p:ext uri="{BB962C8B-B14F-4D97-AF65-F5344CB8AC3E}">
        <p14:creationId xmlns:p14="http://schemas.microsoft.com/office/powerpoint/2010/main" val="247488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93C97-D4E6-4F90-AE0E-B32A1211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296" y="149087"/>
            <a:ext cx="10924304" cy="735496"/>
          </a:xfrm>
        </p:spPr>
        <p:txBody>
          <a:bodyPr>
            <a:normAutofit/>
          </a:bodyPr>
          <a:lstStyle/>
          <a:p>
            <a:r>
              <a:rPr lang="en-US" dirty="0"/>
              <a:t>Another Example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B21926-4D9D-40CA-B1D0-9A95E2E8F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5388" y="1661077"/>
            <a:ext cx="4186612" cy="3795506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DD71F9-EFB9-42E9-AB80-9E3D3E453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37338"/>
            <a:ext cx="4260462" cy="47286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90C156-F0D7-40F7-A8F6-8313D74A9667}"/>
              </a:ext>
            </a:extLst>
          </p:cNvPr>
          <p:cNvSpPr txBox="1"/>
          <p:nvPr/>
        </p:nvSpPr>
        <p:spPr>
          <a:xfrm>
            <a:off x="4382990" y="844928"/>
            <a:ext cx="3499869" cy="50937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/>
              <a:t>body { background-color: #303035;</a:t>
            </a:r>
          </a:p>
          <a:p>
            <a:r>
              <a:rPr lang="en-US" sz="1300" dirty="0"/>
              <a:t>	color: #eeffee;  </a:t>
            </a:r>
          </a:p>
          <a:p>
            <a:r>
              <a:rPr lang="en-US" sz="1300" dirty="0"/>
              <a:t>	font-family: trebuchet </a:t>
            </a:r>
            <a:r>
              <a:rPr lang="en-US" sz="1300" dirty="0" err="1"/>
              <a:t>ms</a:t>
            </a:r>
            <a:r>
              <a:rPr lang="en-US" sz="1300" dirty="0"/>
              <a:t>;</a:t>
            </a:r>
          </a:p>
          <a:p>
            <a:r>
              <a:rPr lang="en-US" sz="1300" dirty="0"/>
              <a:t>	}</a:t>
            </a:r>
          </a:p>
          <a:p>
            <a:r>
              <a:rPr lang="en-US" sz="1300" dirty="0"/>
              <a:t>p {border: 4px solid #999999;</a:t>
            </a:r>
          </a:p>
          <a:p>
            <a:r>
              <a:rPr lang="en-US" sz="1300" dirty="0"/>
              <a:t>	border-radius: 8px;</a:t>
            </a:r>
          </a:p>
          <a:p>
            <a:r>
              <a:rPr lang="en-US" sz="1300" dirty="0"/>
              <a:t>	padding: 20px;</a:t>
            </a:r>
          </a:p>
          <a:p>
            <a:r>
              <a:rPr lang="en-US" sz="1300" dirty="0"/>
              <a:t>	width: 250px;</a:t>
            </a:r>
          </a:p>
          <a:p>
            <a:r>
              <a:rPr lang="en-US" sz="1300" dirty="0"/>
              <a:t>	box-shadow: 4px </a:t>
            </a:r>
            <a:r>
              <a:rPr lang="en-US" sz="1300" dirty="0" err="1"/>
              <a:t>4px</a:t>
            </a:r>
            <a:r>
              <a:rPr lang="en-US" sz="1300" dirty="0"/>
              <a:t> #111111;</a:t>
            </a:r>
          </a:p>
          <a:p>
            <a:r>
              <a:rPr lang="en-US" sz="1300" dirty="0"/>
              <a:t>	}</a:t>
            </a:r>
          </a:p>
          <a:p>
            <a:r>
              <a:rPr lang="en-US" sz="1300" dirty="0"/>
              <a:t>#p1 {</a:t>
            </a:r>
          </a:p>
          <a:p>
            <a:r>
              <a:rPr lang="en-US" sz="1300" dirty="0"/>
              <a:t>	background-color: #110040;</a:t>
            </a:r>
          </a:p>
          <a:p>
            <a:r>
              <a:rPr lang="en-US" sz="1300" dirty="0"/>
              <a:t>	}</a:t>
            </a:r>
          </a:p>
          <a:p>
            <a:r>
              <a:rPr lang="en-US" sz="1300" dirty="0"/>
              <a:t>#p2 {</a:t>
            </a:r>
          </a:p>
          <a:p>
            <a:r>
              <a:rPr lang="en-US" sz="1300" dirty="0"/>
              <a:t>	background-color: #303370;</a:t>
            </a:r>
          </a:p>
          <a:p>
            <a:r>
              <a:rPr lang="en-US" sz="1300" dirty="0"/>
              <a:t>	position: relative;</a:t>
            </a:r>
          </a:p>
          <a:p>
            <a:r>
              <a:rPr lang="en-US" sz="1300" dirty="0"/>
              <a:t>	top: -50px;</a:t>
            </a:r>
          </a:p>
          <a:p>
            <a:r>
              <a:rPr lang="en-US" sz="1300" dirty="0"/>
              <a:t>	left: 225px;</a:t>
            </a:r>
          </a:p>
          <a:p>
            <a:r>
              <a:rPr lang="en-US" sz="1300" dirty="0"/>
              <a:t>	}</a:t>
            </a:r>
          </a:p>
          <a:p>
            <a:r>
              <a:rPr lang="en-US" sz="1300" dirty="0"/>
              <a:t>#p3 {</a:t>
            </a:r>
          </a:p>
          <a:p>
            <a:r>
              <a:rPr lang="en-US" sz="1300" dirty="0"/>
              <a:t>	background-color: #505490;</a:t>
            </a:r>
          </a:p>
          <a:p>
            <a:r>
              <a:rPr lang="en-US" sz="1300" dirty="0"/>
              <a:t>	</a:t>
            </a:r>
            <a:r>
              <a:rPr lang="en-US" sz="1300" b="1" dirty="0">
                <a:solidFill>
                  <a:srgbClr val="0070C0"/>
                </a:solidFill>
              </a:rPr>
              <a:t>position: relative;</a:t>
            </a:r>
          </a:p>
          <a:p>
            <a:r>
              <a:rPr lang="en-US" sz="1300" b="1" dirty="0">
                <a:solidFill>
                  <a:srgbClr val="0070C0"/>
                </a:solidFill>
              </a:rPr>
              <a:t>	top: -90px;</a:t>
            </a:r>
          </a:p>
          <a:p>
            <a:r>
              <a:rPr lang="en-US" sz="1300" b="1" dirty="0">
                <a:solidFill>
                  <a:srgbClr val="0070C0"/>
                </a:solidFill>
              </a:rPr>
              <a:t>	left: -30px;</a:t>
            </a:r>
          </a:p>
          <a:p>
            <a:r>
              <a:rPr lang="en-US" sz="1300" dirty="0"/>
              <a:t>	}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6EC118AB-2883-4751-A645-31C239698C50}"/>
              </a:ext>
            </a:extLst>
          </p:cNvPr>
          <p:cNvCxnSpPr>
            <a:cxnSpLocks/>
          </p:cNvCxnSpPr>
          <p:nvPr/>
        </p:nvCxnSpPr>
        <p:spPr>
          <a:xfrm flipV="1">
            <a:off x="2407914" y="5138530"/>
            <a:ext cx="5597474" cy="939249"/>
          </a:xfrm>
          <a:prstGeom prst="bentConnector3">
            <a:avLst>
              <a:gd name="adj1" fmla="val 81251"/>
            </a:avLst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A44A67C-87CC-44C1-ADD6-33234747C986}"/>
              </a:ext>
            </a:extLst>
          </p:cNvPr>
          <p:cNvSpPr txBox="1"/>
          <p:nvPr/>
        </p:nvSpPr>
        <p:spPr>
          <a:xfrm>
            <a:off x="4382990" y="6068010"/>
            <a:ext cx="3890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/>
              <a:t>#p3, before and after positioning relatively</a:t>
            </a:r>
          </a:p>
        </p:txBody>
      </p:sp>
    </p:spTree>
    <p:extLst>
      <p:ext uri="{BB962C8B-B14F-4D97-AF65-F5344CB8AC3E}">
        <p14:creationId xmlns:p14="http://schemas.microsoft.com/office/powerpoint/2010/main" val="2938795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DCFBD7-5612-480F-BED3-7820176A5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07F86-C358-48F5-A2C9-DBD37F581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508125"/>
            <a:ext cx="3899982" cy="383857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Takeaways: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3093493-446B-45A4-9D25-97A096BDF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554357" y="402322"/>
            <a:ext cx="641183" cy="1069728"/>
            <a:chOff x="6484112" y="2967038"/>
            <a:chExt cx="641183" cy="106972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290F66-CF0B-44A8-98F9-67989433E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6" name="Freeform 68">
                <a:extLst>
                  <a:ext uri="{FF2B5EF4-FFF2-40B4-BE49-F238E27FC236}">
                    <a16:creationId xmlns:a16="http://schemas.microsoft.com/office/drawing/2014/main" id="{B1EC4FC7-CA30-496A-A81F-23F077FC31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69">
                <a:extLst>
                  <a:ext uri="{FF2B5EF4-FFF2-40B4-BE49-F238E27FC236}">
                    <a16:creationId xmlns:a16="http://schemas.microsoft.com/office/drawing/2014/main" id="{5D6D0395-600E-4B20-8F30-0AEE77B5E7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70">
                <a:extLst>
                  <a:ext uri="{FF2B5EF4-FFF2-40B4-BE49-F238E27FC236}">
                    <a16:creationId xmlns:a16="http://schemas.microsoft.com/office/drawing/2014/main" id="{FF4B76F2-9796-41F3-B9E3-83F7B60DD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CEC35DC-9637-4964-84AC-F26B998A5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13" name="Freeform 68">
                <a:extLst>
                  <a:ext uri="{FF2B5EF4-FFF2-40B4-BE49-F238E27FC236}">
                    <a16:creationId xmlns:a16="http://schemas.microsoft.com/office/drawing/2014/main" id="{DBDE4896-1B60-4B58-9194-5253D8C352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69">
                <a:extLst>
                  <a:ext uri="{FF2B5EF4-FFF2-40B4-BE49-F238E27FC236}">
                    <a16:creationId xmlns:a16="http://schemas.microsoft.com/office/drawing/2014/main" id="{59C17307-B18A-4106-97D9-D516369BA6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Line 70">
                <a:extLst>
                  <a:ext uri="{FF2B5EF4-FFF2-40B4-BE49-F238E27FC236}">
                    <a16:creationId xmlns:a16="http://schemas.microsoft.com/office/drawing/2014/main" id="{141D9497-DF71-477C-BFC8-AE0D408BAF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9F703F4-243C-4517-80DA-7AC36B7D9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3159000"/>
            <a:ext cx="0" cy="540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56174-3A4F-44D4-9D39-F897784B4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466" y="417442"/>
            <a:ext cx="6062833" cy="6261653"/>
          </a:xfrm>
          <a:solidFill>
            <a:srgbClr val="F1F8F8"/>
          </a:solidFill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800" b="1" dirty="0" err="1">
                <a:solidFill>
                  <a:srgbClr val="C00000">
                    <a:alpha val="60000"/>
                  </a:srgbClr>
                </a:solidFill>
              </a:rPr>
              <a:t>position:relative</a:t>
            </a:r>
            <a:r>
              <a:rPr lang="en-US" sz="1800" b="1" dirty="0">
                <a:solidFill>
                  <a:srgbClr val="C00000">
                    <a:alpha val="60000"/>
                  </a:srgbClr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1800" dirty="0">
                <a:solidFill>
                  <a:srgbClr val="000000"/>
                </a:solidFill>
              </a:rPr>
              <a:t>Positions relative to where a tag would occur on your web page without any positioning.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1800" dirty="0">
                <a:solidFill>
                  <a:srgbClr val="000000"/>
                </a:solidFill>
              </a:rPr>
              <a:t>	So look at your web page without the tag 	positioned at all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1800" dirty="0">
                <a:solidFill>
                  <a:srgbClr val="000000"/>
                </a:solidFill>
              </a:rPr>
              <a:t>	and then use relative positioning to shift it 	around</a:t>
            </a:r>
          </a:p>
          <a:p>
            <a:pPr marL="1422900" lvl="2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*negative numbers move it up towards the top</a:t>
            </a:r>
          </a:p>
          <a:p>
            <a:pPr marL="1422900" lvl="2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*positive numbers move it down towards the bottom</a:t>
            </a:r>
          </a:p>
          <a:p>
            <a:pPr marL="1422900" lvl="2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*negative numbers move it to the left </a:t>
            </a:r>
          </a:p>
          <a:p>
            <a:pPr marL="1422900" lvl="2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*positive numbers move it to the right</a:t>
            </a:r>
          </a:p>
          <a:p>
            <a:pPr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1800" dirty="0">
                <a:solidFill>
                  <a:srgbClr val="000000"/>
                </a:solidFill>
              </a:rPr>
              <a:t>*</a:t>
            </a:r>
            <a:r>
              <a:rPr lang="en-US" sz="1200" i="1" dirty="0">
                <a:solidFill>
                  <a:srgbClr val="000000"/>
                </a:solidFill>
              </a:rPr>
              <a:t>assuming your </a:t>
            </a:r>
            <a:r>
              <a:rPr lang="en-US" sz="1200" i="1">
                <a:solidFill>
                  <a:srgbClr val="000000"/>
                </a:solidFill>
              </a:rPr>
              <a:t>positioning from </a:t>
            </a:r>
            <a:r>
              <a:rPr lang="en-US" sz="1200" i="1" dirty="0">
                <a:solidFill>
                  <a:srgbClr val="000000"/>
                </a:solidFill>
              </a:rPr>
              <a:t>the top and left – you can also position from the bottom or from the right, but for our purposes, assume you’ll be positioning from the top and the left.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55013FF-CA42-4E11-9C84-9B450958B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>
            <a:off x="4900460" y="5368081"/>
            <a:ext cx="641183" cy="1069728"/>
            <a:chOff x="6484112" y="2967038"/>
            <a:chExt cx="641183" cy="1069728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22AE2C0-471F-463F-81AD-036775172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8" name="Freeform 68">
                <a:extLst>
                  <a:ext uri="{FF2B5EF4-FFF2-40B4-BE49-F238E27FC236}">
                    <a16:creationId xmlns:a16="http://schemas.microsoft.com/office/drawing/2014/main" id="{86AC4227-904F-4DAA-8EB3-AA15045E61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69">
                <a:extLst>
                  <a:ext uri="{FF2B5EF4-FFF2-40B4-BE49-F238E27FC236}">
                    <a16:creationId xmlns:a16="http://schemas.microsoft.com/office/drawing/2014/main" id="{A9C558C0-0AE1-4345-9661-C1F771AF8C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70">
                <a:extLst>
                  <a:ext uri="{FF2B5EF4-FFF2-40B4-BE49-F238E27FC236}">
                    <a16:creationId xmlns:a16="http://schemas.microsoft.com/office/drawing/2014/main" id="{70FD5E86-918D-4F6B-A6B2-DB8A113D46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11235B7-14E2-4FFE-92E8-58F11DE1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8520057A-9BA7-4A16-B939-D2BD2EEB3A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9541235C-1F48-4100-872C-24CECB3B96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4D640F2-8B18-48D4-9845-20F0A8CA5C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2405417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2E8E8"/>
      </a:lt2>
      <a:accent1>
        <a:srgbClr val="C69996"/>
      </a:accent1>
      <a:accent2>
        <a:srgbClr val="BA9C7F"/>
      </a:accent2>
      <a:accent3>
        <a:srgbClr val="A8A580"/>
      </a:accent3>
      <a:accent4>
        <a:srgbClr val="99AA74"/>
      </a:accent4>
      <a:accent5>
        <a:srgbClr val="8DAC82"/>
      </a:accent5>
      <a:accent6>
        <a:srgbClr val="78AF80"/>
      </a:accent6>
      <a:hlink>
        <a:srgbClr val="578D91"/>
      </a:hlink>
      <a:folHlink>
        <a:srgbClr val="7F7F7F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741</Words>
  <Application>Microsoft Office PowerPoint</Application>
  <PresentationFormat>Widescreen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Goudy Old Style</vt:lpstr>
      <vt:lpstr>Wingdings</vt:lpstr>
      <vt:lpstr>FrostyVTI</vt:lpstr>
      <vt:lpstr>Relative Positioning</vt:lpstr>
      <vt:lpstr>So Far:</vt:lpstr>
      <vt:lpstr>position: relative;</vt:lpstr>
      <vt:lpstr>Example (before):</vt:lpstr>
      <vt:lpstr>PowerPoint Presentation</vt:lpstr>
      <vt:lpstr>Another Example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Positioning</dc:title>
  <dc:creator>Yarrington, Debra</dc:creator>
  <cp:lastModifiedBy>Yarrington, Debra</cp:lastModifiedBy>
  <cp:revision>15</cp:revision>
  <dcterms:created xsi:type="dcterms:W3CDTF">2021-03-17T18:29:57Z</dcterms:created>
  <dcterms:modified xsi:type="dcterms:W3CDTF">2021-03-18T03:27:25Z</dcterms:modified>
</cp:coreProperties>
</file>