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3" autoAdjust="0"/>
    <p:restoredTop sz="94660"/>
  </p:normalViewPr>
  <p:slideViewPr>
    <p:cSldViewPr snapToGrid="0">
      <p:cViewPr>
        <p:scale>
          <a:sx n="71" d="100"/>
          <a:sy n="71" d="100"/>
        </p:scale>
        <p:origin x="53" y="3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5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598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5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13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8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6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79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0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8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82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White puzzle with one red piece">
            <a:extLst>
              <a:ext uri="{FF2B5EF4-FFF2-40B4-BE49-F238E27FC236}">
                <a16:creationId xmlns:a16="http://schemas.microsoft.com/office/drawing/2014/main" id="{E8F0C6FD-4EB9-438E-AE49-80CDF4ABB1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"/>
          <a:stretch/>
        </p:blipFill>
        <p:spPr>
          <a:xfrm>
            <a:off x="20" y="10"/>
            <a:ext cx="12207220" cy="6857990"/>
          </a:xfrm>
          <a:prstGeom prst="rect">
            <a:avLst/>
          </a:prstGeom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5A93C08-5026-4474-A6D5-87A03C135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78823" cy="6028256"/>
          </a:xfrm>
          <a:custGeom>
            <a:avLst/>
            <a:gdLst>
              <a:gd name="connsiteX0" fmla="*/ 0 w 5578823"/>
              <a:gd name="connsiteY0" fmla="*/ 0 h 6028256"/>
              <a:gd name="connsiteX1" fmla="*/ 3897606 w 5578823"/>
              <a:gd name="connsiteY1" fmla="*/ 0 h 6028256"/>
              <a:gd name="connsiteX2" fmla="*/ 4274232 w 5578823"/>
              <a:gd name="connsiteY2" fmla="*/ 360545 h 6028256"/>
              <a:gd name="connsiteX3" fmla="*/ 4673934 w 5578823"/>
              <a:gd name="connsiteY3" fmla="*/ 738354 h 6028256"/>
              <a:gd name="connsiteX4" fmla="*/ 5421862 w 5578823"/>
              <a:gd name="connsiteY4" fmla="*/ 1773839 h 6028256"/>
              <a:gd name="connsiteX5" fmla="*/ 5469198 w 5578823"/>
              <a:gd name="connsiteY5" fmla="*/ 3329255 h 6028256"/>
              <a:gd name="connsiteX6" fmla="*/ 4741546 w 5578823"/>
              <a:gd name="connsiteY6" fmla="*/ 4877588 h 6028256"/>
              <a:gd name="connsiteX7" fmla="*/ 1325600 w 5578823"/>
              <a:gd name="connsiteY7" fmla="*/ 5980388 h 6028256"/>
              <a:gd name="connsiteX8" fmla="*/ 137593 w 5578823"/>
              <a:gd name="connsiteY8" fmla="*/ 5804042 h 6028256"/>
              <a:gd name="connsiteX9" fmla="*/ 0 w 5578823"/>
              <a:gd name="connsiteY9" fmla="*/ 5760161 h 6028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78823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8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633B38B-B87A-4288-A20F-0223A6C27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C1DE2A-FC51-4F44-AE66-B2E1F814C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999" y="867878"/>
            <a:ext cx="4127635" cy="2828223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More on ID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BF0B8-3D0D-4E21-8078-94A92F385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1980"/>
            <a:ext cx="4048126" cy="97215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 terms of styling (CSS)</a:t>
            </a:r>
          </a:p>
        </p:txBody>
      </p:sp>
    </p:spTree>
    <p:extLst>
      <p:ext uri="{BB962C8B-B14F-4D97-AF65-F5344CB8AC3E}">
        <p14:creationId xmlns:p14="http://schemas.microsoft.com/office/powerpoint/2010/main" val="421882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9C25-BDCC-4238-8264-F71A4E5B7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IDs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FFB9B-9DFA-4D28-9033-78102D60E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ANY Tag can be given an id</a:t>
            </a:r>
          </a:p>
          <a:p>
            <a:pPr lvl="1"/>
            <a:r>
              <a:rPr lang="en-US" dirty="0"/>
              <a:t>E.g., 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&lt;p </a:t>
            </a:r>
            <a:r>
              <a:rPr lang="en-US" dirty="0">
                <a:solidFill>
                  <a:srgbClr val="92D050">
                    <a:alpha val="70000"/>
                  </a:srgbClr>
                </a:solidFill>
              </a:rPr>
              <a:t>id = “p1”&gt; 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A paragraph on something &lt;/p&gt;</a:t>
            </a:r>
            <a:br>
              <a:rPr lang="en-US" dirty="0">
                <a:solidFill>
                  <a:srgbClr val="FFC000">
                    <a:alpha val="70000"/>
                  </a:srgbClr>
                </a:solidFill>
              </a:rPr>
            </a:b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&lt;table </a:t>
            </a:r>
            <a:r>
              <a:rPr lang="en-US" dirty="0">
                <a:solidFill>
                  <a:srgbClr val="92D050">
                    <a:alpha val="70000"/>
                  </a:srgbClr>
                </a:solidFill>
              </a:rPr>
              <a:t>id = “plan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”&gt; &lt;tr&gt;&lt;td&gt;...</a:t>
            </a:r>
            <a:br>
              <a:rPr lang="en-US" dirty="0">
                <a:solidFill>
                  <a:srgbClr val="FFC000">
                    <a:alpha val="70000"/>
                  </a:srgbClr>
                </a:solidFill>
              </a:rPr>
            </a:b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&lt;</a:t>
            </a:r>
            <a:r>
              <a:rPr lang="en-US" dirty="0" err="1">
                <a:solidFill>
                  <a:srgbClr val="FFC000">
                    <a:alpha val="70000"/>
                  </a:srgbClr>
                </a:solidFill>
              </a:rPr>
              <a:t>img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 </a:t>
            </a:r>
            <a:r>
              <a:rPr lang="en-US" dirty="0" err="1">
                <a:solidFill>
                  <a:srgbClr val="FFC000">
                    <a:alpha val="70000"/>
                  </a:srgbClr>
                </a:solidFill>
              </a:rPr>
              <a:t>src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 = “puppy.jpg” alt = “cute puppy” </a:t>
            </a:r>
            <a:r>
              <a:rPr lang="en-US" dirty="0">
                <a:solidFill>
                  <a:srgbClr val="92D050">
                    <a:alpha val="70000"/>
                  </a:srgbClr>
                </a:solidFill>
              </a:rPr>
              <a:t>id = “pup” 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style = “width: 250px; height: 125px;”&gt;</a:t>
            </a:r>
            <a:br>
              <a:rPr lang="en-US" dirty="0">
                <a:solidFill>
                  <a:srgbClr val="FFC000">
                    <a:alpha val="70000"/>
                  </a:srgbClr>
                </a:solidFill>
              </a:rPr>
            </a:b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&lt;div </a:t>
            </a:r>
            <a:r>
              <a:rPr lang="en-US" dirty="0">
                <a:solidFill>
                  <a:srgbClr val="92D050">
                    <a:alpha val="70000"/>
                  </a:srgbClr>
                </a:solidFill>
              </a:rPr>
              <a:t>id = “content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”&gt;…&lt;/div&gt;</a:t>
            </a:r>
            <a:br>
              <a:rPr lang="en-US" dirty="0">
                <a:solidFill>
                  <a:srgbClr val="FFC000">
                    <a:alpha val="70000"/>
                  </a:srgbClr>
                </a:solidFill>
              </a:rPr>
            </a:br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909520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40515-4098-4C80-B946-3B96BD103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666999"/>
            <a:ext cx="3810000" cy="1524002"/>
          </a:xfrm>
        </p:spPr>
        <p:txBody>
          <a:bodyPr/>
          <a:lstStyle/>
          <a:p>
            <a:r>
              <a:rPr lang="en-US" dirty="0"/>
              <a:t>Naming ID: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0C95B-B9CE-421F-9C48-F979D9F18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6009" y="699247"/>
            <a:ext cx="7723991" cy="5497158"/>
          </a:xfrm>
        </p:spPr>
        <p:txBody>
          <a:bodyPr>
            <a:normAutofit lnSpcReduction="10000"/>
          </a:bodyPr>
          <a:lstStyle/>
          <a:p>
            <a:r>
              <a:rPr lang="en-US" sz="3600" b="1" i="1" dirty="0">
                <a:solidFill>
                  <a:schemeClr val="accent6">
                    <a:lumMod val="60000"/>
                    <a:lumOff val="40000"/>
                    <a:alpha val="70000"/>
                  </a:schemeClr>
                </a:solidFill>
              </a:rPr>
              <a:t>Rules for id name: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MUST BE UNIQUE on the web page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Uniquely id’s an element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No spaces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No special characters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(except _  the underscore is allowed, e.g., 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&lt;p id = “</a:t>
            </a:r>
            <a:r>
              <a:rPr lang="en-US" dirty="0" err="1">
                <a:solidFill>
                  <a:srgbClr val="FFC000">
                    <a:alpha val="70000"/>
                  </a:srgbClr>
                </a:solidFill>
              </a:rPr>
              <a:t>two_puppies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”&gt;…)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Can’t be a tag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(so you couldn’t have 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&lt;p id = “p”&gt; </a:t>
            </a:r>
            <a:r>
              <a:rPr lang="en-US" dirty="0"/>
              <a:t>or even </a:t>
            </a: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&lt;p id = “table”&gt;)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62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B022B-E1A5-4157-856D-82472BB54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Then styling an id with CSS:</a:t>
            </a:r>
            <a:br>
              <a:rPr lang="en-US" dirty="0"/>
            </a:br>
            <a:r>
              <a:rPr lang="en-US" sz="3400" i="1" dirty="0"/>
              <a:t>(you’ve seen this already…)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D07D1-C429-4302-A1A3-DD0FD69DE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214" y="2807746"/>
            <a:ext cx="5152913" cy="3296337"/>
          </a:xfrm>
        </p:spPr>
        <p:txBody>
          <a:bodyPr/>
          <a:lstStyle/>
          <a:p>
            <a:r>
              <a:rPr lang="en-US" dirty="0"/>
              <a:t>&lt;p </a:t>
            </a:r>
            <a:r>
              <a:rPr lang="en-US" dirty="0">
                <a:solidFill>
                  <a:srgbClr val="92D050">
                    <a:alpha val="70000"/>
                  </a:srgbClr>
                </a:solidFill>
              </a:rPr>
              <a:t>id = “puppies”&gt; </a:t>
            </a:r>
            <a:r>
              <a:rPr lang="en-US" dirty="0"/>
              <a:t>This is a paragraph about puppies &lt;/p&gt;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7548B96-5C4B-4A44-AFFF-BABA85D2A329}"/>
              </a:ext>
            </a:extLst>
          </p:cNvPr>
          <p:cNvSpPr txBox="1">
            <a:spLocks/>
          </p:cNvSpPr>
          <p:nvPr/>
        </p:nvSpPr>
        <p:spPr>
          <a:xfrm>
            <a:off x="6096000" y="2286000"/>
            <a:ext cx="5689002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5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5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alpha val="7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C000">
                    <a:alpha val="70000"/>
                  </a:srgbClr>
                </a:solidFill>
              </a:rPr>
              <a:t>#puppies </a:t>
            </a:r>
            <a:r>
              <a:rPr lang="en-US" dirty="0"/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color: blue;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background-color: green;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border: 2px solid orange;</a:t>
            </a:r>
            <a:br>
              <a:rPr lang="en-US" dirty="0"/>
            </a:b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68982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0D8DD-26C5-4037-8192-09B7B42FA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-345558"/>
            <a:ext cx="2867247" cy="3774558"/>
          </a:xfrm>
        </p:spPr>
        <p:txBody>
          <a:bodyPr/>
          <a:lstStyle/>
          <a:p>
            <a:r>
              <a:rPr lang="en-US" dirty="0"/>
              <a:t>Styling tags within a div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AB66C-4D4A-4BFF-8EED-45599BEE3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126" y="125232"/>
            <a:ext cx="4934174" cy="669851"/>
          </a:xfrm>
        </p:spPr>
        <p:txBody>
          <a:bodyPr/>
          <a:lstStyle/>
          <a:p>
            <a:r>
              <a:rPr lang="en-US" dirty="0"/>
              <a:t>If you have: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3B1D07-7F2B-4C16-87B7-020EF67E2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801" y="793898"/>
            <a:ext cx="4833042" cy="593887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5722E93-F73B-4538-9DEB-40434F9A2BB0}"/>
              </a:ext>
            </a:extLst>
          </p:cNvPr>
          <p:cNvCxnSpPr/>
          <p:nvPr/>
        </p:nvCxnSpPr>
        <p:spPr>
          <a:xfrm flipH="1" flipV="1">
            <a:off x="8598811" y="1687033"/>
            <a:ext cx="1368055" cy="652130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D65A58-ADF7-4998-BDC0-C75DC2D09322}"/>
              </a:ext>
            </a:extLst>
          </p:cNvPr>
          <p:cNvCxnSpPr>
            <a:cxnSpLocks/>
          </p:cNvCxnSpPr>
          <p:nvPr/>
        </p:nvCxnSpPr>
        <p:spPr>
          <a:xfrm flipH="1" flipV="1">
            <a:off x="7713224" y="3049794"/>
            <a:ext cx="2253642" cy="2689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F9AB1A-DF19-4E8A-AE28-99E70FFC529A}"/>
              </a:ext>
            </a:extLst>
          </p:cNvPr>
          <p:cNvCxnSpPr>
            <a:cxnSpLocks/>
          </p:cNvCxnSpPr>
          <p:nvPr/>
        </p:nvCxnSpPr>
        <p:spPr>
          <a:xfrm flipH="1">
            <a:off x="7747464" y="3162748"/>
            <a:ext cx="2219402" cy="158662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B4154F5-24A6-4253-99DD-F3E03D5D475C}"/>
              </a:ext>
            </a:extLst>
          </p:cNvPr>
          <p:cNvCxnSpPr>
            <a:cxnSpLocks/>
          </p:cNvCxnSpPr>
          <p:nvPr/>
        </p:nvCxnSpPr>
        <p:spPr>
          <a:xfrm flipH="1">
            <a:off x="7713224" y="3162748"/>
            <a:ext cx="2205316" cy="233966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8735B92-8231-4C8A-8867-B94C2EA3E7ED}"/>
              </a:ext>
            </a:extLst>
          </p:cNvPr>
          <p:cNvSpPr txBox="1"/>
          <p:nvPr/>
        </p:nvSpPr>
        <p:spPr>
          <a:xfrm>
            <a:off x="9794823" y="2141992"/>
            <a:ext cx="2267865" cy="156966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600" dirty="0"/>
              <a:t>What if you want</a:t>
            </a:r>
          </a:p>
          <a:p>
            <a:r>
              <a:rPr lang="en-US" sz="1600" dirty="0"/>
              <a:t>to style the paragraph</a:t>
            </a:r>
          </a:p>
          <a:p>
            <a:r>
              <a:rPr lang="en-US" sz="1600" dirty="0"/>
              <a:t>outside the div</a:t>
            </a:r>
          </a:p>
          <a:p>
            <a:r>
              <a:rPr lang="en-US" sz="1600" dirty="0"/>
              <a:t>differently than the </a:t>
            </a:r>
          </a:p>
          <a:p>
            <a:r>
              <a:rPr lang="en-US" sz="1600" dirty="0"/>
              <a:t>paragraphs inside the </a:t>
            </a:r>
          </a:p>
          <a:p>
            <a:r>
              <a:rPr lang="en-US" sz="1600" dirty="0"/>
              <a:t>div tag?</a:t>
            </a:r>
          </a:p>
        </p:txBody>
      </p:sp>
    </p:spTree>
    <p:extLst>
      <p:ext uri="{BB962C8B-B14F-4D97-AF65-F5344CB8AC3E}">
        <p14:creationId xmlns:p14="http://schemas.microsoft.com/office/powerpoint/2010/main" val="2343956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2C70C-62FE-4DE5-B3FA-37845573A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48814"/>
            <a:ext cx="2147944" cy="605103"/>
          </a:xfrm>
        </p:spPr>
        <p:txBody>
          <a:bodyPr>
            <a:normAutofit fontScale="90000"/>
          </a:bodyPr>
          <a:lstStyle/>
          <a:p>
            <a:r>
              <a:rPr lang="en-US" dirty="0"/>
              <a:t>Before: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2F3AD4-7CC4-4308-A776-3CC3347C8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51" y="753917"/>
            <a:ext cx="3960888" cy="486716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162D45-77C9-4B7E-A5C4-A09C1305A8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1631" y="753917"/>
            <a:ext cx="3065410" cy="25695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A4241E-9B38-4149-9991-6FFF1F21C230}"/>
              </a:ext>
            </a:extLst>
          </p:cNvPr>
          <p:cNvSpPr txBox="1"/>
          <p:nvPr/>
        </p:nvSpPr>
        <p:spPr>
          <a:xfrm>
            <a:off x="4386258" y="451365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0CC5AB-7112-4A09-B079-D74B7DB088C6}"/>
              </a:ext>
            </a:extLst>
          </p:cNvPr>
          <p:cNvSpPr txBox="1"/>
          <p:nvPr/>
        </p:nvSpPr>
        <p:spPr>
          <a:xfrm>
            <a:off x="7651758" y="451365"/>
            <a:ext cx="3125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it looks like in browser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BAD1040-9977-41F5-86C9-8AEC24F0E1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8730" y="753917"/>
            <a:ext cx="4171870" cy="611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382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2C70C-62FE-4DE5-B3FA-37845573A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148814"/>
            <a:ext cx="2147944" cy="605103"/>
          </a:xfrm>
        </p:spPr>
        <p:txBody>
          <a:bodyPr>
            <a:normAutofit fontScale="90000"/>
          </a:bodyPr>
          <a:lstStyle/>
          <a:p>
            <a:r>
              <a:rPr lang="en-US" dirty="0"/>
              <a:t>After: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2F3AD4-7CC4-4308-A776-3CC3347C8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51" y="753917"/>
            <a:ext cx="3960888" cy="48671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9A4241E-9B38-4149-9991-6FFF1F21C230}"/>
              </a:ext>
            </a:extLst>
          </p:cNvPr>
          <p:cNvSpPr txBox="1"/>
          <p:nvPr/>
        </p:nvSpPr>
        <p:spPr>
          <a:xfrm>
            <a:off x="4386258" y="451365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0CC5AB-7112-4A09-B079-D74B7DB088C6}"/>
              </a:ext>
            </a:extLst>
          </p:cNvPr>
          <p:cNvSpPr txBox="1"/>
          <p:nvPr/>
        </p:nvSpPr>
        <p:spPr>
          <a:xfrm>
            <a:off x="7651758" y="451365"/>
            <a:ext cx="3125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it looks like in browser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0B09C0-6F46-45C7-B6D0-76F34E416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3153" y="753917"/>
            <a:ext cx="3288232" cy="374011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8DCCE21-2631-4057-8841-4C460580FE48}"/>
              </a:ext>
            </a:extLst>
          </p:cNvPr>
          <p:cNvSpPr/>
          <p:nvPr/>
        </p:nvSpPr>
        <p:spPr>
          <a:xfrm>
            <a:off x="4357128" y="3429000"/>
            <a:ext cx="3071486" cy="9657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BE3B5B9-24D5-4992-B62F-BE6B73609D27}"/>
              </a:ext>
            </a:extLst>
          </p:cNvPr>
          <p:cNvCxnSpPr/>
          <p:nvPr/>
        </p:nvCxnSpPr>
        <p:spPr>
          <a:xfrm flipH="1" flipV="1">
            <a:off x="5169049" y="4394791"/>
            <a:ext cx="236669" cy="11669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DF18E82-82F7-4590-91E1-AF4F896509BE}"/>
              </a:ext>
            </a:extLst>
          </p:cNvPr>
          <p:cNvSpPr txBox="1"/>
          <p:nvPr/>
        </p:nvSpPr>
        <p:spPr>
          <a:xfrm>
            <a:off x="4526287" y="5483305"/>
            <a:ext cx="3125471" cy="55399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500" dirty="0"/>
              <a:t>This is the style definition for paragraphs within the div “d1”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2BA66C-C8E9-4C38-94D1-67F49D7BA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5840" y="753917"/>
            <a:ext cx="4218399" cy="601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688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5804E6-08AA-49E9-AD30-149FDD3DD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802" y="832508"/>
            <a:ext cx="4448352" cy="6025492"/>
          </a:xfrm>
          <a:custGeom>
            <a:avLst/>
            <a:gdLst>
              <a:gd name="connsiteX0" fmla="*/ 3173139 w 4448352"/>
              <a:gd name="connsiteY0" fmla="*/ 74 h 6025492"/>
              <a:gd name="connsiteX1" fmla="*/ 3840337 w 4448352"/>
              <a:gd name="connsiteY1" fmla="*/ 136997 h 6025492"/>
              <a:gd name="connsiteX2" fmla="*/ 4400480 w 4448352"/>
              <a:gd name="connsiteY2" fmla="*/ 1061406 h 6025492"/>
              <a:gd name="connsiteX3" fmla="*/ 3812207 w 4448352"/>
              <a:gd name="connsiteY3" fmla="*/ 2268177 h 6025492"/>
              <a:gd name="connsiteX4" fmla="*/ 2566852 w 4448352"/>
              <a:gd name="connsiteY4" fmla="*/ 4362395 h 6025492"/>
              <a:gd name="connsiteX5" fmla="*/ 1381603 w 4448352"/>
              <a:gd name="connsiteY5" fmla="*/ 6002073 h 6025492"/>
              <a:gd name="connsiteX6" fmla="*/ 1358105 w 4448352"/>
              <a:gd name="connsiteY6" fmla="*/ 6025492 h 6025492"/>
              <a:gd name="connsiteX7" fmla="*/ 147593 w 4448352"/>
              <a:gd name="connsiteY7" fmla="*/ 6025492 h 6025492"/>
              <a:gd name="connsiteX8" fmla="*/ 135095 w 4448352"/>
              <a:gd name="connsiteY8" fmla="*/ 5970139 h 6025492"/>
              <a:gd name="connsiteX9" fmla="*/ 989 w 4448352"/>
              <a:gd name="connsiteY9" fmla="*/ 3558990 h 6025492"/>
              <a:gd name="connsiteX10" fmla="*/ 134613 w 4448352"/>
              <a:gd name="connsiteY10" fmla="*/ 2769335 h 6025492"/>
              <a:gd name="connsiteX11" fmla="*/ 812398 w 4448352"/>
              <a:gd name="connsiteY11" fmla="*/ 1669996 h 6025492"/>
              <a:gd name="connsiteX12" fmla="*/ 1830565 w 4448352"/>
              <a:gd name="connsiteY12" fmla="*/ 638164 h 6025492"/>
              <a:gd name="connsiteX13" fmla="*/ 3173139 w 4448352"/>
              <a:gd name="connsiteY13" fmla="*/ 74 h 6025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48352" h="6025492">
                <a:moveTo>
                  <a:pt x="3173139" y="74"/>
                </a:moveTo>
                <a:cubicBezTo>
                  <a:pt x="3404376" y="2427"/>
                  <a:pt x="3621702" y="61078"/>
                  <a:pt x="3840337" y="136997"/>
                </a:cubicBezTo>
                <a:cubicBezTo>
                  <a:pt x="4230681" y="272614"/>
                  <a:pt x="4578505" y="404218"/>
                  <a:pt x="4400480" y="1061406"/>
                </a:cubicBezTo>
                <a:cubicBezTo>
                  <a:pt x="4294008" y="1454598"/>
                  <a:pt x="4050152" y="1868133"/>
                  <a:pt x="3812207" y="2268177"/>
                </a:cubicBezTo>
                <a:cubicBezTo>
                  <a:pt x="3397090" y="2966250"/>
                  <a:pt x="2981970" y="3664324"/>
                  <a:pt x="2566852" y="4362395"/>
                </a:cubicBezTo>
                <a:cubicBezTo>
                  <a:pt x="2261941" y="4875091"/>
                  <a:pt x="1813643" y="5542665"/>
                  <a:pt x="1381603" y="6002073"/>
                </a:cubicBezTo>
                <a:lnTo>
                  <a:pt x="1358105" y="6025492"/>
                </a:lnTo>
                <a:lnTo>
                  <a:pt x="147593" y="6025492"/>
                </a:lnTo>
                <a:lnTo>
                  <a:pt x="135095" y="5970139"/>
                </a:lnTo>
                <a:cubicBezTo>
                  <a:pt x="3334" y="5264474"/>
                  <a:pt x="25734" y="4338079"/>
                  <a:pt x="989" y="3558990"/>
                </a:cubicBezTo>
                <a:cubicBezTo>
                  <a:pt x="-7696" y="3286585"/>
                  <a:pt x="41149" y="3024098"/>
                  <a:pt x="134613" y="2769335"/>
                </a:cubicBezTo>
                <a:cubicBezTo>
                  <a:pt x="274734" y="2387350"/>
                  <a:pt x="515201" y="2023048"/>
                  <a:pt x="812398" y="1669996"/>
                </a:cubicBezTo>
                <a:cubicBezTo>
                  <a:pt x="1109596" y="1316945"/>
                  <a:pt x="1463524" y="975145"/>
                  <a:pt x="1830565" y="638164"/>
                </a:cubicBezTo>
                <a:cubicBezTo>
                  <a:pt x="2363706" y="148617"/>
                  <a:pt x="2787743" y="-3847"/>
                  <a:pt x="3173139" y="7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24ECFA8-BE37-446C-B1BD-88D2981B6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197" y="533400"/>
            <a:ext cx="5085498" cy="6329048"/>
          </a:xfrm>
          <a:custGeom>
            <a:avLst/>
            <a:gdLst>
              <a:gd name="connsiteX0" fmla="*/ 3173139 w 4448352"/>
              <a:gd name="connsiteY0" fmla="*/ 74 h 6025492"/>
              <a:gd name="connsiteX1" fmla="*/ 3840337 w 4448352"/>
              <a:gd name="connsiteY1" fmla="*/ 136997 h 6025492"/>
              <a:gd name="connsiteX2" fmla="*/ 4400480 w 4448352"/>
              <a:gd name="connsiteY2" fmla="*/ 1061406 h 6025492"/>
              <a:gd name="connsiteX3" fmla="*/ 3812207 w 4448352"/>
              <a:gd name="connsiteY3" fmla="*/ 2268177 h 6025492"/>
              <a:gd name="connsiteX4" fmla="*/ 2566852 w 4448352"/>
              <a:gd name="connsiteY4" fmla="*/ 4362395 h 6025492"/>
              <a:gd name="connsiteX5" fmla="*/ 1381603 w 4448352"/>
              <a:gd name="connsiteY5" fmla="*/ 6002073 h 6025492"/>
              <a:gd name="connsiteX6" fmla="*/ 1358105 w 4448352"/>
              <a:gd name="connsiteY6" fmla="*/ 6025492 h 6025492"/>
              <a:gd name="connsiteX7" fmla="*/ 147593 w 4448352"/>
              <a:gd name="connsiteY7" fmla="*/ 6025492 h 6025492"/>
              <a:gd name="connsiteX8" fmla="*/ 135095 w 4448352"/>
              <a:gd name="connsiteY8" fmla="*/ 5970139 h 6025492"/>
              <a:gd name="connsiteX9" fmla="*/ 989 w 4448352"/>
              <a:gd name="connsiteY9" fmla="*/ 3558990 h 6025492"/>
              <a:gd name="connsiteX10" fmla="*/ 134613 w 4448352"/>
              <a:gd name="connsiteY10" fmla="*/ 2769335 h 6025492"/>
              <a:gd name="connsiteX11" fmla="*/ 812398 w 4448352"/>
              <a:gd name="connsiteY11" fmla="*/ 1669996 h 6025492"/>
              <a:gd name="connsiteX12" fmla="*/ 1830565 w 4448352"/>
              <a:gd name="connsiteY12" fmla="*/ 638164 h 6025492"/>
              <a:gd name="connsiteX13" fmla="*/ 3173139 w 4448352"/>
              <a:gd name="connsiteY13" fmla="*/ 74 h 6025492"/>
              <a:gd name="connsiteX0" fmla="*/ 147593 w 4448352"/>
              <a:gd name="connsiteY0" fmla="*/ 6025492 h 6112608"/>
              <a:gd name="connsiteX1" fmla="*/ 135095 w 4448352"/>
              <a:gd name="connsiteY1" fmla="*/ 5970139 h 6112608"/>
              <a:gd name="connsiteX2" fmla="*/ 989 w 4448352"/>
              <a:gd name="connsiteY2" fmla="*/ 3558990 h 6112608"/>
              <a:gd name="connsiteX3" fmla="*/ 134613 w 4448352"/>
              <a:gd name="connsiteY3" fmla="*/ 2769335 h 6112608"/>
              <a:gd name="connsiteX4" fmla="*/ 812398 w 4448352"/>
              <a:gd name="connsiteY4" fmla="*/ 1669996 h 6112608"/>
              <a:gd name="connsiteX5" fmla="*/ 1830565 w 4448352"/>
              <a:gd name="connsiteY5" fmla="*/ 638164 h 6112608"/>
              <a:gd name="connsiteX6" fmla="*/ 3173139 w 4448352"/>
              <a:gd name="connsiteY6" fmla="*/ 74 h 6112608"/>
              <a:gd name="connsiteX7" fmla="*/ 3840337 w 4448352"/>
              <a:gd name="connsiteY7" fmla="*/ 136997 h 6112608"/>
              <a:gd name="connsiteX8" fmla="*/ 4400480 w 4448352"/>
              <a:gd name="connsiteY8" fmla="*/ 1061406 h 6112608"/>
              <a:gd name="connsiteX9" fmla="*/ 3812207 w 4448352"/>
              <a:gd name="connsiteY9" fmla="*/ 2268177 h 6112608"/>
              <a:gd name="connsiteX10" fmla="*/ 2566852 w 4448352"/>
              <a:gd name="connsiteY10" fmla="*/ 4362395 h 6112608"/>
              <a:gd name="connsiteX11" fmla="*/ 1381603 w 4448352"/>
              <a:gd name="connsiteY11" fmla="*/ 6002073 h 6112608"/>
              <a:gd name="connsiteX12" fmla="*/ 1457187 w 4448352"/>
              <a:gd name="connsiteY12" fmla="*/ 6112608 h 6112608"/>
              <a:gd name="connsiteX0" fmla="*/ 147593 w 4448352"/>
              <a:gd name="connsiteY0" fmla="*/ 6025492 h 6025492"/>
              <a:gd name="connsiteX1" fmla="*/ 135095 w 4448352"/>
              <a:gd name="connsiteY1" fmla="*/ 5970139 h 6025492"/>
              <a:gd name="connsiteX2" fmla="*/ 989 w 4448352"/>
              <a:gd name="connsiteY2" fmla="*/ 3558990 h 6025492"/>
              <a:gd name="connsiteX3" fmla="*/ 134613 w 4448352"/>
              <a:gd name="connsiteY3" fmla="*/ 2769335 h 6025492"/>
              <a:gd name="connsiteX4" fmla="*/ 812398 w 4448352"/>
              <a:gd name="connsiteY4" fmla="*/ 1669996 h 6025492"/>
              <a:gd name="connsiteX5" fmla="*/ 1830565 w 4448352"/>
              <a:gd name="connsiteY5" fmla="*/ 638164 h 6025492"/>
              <a:gd name="connsiteX6" fmla="*/ 3173139 w 4448352"/>
              <a:gd name="connsiteY6" fmla="*/ 74 h 6025492"/>
              <a:gd name="connsiteX7" fmla="*/ 3840337 w 4448352"/>
              <a:gd name="connsiteY7" fmla="*/ 136997 h 6025492"/>
              <a:gd name="connsiteX8" fmla="*/ 4400480 w 4448352"/>
              <a:gd name="connsiteY8" fmla="*/ 1061406 h 6025492"/>
              <a:gd name="connsiteX9" fmla="*/ 3812207 w 4448352"/>
              <a:gd name="connsiteY9" fmla="*/ 2268177 h 6025492"/>
              <a:gd name="connsiteX10" fmla="*/ 2566852 w 4448352"/>
              <a:gd name="connsiteY10" fmla="*/ 4362395 h 6025492"/>
              <a:gd name="connsiteX11" fmla="*/ 1381603 w 4448352"/>
              <a:gd name="connsiteY11" fmla="*/ 6002073 h 6025492"/>
              <a:gd name="connsiteX0" fmla="*/ 147593 w 4448352"/>
              <a:gd name="connsiteY0" fmla="*/ 6025492 h 6029730"/>
              <a:gd name="connsiteX1" fmla="*/ 135095 w 4448352"/>
              <a:gd name="connsiteY1" fmla="*/ 5970139 h 6029730"/>
              <a:gd name="connsiteX2" fmla="*/ 989 w 4448352"/>
              <a:gd name="connsiteY2" fmla="*/ 3558990 h 6029730"/>
              <a:gd name="connsiteX3" fmla="*/ 134613 w 4448352"/>
              <a:gd name="connsiteY3" fmla="*/ 2769335 h 6029730"/>
              <a:gd name="connsiteX4" fmla="*/ 812398 w 4448352"/>
              <a:gd name="connsiteY4" fmla="*/ 1669996 h 6029730"/>
              <a:gd name="connsiteX5" fmla="*/ 1830565 w 4448352"/>
              <a:gd name="connsiteY5" fmla="*/ 638164 h 6029730"/>
              <a:gd name="connsiteX6" fmla="*/ 3173139 w 4448352"/>
              <a:gd name="connsiteY6" fmla="*/ 74 h 6029730"/>
              <a:gd name="connsiteX7" fmla="*/ 3840337 w 4448352"/>
              <a:gd name="connsiteY7" fmla="*/ 136997 h 6029730"/>
              <a:gd name="connsiteX8" fmla="*/ 4400480 w 4448352"/>
              <a:gd name="connsiteY8" fmla="*/ 1061406 h 6029730"/>
              <a:gd name="connsiteX9" fmla="*/ 3812207 w 4448352"/>
              <a:gd name="connsiteY9" fmla="*/ 2268177 h 6029730"/>
              <a:gd name="connsiteX10" fmla="*/ 2566852 w 4448352"/>
              <a:gd name="connsiteY10" fmla="*/ 4362395 h 6029730"/>
              <a:gd name="connsiteX11" fmla="*/ 1397330 w 4448352"/>
              <a:gd name="connsiteY11" fmla="*/ 6029730 h 6029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8352" h="6029730">
                <a:moveTo>
                  <a:pt x="147593" y="6025492"/>
                </a:moveTo>
                <a:lnTo>
                  <a:pt x="135095" y="5970139"/>
                </a:lnTo>
                <a:cubicBezTo>
                  <a:pt x="3334" y="5264474"/>
                  <a:pt x="25734" y="4338079"/>
                  <a:pt x="989" y="3558990"/>
                </a:cubicBezTo>
                <a:cubicBezTo>
                  <a:pt x="-7696" y="3286585"/>
                  <a:pt x="41149" y="3024098"/>
                  <a:pt x="134613" y="2769335"/>
                </a:cubicBezTo>
                <a:cubicBezTo>
                  <a:pt x="274734" y="2387350"/>
                  <a:pt x="515201" y="2023048"/>
                  <a:pt x="812398" y="1669996"/>
                </a:cubicBezTo>
                <a:cubicBezTo>
                  <a:pt x="1109596" y="1316945"/>
                  <a:pt x="1463524" y="975145"/>
                  <a:pt x="1830565" y="638164"/>
                </a:cubicBezTo>
                <a:cubicBezTo>
                  <a:pt x="2363706" y="148617"/>
                  <a:pt x="2787743" y="-3847"/>
                  <a:pt x="3173139" y="74"/>
                </a:cubicBezTo>
                <a:cubicBezTo>
                  <a:pt x="3404376" y="2427"/>
                  <a:pt x="3621702" y="61078"/>
                  <a:pt x="3840337" y="136997"/>
                </a:cubicBezTo>
                <a:cubicBezTo>
                  <a:pt x="4230681" y="272614"/>
                  <a:pt x="4578505" y="404218"/>
                  <a:pt x="4400480" y="1061406"/>
                </a:cubicBezTo>
                <a:cubicBezTo>
                  <a:pt x="4294008" y="1454598"/>
                  <a:pt x="4050152" y="1868133"/>
                  <a:pt x="3812207" y="2268177"/>
                </a:cubicBezTo>
                <a:cubicBezTo>
                  <a:pt x="3397089" y="2966250"/>
                  <a:pt x="2969331" y="3735470"/>
                  <a:pt x="2566852" y="4362395"/>
                </a:cubicBezTo>
                <a:cubicBezTo>
                  <a:pt x="2164373" y="4989320"/>
                  <a:pt x="1829370" y="5570322"/>
                  <a:pt x="1397330" y="6029730"/>
                </a:cubicBez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68E8A-8ABB-4307-B8D4-64522CBA7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8748" y="1285539"/>
            <a:ext cx="6459967" cy="531965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Bef>
                <a:spcPts val="1500"/>
              </a:spcBef>
            </a:pPr>
            <a:r>
              <a:rPr lang="en-US" sz="2200" dirty="0"/>
              <a:t>Any tag can have an id</a:t>
            </a:r>
          </a:p>
          <a:p>
            <a:pPr>
              <a:lnSpc>
                <a:spcPct val="115000"/>
              </a:lnSpc>
              <a:spcBef>
                <a:spcPts val="1500"/>
              </a:spcBef>
            </a:pPr>
            <a:r>
              <a:rPr lang="en-US" sz="2200" dirty="0"/>
              <a:t>ID Names:</a:t>
            </a:r>
            <a:endParaRPr lang="en-US" sz="1800" dirty="0"/>
          </a:p>
          <a:p>
            <a:pPr lvl="1">
              <a:lnSpc>
                <a:spcPct val="115000"/>
              </a:lnSpc>
              <a:spcBef>
                <a:spcPts val="1500"/>
              </a:spcBef>
            </a:pPr>
            <a:r>
              <a:rPr lang="en-US" sz="1800" dirty="0"/>
              <a:t>No spaces, no special characters!!</a:t>
            </a:r>
          </a:p>
          <a:p>
            <a:pPr lvl="1">
              <a:lnSpc>
                <a:spcPct val="115000"/>
              </a:lnSpc>
              <a:spcBef>
                <a:spcPts val="1500"/>
              </a:spcBef>
            </a:pPr>
            <a:r>
              <a:rPr lang="en-US" sz="1800" dirty="0"/>
              <a:t>Unique on a web page</a:t>
            </a:r>
          </a:p>
          <a:p>
            <a:pPr lvl="2">
              <a:lnSpc>
                <a:spcPct val="115000"/>
              </a:lnSpc>
              <a:spcBef>
                <a:spcPts val="1500"/>
              </a:spcBef>
            </a:pPr>
            <a:r>
              <a:rPr lang="en-US" sz="1400" dirty="0"/>
              <a:t>Uniquely identifies a tag</a:t>
            </a:r>
          </a:p>
          <a:p>
            <a:pPr lvl="1">
              <a:lnSpc>
                <a:spcPct val="115000"/>
              </a:lnSpc>
              <a:spcBef>
                <a:spcPts val="1500"/>
              </a:spcBef>
            </a:pPr>
            <a:r>
              <a:rPr lang="en-US" sz="1800" dirty="0"/>
              <a:t>Otherwise, anything you want!</a:t>
            </a:r>
          </a:p>
          <a:p>
            <a:pPr>
              <a:lnSpc>
                <a:spcPct val="115000"/>
              </a:lnSpc>
              <a:spcBef>
                <a:spcPts val="1500"/>
              </a:spcBef>
            </a:pPr>
            <a:r>
              <a:rPr lang="en-US" sz="2200" dirty="0" err="1"/>
              <a:t>Divs</a:t>
            </a:r>
            <a:r>
              <a:rPr lang="en-US" sz="2200" dirty="0"/>
              <a:t> and Spans can have ids</a:t>
            </a:r>
          </a:p>
          <a:p>
            <a:pPr>
              <a:lnSpc>
                <a:spcPct val="115000"/>
              </a:lnSpc>
              <a:spcBef>
                <a:spcPts val="1500"/>
              </a:spcBef>
            </a:pPr>
            <a:r>
              <a:rPr lang="en-US" sz="2200" dirty="0"/>
              <a:t>Styling IDs:</a:t>
            </a:r>
          </a:p>
          <a:p>
            <a:pPr lvl="1">
              <a:lnSpc>
                <a:spcPct val="115000"/>
              </a:lnSpc>
              <a:spcBef>
                <a:spcPts val="1500"/>
              </a:spcBef>
            </a:pPr>
            <a:r>
              <a:rPr lang="en-US" sz="1800" dirty="0"/>
              <a:t>start with # and id’s name</a:t>
            </a:r>
          </a:p>
          <a:p>
            <a:pPr lvl="1">
              <a:lnSpc>
                <a:spcPct val="115000"/>
              </a:lnSpc>
              <a:spcBef>
                <a:spcPts val="1500"/>
              </a:spcBef>
            </a:pPr>
            <a:r>
              <a:rPr lang="en-US" sz="1800" dirty="0"/>
              <a:t>To style a particular tag within a div (which groups multiple tags together), use the </a:t>
            </a:r>
            <a:r>
              <a:rPr lang="en-US" sz="1800" dirty="0" err="1"/>
              <a:t>div’s</a:t>
            </a:r>
            <a:r>
              <a:rPr lang="en-US" sz="1800" dirty="0"/>
              <a:t> id and the tag</a:t>
            </a:r>
          </a:p>
          <a:p>
            <a:pPr lvl="2">
              <a:lnSpc>
                <a:spcPct val="115000"/>
              </a:lnSpc>
              <a:spcBef>
                <a:spcPts val="1500"/>
              </a:spcBef>
            </a:pPr>
            <a:r>
              <a:rPr lang="en-US" sz="1400" dirty="0"/>
              <a:t>E.g., #d1 p {…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0EEAB1-832D-4BDD-9DF0-949B04AE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748" y="356784"/>
            <a:ext cx="5400676" cy="1524010"/>
          </a:xfrm>
        </p:spPr>
        <p:txBody>
          <a:bodyPr anchor="t">
            <a:normAutofit/>
          </a:bodyPr>
          <a:lstStyle/>
          <a:p>
            <a:r>
              <a:rPr lang="en-US" sz="4000" dirty="0"/>
              <a:t>Take-Aways:</a:t>
            </a:r>
          </a:p>
        </p:txBody>
      </p:sp>
    </p:spTree>
    <p:extLst>
      <p:ext uri="{BB962C8B-B14F-4D97-AF65-F5344CB8AC3E}">
        <p14:creationId xmlns:p14="http://schemas.microsoft.com/office/powerpoint/2010/main" val="2317947695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LightSeedRightStep">
      <a:dk1>
        <a:srgbClr val="000000"/>
      </a:dk1>
      <a:lt1>
        <a:srgbClr val="FFFFFF"/>
      </a:lt1>
      <a:dk2>
        <a:srgbClr val="413424"/>
      </a:dk2>
      <a:lt2>
        <a:srgbClr val="E2E6E8"/>
      </a:lt2>
      <a:accent1>
        <a:srgbClr val="DB9071"/>
      </a:accent1>
      <a:accent2>
        <a:srgbClr val="BD9F56"/>
      </a:accent2>
      <a:accent3>
        <a:srgbClr val="9EA75F"/>
      </a:accent3>
      <a:accent4>
        <a:srgbClr val="7CB04F"/>
      </a:accent4>
      <a:accent5>
        <a:srgbClr val="59B655"/>
      </a:accent5>
      <a:accent6>
        <a:srgbClr val="52B577"/>
      </a:accent6>
      <a:hlink>
        <a:srgbClr val="5E8A9B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359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Avenir Next LT Pro Light</vt:lpstr>
      <vt:lpstr>Sitka Subheading</vt:lpstr>
      <vt:lpstr>PebbleVTI</vt:lpstr>
      <vt:lpstr>More on ID</vt:lpstr>
      <vt:lpstr>How to use IDs  </vt:lpstr>
      <vt:lpstr>Naming ID:</vt:lpstr>
      <vt:lpstr>Then styling an id with CSS: (you’ve seen this already…)</vt:lpstr>
      <vt:lpstr>Styling tags within a div</vt:lpstr>
      <vt:lpstr>Before:</vt:lpstr>
      <vt:lpstr>After:</vt:lpstr>
      <vt:lpstr>Take-Aways: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 vs CLASS</dc:title>
  <dc:creator>Yarrington, Debra</dc:creator>
  <cp:lastModifiedBy>Yarrington, Debra</cp:lastModifiedBy>
  <cp:revision>13</cp:revision>
  <dcterms:created xsi:type="dcterms:W3CDTF">2021-03-15T15:57:38Z</dcterms:created>
  <dcterms:modified xsi:type="dcterms:W3CDTF">2021-03-16T03:59:06Z</dcterms:modified>
</cp:coreProperties>
</file>