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3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March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2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1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5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March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0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9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8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0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9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March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3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March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49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11F4D251-B7D8-402D-950A-F9D15396E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DE2E8-61C8-49AA-9D51-9D420843B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728663"/>
            <a:ext cx="5015638" cy="2795737"/>
          </a:xfrm>
        </p:spPr>
        <p:txBody>
          <a:bodyPr>
            <a:normAutofit/>
          </a:bodyPr>
          <a:lstStyle/>
          <a:p>
            <a:r>
              <a:rPr lang="en-US" dirty="0"/>
              <a:t>Class 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309B8-E47E-4A10-A01C-C889EB217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0" y="3830399"/>
            <a:ext cx="5015638" cy="2298938"/>
          </a:xfrm>
        </p:spPr>
        <p:txBody>
          <a:bodyPr>
            <a:normAutofit/>
          </a:bodyPr>
          <a:lstStyle/>
          <a:p>
            <a:r>
              <a:rPr lang="en-US" dirty="0"/>
              <a:t>(Creating a style for multiple things)</a:t>
            </a:r>
          </a:p>
        </p:txBody>
      </p:sp>
      <p:pic>
        <p:nvPicPr>
          <p:cNvPr id="18" name="Picture 3" descr="Diagram&#10;&#10;Description automatically generated">
            <a:extLst>
              <a:ext uri="{FF2B5EF4-FFF2-40B4-BE49-F238E27FC236}">
                <a16:creationId xmlns:a16="http://schemas.microsoft.com/office/drawing/2014/main" id="{696046EE-5499-4F8C-BE78-014A35A3B4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99" r="21561"/>
          <a:stretch/>
        </p:blipFill>
        <p:spPr>
          <a:xfrm>
            <a:off x="1" y="10"/>
            <a:ext cx="5662934" cy="6857990"/>
          </a:xfrm>
          <a:custGeom>
            <a:avLst/>
            <a:gdLst/>
            <a:ahLst/>
            <a:cxnLst/>
            <a:rect l="l" t="t" r="r" b="b"/>
            <a:pathLst>
              <a:path w="5662934" h="6858000">
                <a:moveTo>
                  <a:pt x="0" y="0"/>
                </a:moveTo>
                <a:lnTo>
                  <a:pt x="5064602" y="0"/>
                </a:lnTo>
                <a:lnTo>
                  <a:pt x="4889880" y="279455"/>
                </a:lnTo>
                <a:cubicBezTo>
                  <a:pt x="4472355" y="1021447"/>
                  <a:pt x="4263593" y="1948936"/>
                  <a:pt x="4263593" y="3061922"/>
                </a:cubicBezTo>
                <a:cubicBezTo>
                  <a:pt x="4263593" y="3516203"/>
                  <a:pt x="4324186" y="3970483"/>
                  <a:pt x="4445372" y="4515619"/>
                </a:cubicBezTo>
                <a:cubicBezTo>
                  <a:pt x="4596855" y="5030470"/>
                  <a:pt x="4748338" y="5515036"/>
                  <a:pt x="4990710" y="5969316"/>
                </a:cubicBezTo>
                <a:cubicBezTo>
                  <a:pt x="5172489" y="6275955"/>
                  <a:pt x="5371310" y="6544265"/>
                  <a:pt x="5583977" y="6777438"/>
                </a:cubicBezTo>
                <a:lnTo>
                  <a:pt x="566293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E67870A8-BE17-461C-AD58-035AD7FA0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7291575">
            <a:off x="3479502" y="491434"/>
            <a:ext cx="2397877" cy="2244442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0F750-4CA8-4BD8-B6AF-A01A492E2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46568"/>
            <a:ext cx="10728322" cy="758456"/>
          </a:xfrm>
        </p:spPr>
        <p:txBody>
          <a:bodyPr/>
          <a:lstStyle/>
          <a:p>
            <a:r>
              <a:rPr lang="en-US" dirty="0"/>
              <a:t>ID: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A4369-A7F3-4176-81CC-D06A9B65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70344"/>
            <a:ext cx="10728325" cy="4698631"/>
          </a:xfrm>
          <a:solidFill>
            <a:schemeClr val="bg2">
              <a:lumMod val="25000"/>
              <a:lumOff val="75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Uniquely identifies a tag</a:t>
            </a:r>
          </a:p>
          <a:p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a div tag </a:t>
            </a:r>
          </a:p>
          <a:p>
            <a:pPr lvl="1"/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goes around other tags</a:t>
            </a:r>
          </a:p>
          <a:p>
            <a:endParaRPr lang="en-US" dirty="0">
              <a:solidFill>
                <a:schemeClr val="tx2">
                  <a:lumMod val="10000"/>
                  <a:alpha val="58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Useful for styling</a:t>
            </a:r>
          </a:p>
          <a:p>
            <a:pPr marL="0" indent="0">
              <a:buNone/>
            </a:pPr>
            <a:endParaRPr lang="en-US" dirty="0">
              <a:solidFill>
                <a:schemeClr val="tx2">
                  <a:lumMod val="10000"/>
                  <a:alpha val="58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you want multiple items on your web page to have the same style?</a:t>
            </a:r>
          </a:p>
          <a:p>
            <a:pPr lvl="1"/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E.g., what if you want a specific style for all text boxes</a:t>
            </a:r>
          </a:p>
          <a:p>
            <a:pPr lvl="1"/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what if you </a:t>
            </a:r>
            <a:r>
              <a:rPr lang="en-US" dirty="0">
                <a:solidFill>
                  <a:schemeClr val="tx2">
                    <a:lumMod val="10000"/>
                    <a:alpha val="58000"/>
                  </a:schemeClr>
                </a:solidFill>
              </a:rPr>
              <a:t>want all words and phrases related to a particular concept to be highlighted?</a:t>
            </a:r>
          </a:p>
        </p:txBody>
      </p:sp>
    </p:spTree>
    <p:extLst>
      <p:ext uri="{BB962C8B-B14F-4D97-AF65-F5344CB8AC3E}">
        <p14:creationId xmlns:p14="http://schemas.microsoft.com/office/powerpoint/2010/main" val="3558968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68643-DC9C-4B89-A4A1-414D543F4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585656"/>
          </a:xfrm>
        </p:spPr>
        <p:txBody>
          <a:bodyPr/>
          <a:lstStyle/>
          <a:p>
            <a:r>
              <a:rPr lang="en-US" dirty="0"/>
              <a:t>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8885B-1F3B-4431-B938-F243B5324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04856"/>
            <a:ext cx="10728325" cy="4564119"/>
          </a:xfrm>
        </p:spPr>
        <p:txBody>
          <a:bodyPr/>
          <a:lstStyle/>
          <a:p>
            <a:r>
              <a:rPr lang="en-US" dirty="0"/>
              <a:t>You can make tags belong to a class</a:t>
            </a:r>
          </a:p>
          <a:p>
            <a:pPr lvl="1"/>
            <a:r>
              <a:rPr lang="en-US" dirty="0"/>
              <a:t>You can make multiple items belong to the same class</a:t>
            </a:r>
          </a:p>
          <a:p>
            <a:pPr marL="0" indent="0">
              <a:buNone/>
            </a:pPr>
            <a:r>
              <a:rPr lang="en-US" dirty="0"/>
              <a:t>Example: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ECD4D4-05F4-4905-809F-93BC75EAC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8" y="2636874"/>
            <a:ext cx="6837004" cy="207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71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4DFD4-F6BE-4B92-A3C5-7DDB4438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92149"/>
          </a:xfrm>
        </p:spPr>
        <p:txBody>
          <a:bodyPr/>
          <a:lstStyle/>
          <a:p>
            <a:r>
              <a:rPr lang="en-US" dirty="0"/>
              <a:t>To style a class: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D20B8-F791-4902-93C5-379A1C50E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3232063"/>
            <a:ext cx="4272554" cy="10138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Note the </a:t>
            </a:r>
            <a:r>
              <a:rPr lang="en-US" b="1" dirty="0">
                <a:solidFill>
                  <a:srgbClr val="FFFF00">
                    <a:alpha val="58000"/>
                  </a:srgbClr>
                </a:solidFill>
              </a:rPr>
              <a:t>.</a:t>
            </a:r>
            <a:r>
              <a:rPr lang="en-US" dirty="0"/>
              <a:t> </a:t>
            </a:r>
          </a:p>
          <a:p>
            <a:r>
              <a:rPr lang="en-US" dirty="0"/>
              <a:t>The </a:t>
            </a:r>
            <a:r>
              <a:rPr lang="en-US" b="1" dirty="0">
                <a:solidFill>
                  <a:srgbClr val="FFFF00">
                    <a:alpha val="58000"/>
                  </a:srgbClr>
                </a:solidFill>
              </a:rPr>
              <a:t>.</a:t>
            </a:r>
            <a:r>
              <a:rPr lang="en-US" dirty="0"/>
              <a:t> indicates that you’re styling a class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968E5F-B248-415B-9B68-08ACF367C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1311349"/>
            <a:ext cx="4203175" cy="1650794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7B515CD-6C7B-48F0-A4C6-CD3E0829824A}"/>
              </a:ext>
            </a:extLst>
          </p:cNvPr>
          <p:cNvCxnSpPr/>
          <p:nvPr/>
        </p:nvCxnSpPr>
        <p:spPr>
          <a:xfrm flipH="1" flipV="1">
            <a:off x="925158" y="1570616"/>
            <a:ext cx="1075764" cy="17481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EB053B7-8211-4673-80BF-AE6D481CF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043" y="1283950"/>
            <a:ext cx="4873177" cy="3356386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F219FC-4AAA-4499-9B23-BA9898F9B85C}"/>
              </a:ext>
            </a:extLst>
          </p:cNvPr>
          <p:cNvSpPr txBox="1">
            <a:spLocks/>
          </p:cNvSpPr>
          <p:nvPr/>
        </p:nvSpPr>
        <p:spPr>
          <a:xfrm>
            <a:off x="5372043" y="936555"/>
            <a:ext cx="4272554" cy="5044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it looks like in the browser…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8FED159-0F07-424D-ACE0-F875E5CEB6A3}"/>
              </a:ext>
            </a:extLst>
          </p:cNvPr>
          <p:cNvCxnSpPr>
            <a:cxnSpLocks/>
          </p:cNvCxnSpPr>
          <p:nvPr/>
        </p:nvCxnSpPr>
        <p:spPr>
          <a:xfrm flipV="1">
            <a:off x="4771420" y="1775012"/>
            <a:ext cx="671949" cy="2754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5FF3E03-5A84-46E2-AA36-4233A6E1C192}"/>
              </a:ext>
            </a:extLst>
          </p:cNvPr>
          <p:cNvCxnSpPr>
            <a:cxnSpLocks/>
          </p:cNvCxnSpPr>
          <p:nvPr/>
        </p:nvCxnSpPr>
        <p:spPr>
          <a:xfrm>
            <a:off x="4771420" y="2205318"/>
            <a:ext cx="671949" cy="239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42C2BEA-6253-477D-8E12-9FB64A88363B}"/>
              </a:ext>
            </a:extLst>
          </p:cNvPr>
          <p:cNvCxnSpPr>
            <a:cxnSpLocks/>
          </p:cNvCxnSpPr>
          <p:nvPr/>
        </p:nvCxnSpPr>
        <p:spPr>
          <a:xfrm>
            <a:off x="4730431" y="2444675"/>
            <a:ext cx="712938" cy="10623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978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A266-76E8-4263-8BC4-CC9D30CD8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591035"/>
          </a:xfrm>
        </p:spPr>
        <p:txBody>
          <a:bodyPr/>
          <a:lstStyle/>
          <a:p>
            <a:r>
              <a:rPr lang="en-US" dirty="0"/>
              <a:t>You can make anything belong to a class: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F038-2F8B-4753-919B-F506A1B59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167206"/>
            <a:ext cx="10728325" cy="427678"/>
          </a:xfrm>
        </p:spPr>
        <p:txBody>
          <a:bodyPr/>
          <a:lstStyle/>
          <a:p>
            <a:r>
              <a:rPr lang="en-US" dirty="0"/>
              <a:t>Span example: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89D4AD-8618-492A-B7BB-326FBF73A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76" y="2268279"/>
            <a:ext cx="4368794" cy="28637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8A0E12-D864-457B-86E9-B474A54B9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999" y="2252841"/>
            <a:ext cx="3521099" cy="11286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66B5B5-02F6-478F-AF45-986FC94E72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0889" y="3202171"/>
            <a:ext cx="5228560" cy="348570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5B9F610-1C53-4C4A-AF99-9D9B66F38C48}"/>
              </a:ext>
            </a:extLst>
          </p:cNvPr>
          <p:cNvSpPr txBox="1"/>
          <p:nvPr/>
        </p:nvSpPr>
        <p:spPr>
          <a:xfrm>
            <a:off x="78547" y="1898947"/>
            <a:ext cx="426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(with spans belonging to a class)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8F651E-15A7-4D1C-8555-C13267FA4E60}"/>
              </a:ext>
            </a:extLst>
          </p:cNvPr>
          <p:cNvSpPr txBox="1"/>
          <p:nvPr/>
        </p:nvSpPr>
        <p:spPr>
          <a:xfrm>
            <a:off x="4469460" y="1883630"/>
            <a:ext cx="2448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CSS (styling the class)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8D88D8-4C60-45ED-AEBC-9081D826F54A}"/>
              </a:ext>
            </a:extLst>
          </p:cNvPr>
          <p:cNvSpPr txBox="1"/>
          <p:nvPr/>
        </p:nvSpPr>
        <p:spPr>
          <a:xfrm>
            <a:off x="8435446" y="2817175"/>
            <a:ext cx="352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it looks like in the browser</a:t>
            </a:r>
          </a:p>
        </p:txBody>
      </p:sp>
    </p:spTree>
    <p:extLst>
      <p:ext uri="{BB962C8B-B14F-4D97-AF65-F5344CB8AC3E}">
        <p14:creationId xmlns:p14="http://schemas.microsoft.com/office/powerpoint/2010/main" val="4173748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8D81-2A00-4619-B0F3-5614E0BC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25506"/>
          </a:xfrm>
        </p:spPr>
        <p:txBody>
          <a:bodyPr/>
          <a:lstStyle/>
          <a:p>
            <a:r>
              <a:rPr lang="en-US" dirty="0"/>
              <a:t>Breaking it all down: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0BBC0-CCDD-4674-BE81-2CC29F08B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98494"/>
            <a:ext cx="4406019" cy="4370481"/>
          </a:xfrm>
          <a:solidFill>
            <a:schemeClr val="bg2"/>
          </a:solidFill>
        </p:spPr>
        <p:txBody>
          <a:bodyPr/>
          <a:lstStyle/>
          <a:p>
            <a:r>
              <a:rPr lang="en-US" dirty="0">
                <a:solidFill>
                  <a:srgbClr val="FFFF00">
                    <a:alpha val="58000"/>
                  </a:srgbClr>
                </a:solidFill>
              </a:rPr>
              <a:t>DIV</a:t>
            </a:r>
          </a:p>
          <a:p>
            <a:pPr lvl="1"/>
            <a:r>
              <a:rPr lang="en-US" dirty="0">
                <a:solidFill>
                  <a:srgbClr val="FFFF00">
                    <a:alpha val="58000"/>
                  </a:srgbClr>
                </a:solidFill>
              </a:rPr>
              <a:t>Tag that goes around a bunch of other tags</a:t>
            </a:r>
          </a:p>
          <a:p>
            <a:pPr lvl="1"/>
            <a:r>
              <a:rPr lang="en-US" dirty="0">
                <a:solidFill>
                  <a:srgbClr val="FFFF00">
                    <a:alpha val="58000"/>
                  </a:srgbClr>
                </a:solidFill>
              </a:rPr>
              <a:t>Groups them (usually for styling)</a:t>
            </a:r>
          </a:p>
          <a:p>
            <a:r>
              <a:rPr lang="en-US" dirty="0">
                <a:solidFill>
                  <a:srgbClr val="00B0F0">
                    <a:alpha val="58000"/>
                  </a:srgbClr>
                </a:solidFill>
              </a:rPr>
              <a:t>SPAN</a:t>
            </a:r>
          </a:p>
          <a:p>
            <a:pPr lvl="1"/>
            <a:r>
              <a:rPr lang="en-US" dirty="0">
                <a:solidFill>
                  <a:srgbClr val="00B0F0">
                    <a:alpha val="58000"/>
                  </a:srgbClr>
                </a:solidFill>
              </a:rPr>
              <a:t>Tag that goes inside another tag</a:t>
            </a:r>
          </a:p>
          <a:p>
            <a:pPr lvl="1"/>
            <a:r>
              <a:rPr lang="en-US" dirty="0">
                <a:solidFill>
                  <a:srgbClr val="00B0F0">
                    <a:alpha val="58000"/>
                  </a:srgbClr>
                </a:solidFill>
              </a:rPr>
              <a:t>Usually for styling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C93EA7-5664-407A-B465-AB336F587E19}"/>
              </a:ext>
            </a:extLst>
          </p:cNvPr>
          <p:cNvSpPr txBox="1">
            <a:spLocks/>
          </p:cNvSpPr>
          <p:nvPr/>
        </p:nvSpPr>
        <p:spPr>
          <a:xfrm>
            <a:off x="5928494" y="1398493"/>
            <a:ext cx="4406019" cy="4370481"/>
          </a:xfrm>
          <a:prstGeom prst="rect">
            <a:avLst/>
          </a:prstGeom>
          <a:solidFill>
            <a:srgbClr val="002060"/>
          </a:solidFill>
        </p:spPr>
        <p:txBody>
          <a:bodyPr vert="horz" lIns="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>
                    <a:alpha val="58000"/>
                  </a:srgbClr>
                </a:solidFill>
              </a:rPr>
              <a:t>ID</a:t>
            </a:r>
          </a:p>
          <a:p>
            <a:pPr lvl="1"/>
            <a:r>
              <a:rPr lang="en-US" dirty="0">
                <a:solidFill>
                  <a:srgbClr val="FF0000">
                    <a:alpha val="58000"/>
                  </a:srgbClr>
                </a:solidFill>
              </a:rPr>
              <a:t>Giving a tag a unique identity</a:t>
            </a:r>
          </a:p>
          <a:p>
            <a:pPr lvl="1"/>
            <a:r>
              <a:rPr lang="en-US" dirty="0">
                <a:solidFill>
                  <a:srgbClr val="FF0000">
                    <a:alpha val="58000"/>
                  </a:srgbClr>
                </a:solidFill>
              </a:rPr>
              <a:t>Can be used for styling</a:t>
            </a:r>
          </a:p>
          <a:p>
            <a:pPr lvl="2"/>
            <a:r>
              <a:rPr lang="en-US" dirty="0">
                <a:solidFill>
                  <a:srgbClr val="FF0000">
                    <a:alpha val="58000"/>
                  </a:srgbClr>
                </a:solidFill>
              </a:rPr>
              <a:t>Each id must be unique on a web page</a:t>
            </a:r>
          </a:p>
          <a:p>
            <a:pPr lvl="1"/>
            <a:r>
              <a:rPr lang="en-US" dirty="0">
                <a:solidFill>
                  <a:srgbClr val="FF0000">
                    <a:alpha val="58000"/>
                  </a:srgbClr>
                </a:solidFill>
              </a:rPr>
              <a:t>Styled with #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solidFill>
                  <a:srgbClr val="92D050">
                    <a:alpha val="58000"/>
                  </a:srgbClr>
                </a:solidFill>
              </a:rPr>
              <a:t>Class</a:t>
            </a:r>
          </a:p>
          <a:p>
            <a:pPr lvl="1"/>
            <a:r>
              <a:rPr lang="en-US" dirty="0">
                <a:solidFill>
                  <a:srgbClr val="92D050">
                    <a:alpha val="58000"/>
                  </a:srgbClr>
                </a:solidFill>
              </a:rPr>
              <a:t>Multiple tags can belong to the same class</a:t>
            </a:r>
          </a:p>
          <a:p>
            <a:pPr lvl="1"/>
            <a:r>
              <a:rPr lang="en-US" dirty="0">
                <a:solidFill>
                  <a:srgbClr val="92D050">
                    <a:alpha val="58000"/>
                  </a:srgbClr>
                </a:solidFill>
              </a:rPr>
              <a:t>Styled with .</a:t>
            </a:r>
          </a:p>
        </p:txBody>
      </p:sp>
    </p:spTree>
    <p:extLst>
      <p:ext uri="{BB962C8B-B14F-4D97-AF65-F5344CB8AC3E}">
        <p14:creationId xmlns:p14="http://schemas.microsoft.com/office/powerpoint/2010/main" val="837020450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LightSeedRightStep">
      <a:dk1>
        <a:srgbClr val="000000"/>
      </a:dk1>
      <a:lt1>
        <a:srgbClr val="FFFFFF"/>
      </a:lt1>
      <a:dk2>
        <a:srgbClr val="412428"/>
      </a:dk2>
      <a:lt2>
        <a:srgbClr val="E2E8E7"/>
      </a:lt2>
      <a:accent1>
        <a:srgbClr val="C6969D"/>
      </a:accent1>
      <a:accent2>
        <a:srgbClr val="BA8F7F"/>
      </a:accent2>
      <a:accent3>
        <a:srgbClr val="B0A282"/>
      </a:accent3>
      <a:accent4>
        <a:srgbClr val="A2A873"/>
      </a:accent4>
      <a:accent5>
        <a:srgbClr val="94AA81"/>
      </a:accent5>
      <a:accent6>
        <a:srgbClr val="7BAF78"/>
      </a:accent6>
      <a:hlink>
        <a:srgbClr val="568E86"/>
      </a:hlink>
      <a:folHlink>
        <a:srgbClr val="7F7F7F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225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Sagona Book</vt:lpstr>
      <vt:lpstr>The Hand Extrablack</vt:lpstr>
      <vt:lpstr>BlobVTI</vt:lpstr>
      <vt:lpstr>Class   </vt:lpstr>
      <vt:lpstr>ID: </vt:lpstr>
      <vt:lpstr>Class</vt:lpstr>
      <vt:lpstr>To style a class:</vt:lpstr>
      <vt:lpstr>You can make anything belong to a class:</vt:lpstr>
      <vt:lpstr>Breaking it all down: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 (versus ID)</dc:title>
  <dc:creator>Yarrington, Debra</dc:creator>
  <cp:lastModifiedBy>Yarrington, Debra</cp:lastModifiedBy>
  <cp:revision>6</cp:revision>
  <dcterms:created xsi:type="dcterms:W3CDTF">2021-03-15T19:29:41Z</dcterms:created>
  <dcterms:modified xsi:type="dcterms:W3CDTF">2021-03-16T03:02:15Z</dcterms:modified>
</cp:coreProperties>
</file>