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60" d="100"/>
          <a:sy n="60" d="100"/>
        </p:scale>
        <p:origin x="550" y="5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3/7/2021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65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6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6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0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68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70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3/7/2021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99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8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0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2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40FBDA-CEB1-40F0-9AB9-BD9C402D7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1BA990-6116-4A98-9475-184853C7A2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5000"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344D4FE-ABEF-4230-9E4E-AD5782FC7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EA6295-C419-4111-AADA-E6423B8A87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9532" y="2091263"/>
            <a:ext cx="8652938" cy="2461504"/>
          </a:xfrm>
        </p:spPr>
        <p:txBody>
          <a:bodyPr>
            <a:normAutofit/>
          </a:bodyPr>
          <a:lstStyle/>
          <a:p>
            <a:r>
              <a:rPr lang="en-US" dirty="0"/>
              <a:t>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BA969A-098F-4128-A0BF-48D9631D1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9532" y="4623127"/>
            <a:ext cx="8655200" cy="45720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Styling text using CSS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25F979-D3F9-4926-81B7-7ACCB31A5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  <a:alpha val="80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20342439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12090-E110-47A7-9035-6DCA84458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" y="386573"/>
            <a:ext cx="10744200" cy="13716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Styling the text: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370B8-A460-45B2-80F1-D27F16797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0736" y="702092"/>
            <a:ext cx="2280082" cy="1510092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en-US" sz="1800" b="1" dirty="0"/>
              <a:t>text-align:</a:t>
            </a:r>
          </a:p>
          <a:p>
            <a:pPr lvl="1"/>
            <a:r>
              <a:rPr lang="en-US" dirty="0"/>
              <a:t>Right</a:t>
            </a:r>
          </a:p>
          <a:p>
            <a:pPr lvl="1"/>
            <a:r>
              <a:rPr lang="en-US" dirty="0"/>
              <a:t>Left</a:t>
            </a:r>
          </a:p>
          <a:p>
            <a:pPr lvl="1"/>
            <a:r>
              <a:rPr lang="en-US" dirty="0"/>
              <a:t>center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F83F86-6952-47B1-9F92-661F50B80D91}"/>
              </a:ext>
            </a:extLst>
          </p:cNvPr>
          <p:cNvSpPr txBox="1">
            <a:spLocks/>
          </p:cNvSpPr>
          <p:nvPr/>
        </p:nvSpPr>
        <p:spPr>
          <a:xfrm>
            <a:off x="4021715" y="2753341"/>
            <a:ext cx="2280082" cy="8128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/>
              <a:t>text-indent</a:t>
            </a:r>
          </a:p>
          <a:p>
            <a:pPr lvl="1"/>
            <a:r>
              <a:rPr lang="en-US" dirty="0"/>
              <a:t>25px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4C49161-A0C9-4A2C-B51B-DAB25FAFE7EB}"/>
              </a:ext>
            </a:extLst>
          </p:cNvPr>
          <p:cNvSpPr txBox="1">
            <a:spLocks/>
          </p:cNvSpPr>
          <p:nvPr/>
        </p:nvSpPr>
        <p:spPr>
          <a:xfrm>
            <a:off x="457200" y="2387600"/>
            <a:ext cx="3321050" cy="3992938"/>
          </a:xfrm>
          <a:prstGeom prst="rect">
            <a:avLst/>
          </a:prstGeom>
          <a:solidFill>
            <a:srgbClr val="00206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h1 { 	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color: navy;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font-family: arial;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font-style: normal;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font-weight: 500;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font-size: 300%;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lang="en-US" sz="1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text-align: right;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lang="en-US" sz="1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text-shadow: 3px </a:t>
            </a:r>
            <a:r>
              <a:rPr lang="en-US" sz="14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3px</a:t>
            </a:r>
            <a:r>
              <a:rPr lang="en-US" sz="1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lightblue</a:t>
            </a: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endParaRPr lang="en-US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endParaRPr lang="en-US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 {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font-family: arial;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color: orange;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lang="en-US" sz="1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text-indent: 25px;</a:t>
            </a:r>
          </a:p>
          <a:p>
            <a:pPr marL="0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}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3D8F25-E913-4067-BE8B-4E7DF9E87C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8564" y="3627081"/>
            <a:ext cx="5973471" cy="2734375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EBE3075-9D06-49E5-9660-F9D31E1C6677}"/>
              </a:ext>
            </a:extLst>
          </p:cNvPr>
          <p:cNvCxnSpPr>
            <a:cxnSpLocks/>
          </p:cNvCxnSpPr>
          <p:nvPr/>
        </p:nvCxnSpPr>
        <p:spPr>
          <a:xfrm flipH="1">
            <a:off x="4343400" y="3429000"/>
            <a:ext cx="198258" cy="156526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522456A-B9C7-489B-AA88-C5A4A084B7DE}"/>
              </a:ext>
            </a:extLst>
          </p:cNvPr>
          <p:cNvCxnSpPr>
            <a:cxnSpLocks/>
          </p:cNvCxnSpPr>
          <p:nvPr/>
        </p:nvCxnSpPr>
        <p:spPr>
          <a:xfrm flipH="1">
            <a:off x="6369050" y="1073829"/>
            <a:ext cx="2981686" cy="275124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7AA6FE9-2EA8-4B10-B7AB-19A1D271D704}"/>
              </a:ext>
            </a:extLst>
          </p:cNvPr>
          <p:cNvSpPr txBox="1">
            <a:spLocks/>
          </p:cNvSpPr>
          <p:nvPr/>
        </p:nvSpPr>
        <p:spPr>
          <a:xfrm>
            <a:off x="5803900" y="2059208"/>
            <a:ext cx="4889500" cy="812862"/>
          </a:xfrm>
          <a:prstGeom prst="rect">
            <a:avLst/>
          </a:prstGeom>
          <a:solidFill>
            <a:schemeClr val="accent6">
              <a:lumMod val="20000"/>
              <a:lumOff val="80000"/>
              <a:alpha val="72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900" b="1" dirty="0"/>
              <a:t>text-shadow</a:t>
            </a:r>
          </a:p>
          <a:p>
            <a:pPr lvl="1"/>
            <a:r>
              <a:rPr lang="en-US" dirty="0"/>
              <a:t>Text-shadow: 3px 2px blue</a:t>
            </a:r>
          </a:p>
          <a:p>
            <a:pPr lvl="1"/>
            <a:r>
              <a:rPr lang="en-US" dirty="0"/>
              <a:t>Means: #px to right, #px down and the color of the shadow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E47F11C-1164-412A-976E-744F8C43B874}"/>
              </a:ext>
            </a:extLst>
          </p:cNvPr>
          <p:cNvCxnSpPr>
            <a:cxnSpLocks/>
          </p:cNvCxnSpPr>
          <p:nvPr/>
        </p:nvCxnSpPr>
        <p:spPr>
          <a:xfrm flipH="1">
            <a:off x="9728200" y="2809269"/>
            <a:ext cx="331425" cy="1457931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591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D420-A23E-4661-A477-BB47EDE19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962" y="63500"/>
            <a:ext cx="5468938" cy="2044700"/>
          </a:xfrm>
        </p:spPr>
        <p:txBody>
          <a:bodyPr/>
          <a:lstStyle/>
          <a:p>
            <a:r>
              <a:rPr lang="en-US" dirty="0"/>
              <a:t>Text and </a:t>
            </a:r>
            <a:br>
              <a:rPr lang="en-US" dirty="0"/>
            </a:br>
            <a:r>
              <a:rPr lang="en-US" dirty="0"/>
              <a:t>line height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73613-B477-4DEC-A601-E280763BB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3172732"/>
            <a:ext cx="5830888" cy="174498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1800" b="1" dirty="0"/>
              <a:t>text-decoration</a:t>
            </a:r>
          </a:p>
          <a:p>
            <a:pPr lvl="1"/>
            <a:r>
              <a:rPr lang="en-US" dirty="0"/>
              <a:t>Blink (deprecated and horrible)</a:t>
            </a:r>
          </a:p>
          <a:p>
            <a:pPr lvl="1"/>
            <a:r>
              <a:rPr lang="en-US" dirty="0"/>
              <a:t>Overline</a:t>
            </a:r>
          </a:p>
          <a:p>
            <a:pPr lvl="1"/>
            <a:r>
              <a:rPr lang="en-US" dirty="0"/>
              <a:t>Line-through</a:t>
            </a:r>
          </a:p>
          <a:p>
            <a:pPr lvl="1"/>
            <a:r>
              <a:rPr lang="en-US" dirty="0"/>
              <a:t>Underline (be careful with this one – makes things look like links)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76E4C9B-62A6-4EDF-A0E8-13E52C0C10AD}"/>
              </a:ext>
            </a:extLst>
          </p:cNvPr>
          <p:cNvSpPr txBox="1">
            <a:spLocks/>
          </p:cNvSpPr>
          <p:nvPr/>
        </p:nvSpPr>
        <p:spPr>
          <a:xfrm>
            <a:off x="876301" y="4700744"/>
            <a:ext cx="5765800" cy="1744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line-height:</a:t>
            </a:r>
          </a:p>
          <a:p>
            <a:pPr lvl="1"/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Either % </a:t>
            </a:r>
          </a:p>
          <a:p>
            <a:pPr lvl="2"/>
            <a:r>
              <a:rPr lang="en-US" sz="1500" dirty="0">
                <a:ea typeface="Calibri" panose="020F0502020204030204" pitchFamily="34" charset="0"/>
                <a:cs typeface="Times New Roman" panose="02020603050405020304" pitchFamily="18" charset="0"/>
              </a:rPr>
              <a:t>(which is percent of current font size)</a:t>
            </a:r>
          </a:p>
          <a:p>
            <a:pPr lvl="1"/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 number, e.g., 1.6 </a:t>
            </a:r>
          </a:p>
          <a:p>
            <a:pPr lvl="2"/>
            <a:r>
              <a:rPr lang="en-US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(which is multiplied by the current font size)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9224E3-DAA5-41F0-8CE5-2813D3B37F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7856" y="301534"/>
            <a:ext cx="5118100" cy="31274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8AD6AE-6ECF-4780-ADBA-DCF75044D20B}"/>
              </a:ext>
            </a:extLst>
          </p:cNvPr>
          <p:cNvSpPr txBox="1"/>
          <p:nvPr/>
        </p:nvSpPr>
        <p:spPr>
          <a:xfrm>
            <a:off x="8213913" y="2539982"/>
            <a:ext cx="3605026" cy="4016484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h1 { 	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color: navy;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font-family: arial;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font-style: normal;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font-weight: 500;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font-size: 300%;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text-align: right;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text-shadow: 3px </a:t>
            </a:r>
            <a:r>
              <a:rPr lang="en-US" sz="1500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3px</a:t>
            </a:r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lightblue</a:t>
            </a:r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</a:t>
            </a:r>
            <a:r>
              <a:rPr lang="en-US" sz="1500" b="1" dirty="0">
                <a:solidFill>
                  <a:schemeClr val="accent1"/>
                </a:solidFill>
              </a:rPr>
              <a:t>text-decoration: underline;</a:t>
            </a:r>
          </a:p>
          <a:p>
            <a:r>
              <a:rPr lang="en-US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}</a:t>
            </a:r>
          </a:p>
          <a:p>
            <a:endParaRPr lang="en-US" sz="15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 {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font-family: arial;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color: orange;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text-indent: 25px;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</a:t>
            </a:r>
            <a:r>
              <a:rPr lang="en-US" sz="1500" b="1" dirty="0">
                <a:solidFill>
                  <a:schemeClr val="accent1"/>
                </a:solidFill>
              </a:rPr>
              <a:t>line-height: 2.2;</a:t>
            </a:r>
          </a:p>
          <a:p>
            <a:r>
              <a:rPr lang="en-US" sz="15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}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C26EC4E-1279-4F55-B272-60B6DC96D3EF}"/>
              </a:ext>
            </a:extLst>
          </p:cNvPr>
          <p:cNvCxnSpPr/>
          <p:nvPr/>
        </p:nvCxnSpPr>
        <p:spPr>
          <a:xfrm flipH="1" flipV="1">
            <a:off x="8362950" y="1085850"/>
            <a:ext cx="863600" cy="34623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17EEA44-621F-4233-B9E2-D0B01E058D9A}"/>
              </a:ext>
            </a:extLst>
          </p:cNvPr>
          <p:cNvCxnSpPr>
            <a:cxnSpLocks/>
          </p:cNvCxnSpPr>
          <p:nvPr/>
        </p:nvCxnSpPr>
        <p:spPr>
          <a:xfrm flipH="1" flipV="1">
            <a:off x="6426200" y="1955800"/>
            <a:ext cx="2800350" cy="412043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349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DarkSeedLeftStep">
      <a:dk1>
        <a:srgbClr val="000000"/>
      </a:dk1>
      <a:lt1>
        <a:srgbClr val="FFFFFF"/>
      </a:lt1>
      <a:dk2>
        <a:srgbClr val="1C2031"/>
      </a:dk2>
      <a:lt2>
        <a:srgbClr val="F0F3F1"/>
      </a:lt2>
      <a:accent1>
        <a:srgbClr val="E729BF"/>
      </a:accent1>
      <a:accent2>
        <a:srgbClr val="AD17D5"/>
      </a:accent2>
      <a:accent3>
        <a:srgbClr val="7029E7"/>
      </a:accent3>
      <a:accent4>
        <a:srgbClr val="2E35D9"/>
      </a:accent4>
      <a:accent5>
        <a:srgbClr val="2980E7"/>
      </a:accent5>
      <a:accent6>
        <a:srgbClr val="17BDD5"/>
      </a:accent6>
      <a:hlink>
        <a:srgbClr val="3F64BF"/>
      </a:hlink>
      <a:folHlink>
        <a:srgbClr val="7F7F7F"/>
      </a:folHlink>
    </a:clrScheme>
    <a:fontScheme name="Savon">
      <a:majorFont>
        <a:latin typeface="Century School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225</Words>
  <Application>Microsoft Office PowerPoint</Application>
  <PresentationFormat>Widescreen</PresentationFormat>
  <Paragraphs>56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Century Schoolbook</vt:lpstr>
      <vt:lpstr>Franklin Gothic Book</vt:lpstr>
      <vt:lpstr>Garamond</vt:lpstr>
      <vt:lpstr>SavonVTI</vt:lpstr>
      <vt:lpstr>Text</vt:lpstr>
      <vt:lpstr>Styling the text:</vt:lpstr>
      <vt:lpstr>Text and  line height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</dc:title>
  <dc:creator>Yarrington, Debra</dc:creator>
  <cp:lastModifiedBy>Yarrington, Debra</cp:lastModifiedBy>
  <cp:revision>7</cp:revision>
  <dcterms:created xsi:type="dcterms:W3CDTF">2021-03-08T02:53:28Z</dcterms:created>
  <dcterms:modified xsi:type="dcterms:W3CDTF">2021-03-08T16:54:36Z</dcterms:modified>
</cp:coreProperties>
</file>