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7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48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AC88-7763-4E75-8C14-2FE8D9406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A08B5B-72BE-4AFA-B148-C63D6AA29F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EBAAA-3FE4-48B9-B1CD-542FB430F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CA1F9-2796-435B-A128-A45F1063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7F386-6365-442D-A410-11E8F674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6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8144F-753E-4341-A5C4-42E52ABBF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A3DD19-4AC1-41A3-B242-9DC6EABDE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F70CC-9371-4DD4-892E-E1B8F7C19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DCD19-EFAE-45CC-83E0-564F08C1F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CBC14-22E4-431E-B27F-224F5809E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319C3C-62CF-4139-9F09-C29870C43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FD89DC-AA74-4B02-929A-AFEBB19496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06256-D94E-4904-A2DA-D9859665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DC25D-F17A-427B-85B2-800EA0E5D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B0DA6-BAA6-476D-B8F2-542A64C5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0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4B464-B8E2-49B2-BF8E-C2CF244F7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6D274-243A-4F32-AD48-19E8083A3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20781-E592-4E15-A492-8D9A9188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0DE2D-57B9-4CB7-8449-7AF52555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609FA-C741-4303-8506-0A0DB42A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6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8C958-1C18-410E-A204-8DB55B260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FF758-6A83-4729-9464-01B187672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6C283-311A-4084-9E4F-541214C6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5E709-414D-4260-80AF-D395AD91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90D81-C3F2-4FE4-BE8B-E926D430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5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C159B-754B-4FDD-92F4-2FE195A97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2170C-A276-47AF-8274-63AC46FDF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69C3C-AA87-4F1C-8472-0A94AC19C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01612-F053-4DA9-A790-948BB7A00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6DFC4-35D9-4B4D-838F-91CAA6EB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3C2856-1A69-4698-9E99-2187229D3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2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A99FC-0F01-40C7-B6B1-902D0373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1DF11C-5AE5-45C3-83CD-207B7920D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30C435-6F1B-44F6-A21D-1623199C7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8E7803-113A-4CF8-9F5D-979DF705F8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498B15-8B64-42D0-A18E-2867F16DE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AF376-10C3-4EA7-B1A4-15A9B9F1D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C8F8A6-2BE8-4125-9B3E-3BDF5829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7A4E3E-60FA-4191-B105-38E5E578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2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7B2DA-06ED-4DBD-94D9-7471037A4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073B7-38A2-4B54-8F99-9612889FE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FFBC1-EA93-46B1-935C-C11565CB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2684A6-61D3-44C4-B9EB-970F903FC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15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34206-373D-4682-84B5-757B621BA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81096-F12C-4498-9855-6A75457D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388838-8B28-4216-9AE6-0409D892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6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2A672-EAF7-426F-8B9D-3FAB4A95F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957DB-1034-4086-9659-7B9D4C2FB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439E4D-E7B1-4838-A5CA-F93C445F1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06028-6F64-4910-96B5-693D0E58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BD7C5-FB8E-4E0D-BDFF-478AB22EB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58195-23D3-4F84-87FF-2CDFAF1A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11C34-1BEA-44E8-9420-8446251C0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8699BB-F277-471B-B56C-DB63F78FE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6F6727-06C2-409C-BA2F-1323A3568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A37258-862A-43BA-BA14-740EC112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E235C-3A46-4C99-B17E-D6A01C9E9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07C87-CF2F-48BE-81C8-960B7AA2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40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665988-631A-4B9D-B213-7F9CB864C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9914BC-3F6E-4599-B164-33F614797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D6737-0828-4F43-B408-01DA6ED77D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2A0CB-A976-4A74-A378-CCF38D2AFF35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3E865-AFBE-438C-9EE3-4930BD8F7F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29E29-726C-4F76-90FF-5CF336710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CE4AF-AF47-4235-B94A-DC8B329A6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0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1A5DCA-9963-4A97-A66F-D7C9DD4BF5C3}"/>
              </a:ext>
            </a:extLst>
          </p:cNvPr>
          <p:cNvSpPr/>
          <p:nvPr/>
        </p:nvSpPr>
        <p:spPr>
          <a:xfrm>
            <a:off x="4993005" y="0"/>
            <a:ext cx="7195946" cy="685799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C90CD5-2A96-447B-851E-0F3E9E191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4955" y="552182"/>
            <a:ext cx="5998840" cy="3343135"/>
          </a:xfrm>
          <a:noFill/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bg1"/>
                </a:solidFill>
              </a:rPr>
              <a:t>Padding and Margins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3CCE06-929F-4572-AD41-A845D6D57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54955" y="4067032"/>
            <a:ext cx="5998840" cy="2067068"/>
          </a:xfrm>
          <a:noFill/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With CSS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8309E203-F515-4015-B658-2249AD9F13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3"/>
          <a:stretch/>
        </p:blipFill>
        <p:spPr>
          <a:xfrm>
            <a:off x="20" y="10"/>
            <a:ext cx="4992985" cy="685799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3F0E082-A208-45AD-A1B6-42F9DDE62CB0}"/>
              </a:ext>
            </a:extLst>
          </p:cNvPr>
          <p:cNvCxnSpPr>
            <a:cxnSpLocks/>
          </p:cNvCxnSpPr>
          <p:nvPr/>
        </p:nvCxnSpPr>
        <p:spPr>
          <a:xfrm flipV="1">
            <a:off x="2600960" y="5801360"/>
            <a:ext cx="955040" cy="513080"/>
          </a:xfrm>
          <a:prstGeom prst="straightConnector1">
            <a:avLst/>
          </a:prstGeom>
          <a:ln w="57150">
            <a:solidFill>
              <a:srgbClr val="F117F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588210F-DEE1-4B90-8584-BD4BE0319CE4}"/>
              </a:ext>
            </a:extLst>
          </p:cNvPr>
          <p:cNvSpPr txBox="1"/>
          <p:nvPr/>
        </p:nvSpPr>
        <p:spPr>
          <a:xfrm>
            <a:off x="2082800" y="6264394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117F6"/>
                </a:solidFill>
              </a:rPr>
              <a:t>padding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883DFCF-54FF-417D-9644-71914FDC8D97}"/>
              </a:ext>
            </a:extLst>
          </p:cNvPr>
          <p:cNvCxnSpPr>
            <a:cxnSpLocks/>
          </p:cNvCxnSpPr>
          <p:nvPr/>
        </p:nvCxnSpPr>
        <p:spPr>
          <a:xfrm>
            <a:off x="2306320" y="3713480"/>
            <a:ext cx="1051560" cy="660400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1F3C609-A10C-40F3-AEB4-1EE62A8B3C18}"/>
              </a:ext>
            </a:extLst>
          </p:cNvPr>
          <p:cNvSpPr txBox="1"/>
          <p:nvPr/>
        </p:nvSpPr>
        <p:spPr>
          <a:xfrm rot="1921323">
            <a:off x="2545080" y="3769360"/>
            <a:ext cx="853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margin</a:t>
            </a:r>
          </a:p>
        </p:txBody>
      </p:sp>
    </p:spTree>
    <p:extLst>
      <p:ext uri="{BB962C8B-B14F-4D97-AF65-F5344CB8AC3E}">
        <p14:creationId xmlns:p14="http://schemas.microsoft.com/office/powerpoint/2010/main" val="23930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2C78704-DF59-498D-9050-8CBB646ADBB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B27E57-7D2A-4463-A214-4BE5B177A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2516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Padding: Inside the border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1AC17-310E-4C26-B684-8A4C1A849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71" y="2124635"/>
            <a:ext cx="5573805" cy="4052328"/>
          </a:xfrm>
          <a:solidFill>
            <a:schemeClr val="bg1"/>
          </a:solidFill>
          <a:ln w="76200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>
              <a:buNone/>
            </a:pPr>
            <a:r>
              <a:rPr lang="en-US" dirty="0"/>
              <a:t> Example (without padding):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A67D0C-7FDE-4FD3-B45F-A34B4680CC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684" y="2679997"/>
            <a:ext cx="5269777" cy="9837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B0331C-4E31-4D5F-9CE6-0D6E32B24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881506"/>
            <a:ext cx="3187232" cy="1468463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BDBCCAE-4C83-4840-9998-09C00BA14EBD}"/>
              </a:ext>
            </a:extLst>
          </p:cNvPr>
          <p:cNvSpPr txBox="1">
            <a:spLocks/>
          </p:cNvSpPr>
          <p:nvPr/>
        </p:nvSpPr>
        <p:spPr>
          <a:xfrm>
            <a:off x="591671" y="1405218"/>
            <a:ext cx="11921588" cy="551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The space between an element and it’s border.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14D5A1D-EC8F-4FCB-B494-CEF47C7E94E5}"/>
              </a:ext>
            </a:extLst>
          </p:cNvPr>
          <p:cNvSpPr txBox="1">
            <a:spLocks/>
          </p:cNvSpPr>
          <p:nvPr/>
        </p:nvSpPr>
        <p:spPr>
          <a:xfrm>
            <a:off x="6317489" y="2124635"/>
            <a:ext cx="5573805" cy="405232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Example (padding):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C9E77F7-CAFC-4A73-8DE7-9A1E75EA05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1030" y="2554589"/>
            <a:ext cx="5306721" cy="146846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A984214-301E-4809-91F3-D202150765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2973" y="4089778"/>
            <a:ext cx="3645687" cy="1819695"/>
          </a:xfrm>
          <a:prstGeom prst="rect">
            <a:avLst/>
          </a:prstGeom>
        </p:spPr>
      </p:pic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829F9557-A596-435B-9726-912B4B5B9867}"/>
              </a:ext>
            </a:extLst>
          </p:cNvPr>
          <p:cNvCxnSpPr/>
          <p:nvPr/>
        </p:nvCxnSpPr>
        <p:spPr>
          <a:xfrm>
            <a:off x="4121524" y="-255494"/>
            <a:ext cx="914400" cy="9144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row: Curved Right 22">
            <a:extLst>
              <a:ext uri="{FF2B5EF4-FFF2-40B4-BE49-F238E27FC236}">
                <a16:creationId xmlns:a16="http://schemas.microsoft.com/office/drawing/2014/main" id="{EEBD9F4B-6648-47BA-A1F1-98BEB66CC9B3}"/>
              </a:ext>
            </a:extLst>
          </p:cNvPr>
          <p:cNvSpPr/>
          <p:nvPr/>
        </p:nvSpPr>
        <p:spPr>
          <a:xfrm rot="10962280">
            <a:off x="9026037" y="3562976"/>
            <a:ext cx="773206" cy="21055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Arrow: Bent-Up 24">
            <a:extLst>
              <a:ext uri="{FF2B5EF4-FFF2-40B4-BE49-F238E27FC236}">
                <a16:creationId xmlns:a16="http://schemas.microsoft.com/office/drawing/2014/main" id="{1E74E671-B400-4DFF-97F4-C13708AC266E}"/>
              </a:ext>
            </a:extLst>
          </p:cNvPr>
          <p:cNvSpPr/>
          <p:nvPr/>
        </p:nvSpPr>
        <p:spPr>
          <a:xfrm flipH="1">
            <a:off x="6523516" y="3429000"/>
            <a:ext cx="476602" cy="213966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0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FAB3D52-DA12-4545-AA95-59F86E8265F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717CE7-D96F-40E3-8D2F-9417BE4C7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-84537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You can also add padding to one side: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48FEC8-A889-42F1-8812-F3785E72A626}"/>
              </a:ext>
            </a:extLst>
          </p:cNvPr>
          <p:cNvSpPr/>
          <p:nvPr/>
        </p:nvSpPr>
        <p:spPr>
          <a:xfrm>
            <a:off x="2232212" y="1290918"/>
            <a:ext cx="6609229" cy="51502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7F1AEEB-ED91-4AAB-A72F-38ACAE277D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7842" y="1375655"/>
            <a:ext cx="5731676" cy="1861709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1C4ED1A-5B98-448E-ADF4-551CFD58517A}"/>
              </a:ext>
            </a:extLst>
          </p:cNvPr>
          <p:cNvSpPr txBox="1"/>
          <p:nvPr/>
        </p:nvSpPr>
        <p:spPr>
          <a:xfrm>
            <a:off x="2584285" y="3429000"/>
            <a:ext cx="35625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h1 {</a:t>
            </a:r>
          </a:p>
          <a:p>
            <a:r>
              <a:rPr lang="en-US" dirty="0"/>
              <a:t>	border: 8px solid navy;</a:t>
            </a:r>
          </a:p>
          <a:p>
            <a:r>
              <a:rPr lang="en-US" dirty="0"/>
              <a:t>	color: magenta;</a:t>
            </a:r>
          </a:p>
          <a:p>
            <a:r>
              <a:rPr lang="en-US" dirty="0"/>
              <a:t>	font-family: trebuchet </a:t>
            </a:r>
            <a:r>
              <a:rPr lang="en-US" dirty="0" err="1"/>
              <a:t>ms</a:t>
            </a:r>
            <a:r>
              <a:rPr lang="en-US" dirty="0"/>
              <a:t>;</a:t>
            </a:r>
          </a:p>
          <a:p>
            <a:r>
              <a:rPr lang="en-US" dirty="0"/>
              <a:t>	font-size: 300%;</a:t>
            </a:r>
          </a:p>
          <a:p>
            <a:r>
              <a:rPr lang="en-US" dirty="0">
                <a:solidFill>
                  <a:srgbClr val="F117F6"/>
                </a:solidFill>
              </a:rPr>
              <a:t>	padding-top: 60px;</a:t>
            </a:r>
          </a:p>
          <a:p>
            <a:r>
              <a:rPr lang="en-US" dirty="0">
                <a:solidFill>
                  <a:srgbClr val="F117F6"/>
                </a:solidFill>
              </a:rPr>
              <a:t>	padding-left: 10px;</a:t>
            </a:r>
          </a:p>
          <a:p>
            <a:r>
              <a:rPr lang="en-US" dirty="0">
                <a:solidFill>
                  <a:srgbClr val="F117F6"/>
                </a:solidFill>
              </a:rPr>
              <a:t>	padding-bottom: 0px;</a:t>
            </a:r>
          </a:p>
          <a:p>
            <a:r>
              <a:rPr lang="en-US" dirty="0">
                <a:solidFill>
                  <a:srgbClr val="F117F6"/>
                </a:solidFill>
              </a:rPr>
              <a:t>	padding-right: 120px;</a:t>
            </a:r>
          </a:p>
          <a:p>
            <a:r>
              <a:rPr lang="en-US" dirty="0"/>
              <a:t>}</a:t>
            </a:r>
          </a:p>
        </p:txBody>
      </p:sp>
      <p:sp>
        <p:nvSpPr>
          <p:cNvPr id="13" name="Arrow: Curved Left 12">
            <a:extLst>
              <a:ext uri="{FF2B5EF4-FFF2-40B4-BE49-F238E27FC236}">
                <a16:creationId xmlns:a16="http://schemas.microsoft.com/office/drawing/2014/main" id="{776959C1-7689-4AC3-87C7-565C335F7ADC}"/>
              </a:ext>
            </a:extLst>
          </p:cNvPr>
          <p:cNvSpPr/>
          <p:nvPr/>
        </p:nvSpPr>
        <p:spPr>
          <a:xfrm flipV="1">
            <a:off x="5359400" y="1752600"/>
            <a:ext cx="701040" cy="3307080"/>
          </a:xfrm>
          <a:prstGeom prst="curvedLeftArrow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Arrow: Curved Left 13">
            <a:extLst>
              <a:ext uri="{FF2B5EF4-FFF2-40B4-BE49-F238E27FC236}">
                <a16:creationId xmlns:a16="http://schemas.microsoft.com/office/drawing/2014/main" id="{7D872EAE-577E-4C49-9753-AA34F3D6BEAC}"/>
              </a:ext>
            </a:extLst>
          </p:cNvPr>
          <p:cNvSpPr/>
          <p:nvPr/>
        </p:nvSpPr>
        <p:spPr>
          <a:xfrm flipH="1" flipV="1">
            <a:off x="2870200" y="2854959"/>
            <a:ext cx="650240" cy="2758629"/>
          </a:xfrm>
          <a:prstGeom prst="curvedLeftArrow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Arrow: Bent-Up 14">
            <a:extLst>
              <a:ext uri="{FF2B5EF4-FFF2-40B4-BE49-F238E27FC236}">
                <a16:creationId xmlns:a16="http://schemas.microsoft.com/office/drawing/2014/main" id="{5845BC75-B467-4AE4-B588-A169D7D9E2F5}"/>
              </a:ext>
            </a:extLst>
          </p:cNvPr>
          <p:cNvSpPr/>
          <p:nvPr/>
        </p:nvSpPr>
        <p:spPr>
          <a:xfrm flipH="1">
            <a:off x="2499360" y="2936240"/>
            <a:ext cx="1021080" cy="2392680"/>
          </a:xfrm>
          <a:prstGeom prst="bentUpArrow">
            <a:avLst>
              <a:gd name="adj1" fmla="val 11070"/>
              <a:gd name="adj2" fmla="val 16542"/>
              <a:gd name="adj3" fmla="val 23010"/>
            </a:avLst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Bent-Up 15">
            <a:extLst>
              <a:ext uri="{FF2B5EF4-FFF2-40B4-BE49-F238E27FC236}">
                <a16:creationId xmlns:a16="http://schemas.microsoft.com/office/drawing/2014/main" id="{BF011CBE-5C3B-499B-9E67-4E8D949C387F}"/>
              </a:ext>
            </a:extLst>
          </p:cNvPr>
          <p:cNvSpPr/>
          <p:nvPr/>
        </p:nvSpPr>
        <p:spPr>
          <a:xfrm>
            <a:off x="5745480" y="2936240"/>
            <a:ext cx="1549400" cy="2946400"/>
          </a:xfrm>
          <a:prstGeom prst="bentUpArrow">
            <a:avLst>
              <a:gd name="adj1" fmla="val 11070"/>
              <a:gd name="adj2" fmla="val 14632"/>
              <a:gd name="adj3" fmla="val 23010"/>
            </a:avLst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4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DE0BF7-85BB-458F-914C-FD600D5E739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10BBB-9575-4739-8511-1BB2A8DB1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06" y="318004"/>
            <a:ext cx="10515600" cy="618751"/>
          </a:xfrm>
        </p:spPr>
        <p:txBody>
          <a:bodyPr>
            <a:noAutofit/>
          </a:bodyPr>
          <a:lstStyle/>
          <a:p>
            <a:r>
              <a:rPr lang="en-US" sz="4600" b="1" dirty="0">
                <a:solidFill>
                  <a:schemeClr val="bg1"/>
                </a:solidFill>
              </a:rPr>
              <a:t>Margin: outside the border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EC343-F5AB-4097-9A00-04DDEBC94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406" y="1254759"/>
            <a:ext cx="11344835" cy="903493"/>
          </a:xfrm>
        </p:spPr>
        <p:txBody>
          <a:bodyPr>
            <a:norm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US" sz="2400" dirty="0">
                <a:solidFill>
                  <a:schemeClr val="bg1"/>
                </a:solidFill>
              </a:rPr>
              <a:t>The space between the border of one element and the border of another element </a:t>
            </a:r>
          </a:p>
          <a:p>
            <a:pPr lvl="1">
              <a:spcBef>
                <a:spcPts val="800"/>
              </a:spcBef>
            </a:pPr>
            <a:r>
              <a:rPr lang="en-US" dirty="0">
                <a:solidFill>
                  <a:schemeClr val="bg1"/>
                </a:solidFill>
              </a:rPr>
              <a:t>Even if the border is transparent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628BDE5-7E34-4CEB-BEB0-1F5F91845B7B}"/>
              </a:ext>
            </a:extLst>
          </p:cNvPr>
          <p:cNvSpPr/>
          <p:nvPr/>
        </p:nvSpPr>
        <p:spPr>
          <a:xfrm>
            <a:off x="573741" y="2303702"/>
            <a:ext cx="10869706" cy="23190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9E99298-1EB8-44FE-A4F4-232C93CE3671}"/>
              </a:ext>
            </a:extLst>
          </p:cNvPr>
          <p:cNvSpPr txBox="1">
            <a:spLocks/>
          </p:cNvSpPr>
          <p:nvPr/>
        </p:nvSpPr>
        <p:spPr>
          <a:xfrm>
            <a:off x="573741" y="2391336"/>
            <a:ext cx="4744571" cy="529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Example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7C568E-878E-4BF4-AD3D-72E9168E3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430" y="2362201"/>
            <a:ext cx="2994062" cy="21674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AA4756-3666-4AEA-8AB8-5E88D8555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515" y="2868940"/>
            <a:ext cx="3400141" cy="152152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2516919-14F9-4C76-9242-A33780707997}"/>
              </a:ext>
            </a:extLst>
          </p:cNvPr>
          <p:cNvSpPr/>
          <p:nvPr/>
        </p:nvSpPr>
        <p:spPr>
          <a:xfrm>
            <a:off x="573741" y="4710434"/>
            <a:ext cx="10869706" cy="1959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365306-C0DC-4146-9C21-7F3A13B638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7304" y="4868069"/>
            <a:ext cx="3003696" cy="16358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8E4DDAB-8E58-4D80-A95B-82FF79A659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1515" y="4868069"/>
            <a:ext cx="3339590" cy="1635816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8B42CAF-5787-423C-8380-503C44CD97C8}"/>
              </a:ext>
            </a:extLst>
          </p:cNvPr>
          <p:cNvCxnSpPr/>
          <p:nvPr/>
        </p:nvCxnSpPr>
        <p:spPr>
          <a:xfrm flipV="1">
            <a:off x="2824480" y="5685977"/>
            <a:ext cx="1904950" cy="449239"/>
          </a:xfrm>
          <a:prstGeom prst="straightConnector1">
            <a:avLst/>
          </a:prstGeom>
          <a:ln w="28575">
            <a:solidFill>
              <a:srgbClr val="F117F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89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AC56C-3785-41FC-90FD-D52731D9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dirty="0">
                <a:solidFill>
                  <a:srgbClr val="FFFFFF"/>
                </a:solidFill>
              </a:rPr>
              <a:t>Padding vs margin</a:t>
            </a:r>
          </a:p>
        </p:txBody>
      </p:sp>
      <p:pic>
        <p:nvPicPr>
          <p:cNvPr id="7" name="Picture 6" descr="Square&#10;&#10;Description automatically generated with low confidence">
            <a:extLst>
              <a:ext uri="{FF2B5EF4-FFF2-40B4-BE49-F238E27FC236}">
                <a16:creationId xmlns:a16="http://schemas.microsoft.com/office/drawing/2014/main" id="{109D97CE-8BDA-4E14-B63B-C5C7439415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0777"/>
            <a:ext cx="6290952" cy="2280470"/>
          </a:xfrm>
          <a:prstGeom prst="rect">
            <a:avLst/>
          </a:prstGeom>
        </p:spPr>
      </p:pic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8121F4A-4070-49B8-AA7B-538CBD21DB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165" y="2225488"/>
            <a:ext cx="5571193" cy="369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22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81A0FF0-0345-474E-B397-D61BD314DD2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C8F7A2-27D3-4211-B00F-1046853D2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47" y="104191"/>
            <a:ext cx="10515600" cy="750981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Centering with Margin: Auto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C8DC9A-3DD7-43CE-8C65-3A6B928D0BD6}"/>
              </a:ext>
            </a:extLst>
          </p:cNvPr>
          <p:cNvSpPr/>
          <p:nvPr/>
        </p:nvSpPr>
        <p:spPr>
          <a:xfrm>
            <a:off x="613797" y="2936240"/>
            <a:ext cx="5330088" cy="34536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7BBE8-3D63-4245-8F7B-6B4364A8F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94" y="900953"/>
            <a:ext cx="10515600" cy="2705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To center an html element on a web page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	- even if you resize the web page: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Use </a:t>
            </a:r>
            <a:r>
              <a:rPr lang="en-US" sz="2400" dirty="0">
                <a:solidFill>
                  <a:srgbClr val="FFC000"/>
                </a:solidFill>
              </a:rPr>
              <a:t>margin: auto;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	Note: you must set the width of the element first!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Example: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B1A810-F1DA-4D3F-BF46-160FB2DA5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797" y="5403149"/>
            <a:ext cx="5330088" cy="9867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193EC1-608B-4BB8-A14D-BB38CECBBE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910" y="3697941"/>
            <a:ext cx="3290670" cy="161364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F374AA0-916F-419A-A15A-2F0C7038DA41}"/>
              </a:ext>
            </a:extLst>
          </p:cNvPr>
          <p:cNvSpPr/>
          <p:nvPr/>
        </p:nvSpPr>
        <p:spPr>
          <a:xfrm>
            <a:off x="6189082" y="2936240"/>
            <a:ext cx="5330088" cy="34536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D245380-1F29-4B20-9B91-4A94ADF003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3085" y="3406366"/>
            <a:ext cx="3335865" cy="18471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F2AFF4-1C86-45A9-9AC0-4214269769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9082" y="5321318"/>
            <a:ext cx="5349138" cy="1066780"/>
          </a:xfrm>
          <a:prstGeom prst="rect">
            <a:avLst/>
          </a:prstGeom>
        </p:spPr>
      </p:pic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B37A0483-41C3-469E-91ED-F304A063764D}"/>
              </a:ext>
            </a:extLst>
          </p:cNvPr>
          <p:cNvCxnSpPr>
            <a:cxnSpLocks/>
          </p:cNvCxnSpPr>
          <p:nvPr/>
        </p:nvCxnSpPr>
        <p:spPr>
          <a:xfrm>
            <a:off x="3180080" y="1930279"/>
            <a:ext cx="3190240" cy="3004790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row: Curved Left 39">
            <a:extLst>
              <a:ext uri="{FF2B5EF4-FFF2-40B4-BE49-F238E27FC236}">
                <a16:creationId xmlns:a16="http://schemas.microsoft.com/office/drawing/2014/main" id="{B565A88A-EE80-4AB9-AE48-61F2C9D5FDBF}"/>
              </a:ext>
            </a:extLst>
          </p:cNvPr>
          <p:cNvSpPr/>
          <p:nvPr/>
        </p:nvSpPr>
        <p:spPr>
          <a:xfrm>
            <a:off x="8187217" y="2291081"/>
            <a:ext cx="1866103" cy="2529856"/>
          </a:xfrm>
          <a:prstGeom prst="curvedLeftArrow">
            <a:avLst>
              <a:gd name="adj1" fmla="val 3538"/>
              <a:gd name="adj2" fmla="val 11098"/>
              <a:gd name="adj3" fmla="val 275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741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D37D9D-2B9E-41EB-8EA6-56548EBA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Takeaways: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F5075B51-DB7B-4F68-B99B-6695387CB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40" y="497840"/>
            <a:ext cx="5508365" cy="5697687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Padding: </a:t>
            </a:r>
            <a:r>
              <a:rPr lang="en-US" sz="2000" dirty="0"/>
              <a:t>inside of border </a:t>
            </a:r>
          </a:p>
          <a:p>
            <a:pPr lvl="1"/>
            <a:r>
              <a:rPr lang="en-US" sz="2000" dirty="0"/>
              <a:t>Between element and border</a:t>
            </a:r>
          </a:p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Margin: </a:t>
            </a:r>
            <a:r>
              <a:rPr lang="en-US" sz="2000" dirty="0"/>
              <a:t>outside of border</a:t>
            </a:r>
          </a:p>
          <a:p>
            <a:pPr lvl="1"/>
            <a:r>
              <a:rPr lang="en-US" sz="2000" dirty="0"/>
              <a:t>Between border and another element</a:t>
            </a:r>
          </a:p>
          <a:p>
            <a:r>
              <a:rPr lang="en-US" sz="2000" dirty="0"/>
              <a:t>For either, you can choose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top, left, bottom, right</a:t>
            </a:r>
            <a:r>
              <a:rPr lang="en-US" sz="2000" dirty="0"/>
              <a:t> specifically</a:t>
            </a:r>
          </a:p>
          <a:p>
            <a:endParaRPr lang="en-US" sz="2000" dirty="0"/>
          </a:p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Margin: auto;</a:t>
            </a:r>
          </a:p>
          <a:p>
            <a:pPr lvl="1"/>
            <a:r>
              <a:rPr lang="en-US" sz="2000" dirty="0"/>
              <a:t>Centers element</a:t>
            </a:r>
          </a:p>
          <a:p>
            <a:pPr lvl="1"/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IF YOU’VE GIVEN THE ELEMENT A WIDTH!!!</a:t>
            </a:r>
          </a:p>
          <a:p>
            <a:pPr lvl="1"/>
            <a:r>
              <a:rPr lang="en-US" sz="2000" dirty="0"/>
              <a:t>If you resize the browser, the element will stay in the center</a:t>
            </a:r>
          </a:p>
        </p:txBody>
      </p:sp>
    </p:spTree>
    <p:extLst>
      <p:ext uri="{BB962C8B-B14F-4D97-AF65-F5344CB8AC3E}">
        <p14:creationId xmlns:p14="http://schemas.microsoft.com/office/powerpoint/2010/main" val="370727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226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Padding and Margins</vt:lpstr>
      <vt:lpstr>Padding: Inside the border</vt:lpstr>
      <vt:lpstr>You can also add padding to one side:</vt:lpstr>
      <vt:lpstr>Margin: outside the border</vt:lpstr>
      <vt:lpstr>Padding vs margin</vt:lpstr>
      <vt:lpstr>Centering with Margin: Auto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Padding and Margins</dc:title>
  <dc:creator>Yarrington, Debra</dc:creator>
  <cp:lastModifiedBy>Yarrington, Debra</cp:lastModifiedBy>
  <cp:revision>13</cp:revision>
  <dcterms:created xsi:type="dcterms:W3CDTF">2021-03-08T19:35:54Z</dcterms:created>
  <dcterms:modified xsi:type="dcterms:W3CDTF">2021-03-08T22:23:34Z</dcterms:modified>
</cp:coreProperties>
</file>