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3" autoAdjust="0"/>
    <p:restoredTop sz="94660"/>
  </p:normalViewPr>
  <p:slideViewPr>
    <p:cSldViewPr snapToGrid="0">
      <p:cViewPr varScale="1">
        <p:scale>
          <a:sx n="64" d="100"/>
          <a:sy n="64" d="100"/>
        </p:scale>
        <p:origin x="50" y="7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3/7/2021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787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48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065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589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3/7/2021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134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59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3/7/2021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367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3/7/2021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038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3/7/2021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742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3/7/2021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0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3/7/2021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6373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213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3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1BAE434-9E17-4263-8126-075458DCDEF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698" b="19743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314" y="0"/>
            <a:ext cx="6525472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38682" y="320040"/>
            <a:ext cx="5888736" cy="6217920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A45924-2656-4789-857B-55085A0668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8316" y="1348844"/>
            <a:ext cx="5409468" cy="3042706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chemeClr val="tx1"/>
                </a:solidFill>
              </a:rPr>
              <a:t>Fonts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69F7E1-B425-4362-B830-003B8C5B6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78316" y="4682061"/>
            <a:ext cx="5409468" cy="95097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Styling font with CSS</a:t>
            </a:r>
          </a:p>
        </p:txBody>
      </p:sp>
    </p:spTree>
    <p:extLst>
      <p:ext uri="{BB962C8B-B14F-4D97-AF65-F5344CB8AC3E}">
        <p14:creationId xmlns:p14="http://schemas.microsoft.com/office/powerpoint/2010/main" val="3652939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0FB44-8F0D-4965-AE0B-AC699341B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Font styling: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EE23D-61DD-49B3-9FA9-8E17739C7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30400"/>
            <a:ext cx="5199529" cy="404027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b="1">
                <a:solidFill>
                  <a:srgbClr val="0070C0"/>
                </a:solidFill>
              </a:rPr>
              <a:t>color</a:t>
            </a:r>
            <a:r>
              <a:rPr lang="en-US" dirty="0" err="1"/>
              <a:t>:font</a:t>
            </a:r>
            <a:r>
              <a:rPr lang="en-US" dirty="0"/>
              <a:t> color </a:t>
            </a:r>
          </a:p>
          <a:p>
            <a:pPr lvl="1"/>
            <a:r>
              <a:rPr lang="en-US" dirty="0"/>
              <a:t>You just put color, not font-color</a:t>
            </a:r>
          </a:p>
          <a:p>
            <a:pPr lvl="1"/>
            <a:endParaRPr lang="en-US" dirty="0"/>
          </a:p>
          <a:p>
            <a:r>
              <a:rPr lang="en-US" b="1" dirty="0">
                <a:solidFill>
                  <a:srgbClr val="0070C0"/>
                </a:solidFill>
              </a:rPr>
              <a:t>font-family</a:t>
            </a:r>
            <a:r>
              <a:rPr lang="en-US" dirty="0"/>
              <a:t>: changes font type</a:t>
            </a:r>
          </a:p>
          <a:p>
            <a:pPr lvl="1"/>
            <a:r>
              <a:rPr lang="en-US" dirty="0"/>
              <a:t>Web-safe font families*:</a:t>
            </a:r>
          </a:p>
          <a:p>
            <a:pPr lvl="2">
              <a:spcBef>
                <a:spcPts val="200"/>
              </a:spcBef>
            </a:pPr>
            <a:r>
              <a:rPr lang="en-US" dirty="0"/>
              <a:t>Arial</a:t>
            </a:r>
          </a:p>
          <a:p>
            <a:pPr lvl="2">
              <a:spcBef>
                <a:spcPts val="200"/>
              </a:spcBef>
            </a:pPr>
            <a:r>
              <a:rPr lang="en-US" dirty="0"/>
              <a:t>Verdana</a:t>
            </a:r>
          </a:p>
          <a:p>
            <a:pPr lvl="2">
              <a:spcBef>
                <a:spcPts val="200"/>
              </a:spcBef>
            </a:pPr>
            <a:r>
              <a:rPr lang="en-US" dirty="0"/>
              <a:t>Helvetica</a:t>
            </a:r>
          </a:p>
          <a:p>
            <a:pPr lvl="2">
              <a:spcBef>
                <a:spcPts val="200"/>
              </a:spcBef>
            </a:pPr>
            <a:r>
              <a:rPr lang="en-US" dirty="0"/>
              <a:t>Tahoma</a:t>
            </a:r>
          </a:p>
          <a:p>
            <a:pPr lvl="2">
              <a:spcBef>
                <a:spcPts val="200"/>
              </a:spcBef>
            </a:pPr>
            <a:r>
              <a:rPr lang="en-US" dirty="0"/>
              <a:t>Trebuchet </a:t>
            </a:r>
            <a:r>
              <a:rPr lang="en-US" dirty="0" err="1"/>
              <a:t>ms</a:t>
            </a:r>
            <a:endParaRPr lang="en-US" dirty="0"/>
          </a:p>
          <a:p>
            <a:pPr lvl="2">
              <a:spcBef>
                <a:spcPts val="200"/>
              </a:spcBef>
            </a:pPr>
            <a:r>
              <a:rPr lang="en-US" dirty="0"/>
              <a:t>Times new roman</a:t>
            </a:r>
          </a:p>
          <a:p>
            <a:pPr lvl="2">
              <a:spcBef>
                <a:spcPts val="200"/>
              </a:spcBef>
            </a:pPr>
            <a:r>
              <a:rPr lang="en-US" dirty="0"/>
              <a:t>Georgia</a:t>
            </a:r>
          </a:p>
          <a:p>
            <a:pPr lvl="2">
              <a:spcBef>
                <a:spcPts val="200"/>
              </a:spcBef>
            </a:pPr>
            <a:r>
              <a:rPr lang="en-US" dirty="0"/>
              <a:t>Garamond</a:t>
            </a:r>
          </a:p>
          <a:p>
            <a:pPr lvl="2">
              <a:spcBef>
                <a:spcPts val="200"/>
              </a:spcBef>
            </a:pPr>
            <a:r>
              <a:rPr lang="en-US" dirty="0"/>
              <a:t>Courier new</a:t>
            </a:r>
          </a:p>
          <a:p>
            <a:pPr lvl="2">
              <a:spcBef>
                <a:spcPts val="200"/>
              </a:spcBef>
            </a:pPr>
            <a:r>
              <a:rPr lang="en-US" dirty="0"/>
              <a:t>Brush script mt</a:t>
            </a:r>
          </a:p>
          <a:p>
            <a:pPr marL="274320" lvl="1" indent="0">
              <a:buNone/>
            </a:pPr>
            <a:r>
              <a:rPr lang="en-US" dirty="0"/>
              <a:t>*Note: you  can embed a font if you want a certain look! We’re covering the basics here, not embedding, but I wanted you to know it’s an option!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BADA4BE-AF46-4F66-AD24-C3590E3443A0}"/>
              </a:ext>
            </a:extLst>
          </p:cNvPr>
          <p:cNvSpPr txBox="1">
            <a:spLocks/>
          </p:cNvSpPr>
          <p:nvPr/>
        </p:nvSpPr>
        <p:spPr>
          <a:xfrm>
            <a:off x="6502400" y="2312894"/>
            <a:ext cx="5199529" cy="365777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Example:</a:t>
            </a:r>
          </a:p>
          <a:p>
            <a:pPr marL="0" indent="0" defTabSz="400050">
              <a:buNone/>
            </a:pPr>
            <a:r>
              <a:rPr lang="en-US" b="1" dirty="0">
                <a:solidFill>
                  <a:srgbClr val="0070C0"/>
                </a:solidFill>
              </a:rPr>
              <a:t>p { 	</a:t>
            </a:r>
          </a:p>
          <a:p>
            <a:pPr marL="0" indent="0" defTabSz="400050">
              <a:buNone/>
            </a:pPr>
            <a:r>
              <a:rPr lang="en-US" b="1" dirty="0">
                <a:solidFill>
                  <a:srgbClr val="0070C0"/>
                </a:solidFill>
              </a:rPr>
              <a:t>	color: orange;</a:t>
            </a:r>
          </a:p>
          <a:p>
            <a:pPr marL="0" indent="0" defTabSz="400050">
              <a:buNone/>
            </a:pPr>
            <a:r>
              <a:rPr lang="en-US" b="1" dirty="0">
                <a:solidFill>
                  <a:srgbClr val="0070C0"/>
                </a:solidFill>
              </a:rPr>
              <a:t>	font-family: brush script mt;</a:t>
            </a:r>
          </a:p>
          <a:p>
            <a:pPr marL="0" indent="0" defTabSz="400050">
              <a:buNone/>
            </a:pPr>
            <a:r>
              <a:rPr lang="en-US" b="1" dirty="0">
                <a:solidFill>
                  <a:srgbClr val="0070C0"/>
                </a:solidFill>
              </a:rPr>
              <a:t>}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0668187-D949-458D-B5BD-CD1E0635A6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3523" y="546410"/>
            <a:ext cx="6608406" cy="1563968"/>
          </a:xfrm>
          <a:prstGeom prst="rect">
            <a:avLst/>
          </a:prstGeom>
        </p:spPr>
      </p:pic>
      <p:sp>
        <p:nvSpPr>
          <p:cNvPr id="7" name="Arrow: Bent-Up 6">
            <a:extLst>
              <a:ext uri="{FF2B5EF4-FFF2-40B4-BE49-F238E27FC236}">
                <a16:creationId xmlns:a16="http://schemas.microsoft.com/office/drawing/2014/main" id="{DB6E7B6F-E32C-49DA-83B1-7647B968CA42}"/>
              </a:ext>
            </a:extLst>
          </p:cNvPr>
          <p:cNvSpPr/>
          <p:nvPr/>
        </p:nvSpPr>
        <p:spPr>
          <a:xfrm>
            <a:off x="9753600" y="2014193"/>
            <a:ext cx="699247" cy="1482041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997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EB949D8D-8E17-4DBF-BEA8-13C57BF638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C6FC45-D4D9-4025-91DA-272D318D3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4393" y="237744"/>
            <a:ext cx="7652977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A284212-C175-4C82-B112-A5208F70C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3809" y="393365"/>
            <a:ext cx="7328969" cy="6059273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4BAA50-FBD7-4151-B47A-9BD085BF9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329" y="513975"/>
            <a:ext cx="6281928" cy="1518024"/>
          </a:xfrm>
        </p:spPr>
        <p:txBody>
          <a:bodyPr>
            <a:normAutofit/>
          </a:bodyPr>
          <a:lstStyle/>
          <a:p>
            <a:r>
              <a:rPr lang="en-US" dirty="0"/>
              <a:t>More font styling: </a:t>
            </a:r>
            <a:br>
              <a:rPr lang="en-US" dirty="0"/>
            </a:br>
            <a:r>
              <a:rPr lang="en-US" b="1" dirty="0">
                <a:solidFill>
                  <a:srgbClr val="0070C0"/>
                </a:solidFill>
              </a:rPr>
              <a:t>font-size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B2243-B033-47D3-8B72-DC132E84E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680" y="2031999"/>
            <a:ext cx="6281928" cy="434489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</a:pPr>
            <a:r>
              <a:rPr lang="en-US" b="1" dirty="0"/>
              <a:t>font-size</a:t>
            </a:r>
          </a:p>
          <a:p>
            <a:pPr lvl="1">
              <a:lnSpc>
                <a:spcPct val="120000"/>
              </a:lnSpc>
            </a:pPr>
            <a:r>
              <a:rPr lang="en-US" sz="1500" dirty="0"/>
              <a:t>Either use % </a:t>
            </a:r>
          </a:p>
          <a:p>
            <a:pPr lvl="2">
              <a:lnSpc>
                <a:spcPct val="120000"/>
              </a:lnSpc>
            </a:pPr>
            <a:r>
              <a:rPr lang="en-US" sz="1500" dirty="0"/>
              <a:t>E.g., 625%;</a:t>
            </a:r>
          </a:p>
          <a:p>
            <a:pPr lvl="2">
              <a:lnSpc>
                <a:spcPct val="120000"/>
              </a:lnSpc>
            </a:pPr>
            <a:r>
              <a:rPr lang="en-US" sz="1500" dirty="0"/>
              <a:t>% is percent of the default size</a:t>
            </a:r>
          </a:p>
          <a:p>
            <a:pPr lvl="1">
              <a:lnSpc>
                <a:spcPct val="120000"/>
              </a:lnSpc>
            </a:pPr>
            <a:r>
              <a:rPr lang="en-US" sz="1500" dirty="0"/>
              <a:t>Or: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1500" dirty="0">
                <a:effectLst/>
                <a:latin typeface="Avenir Next LT Pro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xx-small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1500" dirty="0">
                <a:effectLst/>
                <a:latin typeface="Avenir Next LT Pro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x-small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1500" dirty="0">
                <a:effectLst/>
                <a:latin typeface="Avenir Next LT Pro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small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1500" dirty="0">
                <a:effectLst/>
                <a:latin typeface="Avenir Next LT Pro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medium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1500" dirty="0">
                <a:effectLst/>
                <a:latin typeface="Avenir Next LT Pro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large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1500" dirty="0">
                <a:effectLst/>
                <a:latin typeface="Avenir Next LT Pro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x-large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1500" dirty="0">
                <a:effectLst/>
                <a:latin typeface="Avenir Next LT Pro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xx-large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1500" dirty="0">
                <a:effectLst/>
                <a:latin typeface="Avenir Next LT Pro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smaller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1500" dirty="0">
                <a:effectLst/>
                <a:latin typeface="Avenir Next LT Pro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Larger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endParaRPr lang="en-US" sz="1500" dirty="0">
              <a:latin typeface="Avenir Next LT Pro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effectLst/>
                <a:latin typeface="Avenir Next LT Pro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can also set the px size, but…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500" dirty="0">
                <a:latin typeface="Avenir Next LT Pro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cannot be resized by user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1500" dirty="0">
                <a:effectLst/>
                <a:latin typeface="Avenir Next LT Pro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problem for low vision people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1500" dirty="0">
                <a:latin typeface="Avenir Next LT Pro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Could be an issue on different screen sizes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500" dirty="0">
                <a:latin typeface="Avenir Next LT Pro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Thus, best to use one of the first 2 methods.</a:t>
            </a:r>
            <a:endParaRPr lang="en-US" sz="1500" dirty="0">
              <a:effectLst/>
              <a:latin typeface="Avenir Next LT Pro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</a:pPr>
            <a:endParaRPr lang="en-US" sz="15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0D0CFF-D9E6-4668-AEE3-2E6FFE31D9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2194" y="312206"/>
            <a:ext cx="6118911" cy="3441886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C300B50-E443-433A-B58C-4B20DB857DEC}"/>
              </a:ext>
            </a:extLst>
          </p:cNvPr>
          <p:cNvSpPr txBox="1">
            <a:spLocks/>
          </p:cNvSpPr>
          <p:nvPr/>
        </p:nvSpPr>
        <p:spPr>
          <a:xfrm>
            <a:off x="6200590" y="3754092"/>
            <a:ext cx="4479362" cy="25077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lvl="1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b="1" dirty="0">
                <a:solidFill>
                  <a:srgbClr val="0070C0"/>
                </a:solidFill>
              </a:rPr>
              <a:t>h1 {</a:t>
            </a:r>
            <a:endParaRPr lang="en-US" b="1">
              <a:solidFill>
                <a:srgbClr val="0070C0"/>
              </a:solidFill>
            </a:endParaRPr>
          </a:p>
          <a:p>
            <a:pPr marL="274320" lvl="1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b="1" dirty="0">
                <a:solidFill>
                  <a:srgbClr val="0070C0"/>
                </a:solidFill>
              </a:rPr>
              <a:t>	color: navy;</a:t>
            </a:r>
            <a:endParaRPr lang="en-US" b="1">
              <a:solidFill>
                <a:srgbClr val="0070C0"/>
              </a:solidFill>
            </a:endParaRPr>
          </a:p>
          <a:p>
            <a:pPr marL="274320" lvl="1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b="1" dirty="0">
                <a:solidFill>
                  <a:srgbClr val="0070C0"/>
                </a:solidFill>
              </a:rPr>
              <a:t>	font-family: trebuchet </a:t>
            </a:r>
            <a:r>
              <a:rPr lang="en-US" b="1" dirty="0" err="1">
                <a:solidFill>
                  <a:srgbClr val="0070C0"/>
                </a:solidFill>
              </a:rPr>
              <a:t>ms</a:t>
            </a:r>
            <a:r>
              <a:rPr lang="en-US" b="1" dirty="0">
                <a:solidFill>
                  <a:srgbClr val="0070C0"/>
                </a:solidFill>
              </a:rPr>
              <a:t>;</a:t>
            </a:r>
            <a:endParaRPr lang="en-US" b="1">
              <a:solidFill>
                <a:srgbClr val="0070C0"/>
              </a:solidFill>
            </a:endParaRPr>
          </a:p>
          <a:p>
            <a:pPr marL="274320" lvl="1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b="1" dirty="0">
                <a:solidFill>
                  <a:srgbClr val="0070C0"/>
                </a:solidFill>
              </a:rPr>
              <a:t>	font-size: 320%;</a:t>
            </a:r>
            <a:endParaRPr lang="en-US" b="1">
              <a:solidFill>
                <a:srgbClr val="0070C0"/>
              </a:solidFill>
            </a:endParaRPr>
          </a:p>
          <a:p>
            <a:pPr marL="274320" lvl="1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b="1" dirty="0">
                <a:solidFill>
                  <a:srgbClr val="0070C0"/>
                </a:solidFill>
              </a:rPr>
              <a:t>}</a:t>
            </a:r>
            <a:endParaRPr lang="en-US" b="1">
              <a:solidFill>
                <a:srgbClr val="0070C0"/>
              </a:solidFill>
            </a:endParaRPr>
          </a:p>
          <a:p>
            <a:pPr marL="274320" lvl="1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b="1" dirty="0">
                <a:solidFill>
                  <a:srgbClr val="0070C0"/>
                </a:solidFill>
              </a:rPr>
              <a:t>p { 	</a:t>
            </a:r>
            <a:endParaRPr lang="en-US" b="1">
              <a:solidFill>
                <a:srgbClr val="0070C0"/>
              </a:solidFill>
            </a:endParaRPr>
          </a:p>
          <a:p>
            <a:pPr marL="274320" lvl="1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b="1" dirty="0">
                <a:solidFill>
                  <a:srgbClr val="0070C0"/>
                </a:solidFill>
              </a:rPr>
              <a:t>	color: orange;</a:t>
            </a:r>
            <a:endParaRPr lang="en-US" b="1">
              <a:solidFill>
                <a:srgbClr val="0070C0"/>
              </a:solidFill>
            </a:endParaRPr>
          </a:p>
          <a:p>
            <a:pPr marL="274320" lvl="1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b="1" dirty="0">
                <a:solidFill>
                  <a:srgbClr val="0070C0"/>
                </a:solidFill>
              </a:rPr>
              <a:t>	font-size: x-large;</a:t>
            </a:r>
            <a:endParaRPr lang="en-US" b="1">
              <a:solidFill>
                <a:srgbClr val="0070C0"/>
              </a:solidFill>
            </a:endParaRPr>
          </a:p>
          <a:p>
            <a:pPr marL="274320" lvl="1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b="1" dirty="0">
                <a:solidFill>
                  <a:srgbClr val="0070C0"/>
                </a:solidFill>
              </a:rPr>
              <a:t>	font-family: brush script mt;</a:t>
            </a:r>
            <a:endParaRPr lang="en-US" b="1">
              <a:solidFill>
                <a:srgbClr val="0070C0"/>
              </a:solidFill>
            </a:endParaRPr>
          </a:p>
          <a:p>
            <a:pPr marL="274320" lvl="1" indent="0">
              <a:lnSpc>
                <a:spcPct val="100000"/>
              </a:lnSpc>
              <a:spcBef>
                <a:spcPts val="100"/>
              </a:spcBef>
              <a:buNone/>
            </a:pPr>
            <a:endParaRPr lang="en-US" b="1">
              <a:solidFill>
                <a:srgbClr val="0070C0"/>
              </a:solidFill>
            </a:endParaRPr>
          </a:p>
          <a:p>
            <a:pPr marL="274320" lvl="1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en-US" b="1" dirty="0">
                <a:solidFill>
                  <a:srgbClr val="0070C0"/>
                </a:solidFill>
              </a:rPr>
              <a:t>}</a:t>
            </a:r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1" name="Arrow: Bent-Up 10">
            <a:extLst>
              <a:ext uri="{FF2B5EF4-FFF2-40B4-BE49-F238E27FC236}">
                <a16:creationId xmlns:a16="http://schemas.microsoft.com/office/drawing/2014/main" id="{80205D10-DB2B-44C3-B96D-387D7529064D}"/>
              </a:ext>
            </a:extLst>
          </p:cNvPr>
          <p:cNvSpPr/>
          <p:nvPr/>
        </p:nvSpPr>
        <p:spPr>
          <a:xfrm>
            <a:off x="9652000" y="3370730"/>
            <a:ext cx="699247" cy="1990909"/>
          </a:xfrm>
          <a:prstGeom prst="bentUpArrow">
            <a:avLst>
              <a:gd name="adj1" fmla="val 25000"/>
              <a:gd name="adj2" fmla="val 18162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74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3C733-760C-444F-BF5E-BE963459C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541" y="487206"/>
            <a:ext cx="10058400" cy="1371600"/>
          </a:xfrm>
        </p:spPr>
        <p:txBody>
          <a:bodyPr/>
          <a:lstStyle/>
          <a:p>
            <a:r>
              <a:rPr lang="en-US" dirty="0"/>
              <a:t>Font </a:t>
            </a:r>
            <a:r>
              <a:rPr lang="en-US" b="1" dirty="0"/>
              <a:t>style</a:t>
            </a:r>
            <a:r>
              <a:rPr lang="en-US" dirty="0"/>
              <a:t> and </a:t>
            </a:r>
            <a:r>
              <a:rPr lang="en-US" b="1" dirty="0"/>
              <a:t>weight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FC2D1-1DAF-42D5-B3E9-D23A32A91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176" y="1757082"/>
            <a:ext cx="4739342" cy="454211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Font-style:</a:t>
            </a:r>
          </a:p>
          <a:p>
            <a:r>
              <a:rPr lang="en-US" dirty="0"/>
              <a:t>Italic</a:t>
            </a:r>
          </a:p>
          <a:p>
            <a:pPr lvl="1"/>
            <a:r>
              <a:rPr lang="en-US" dirty="0"/>
              <a:t>That’s pretty much the only style we use</a:t>
            </a:r>
          </a:p>
          <a:p>
            <a:r>
              <a:rPr lang="en-US" dirty="0"/>
              <a:t>Also normal (the default)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Font-weight:</a:t>
            </a:r>
          </a:p>
          <a:p>
            <a:pPr>
              <a:spcBef>
                <a:spcPts val="200"/>
              </a:spcBef>
            </a:pPr>
            <a:r>
              <a:rPr lang="en-US" dirty="0"/>
              <a:t>Normal,</a:t>
            </a:r>
          </a:p>
          <a:p>
            <a:pPr>
              <a:spcBef>
                <a:spcPts val="200"/>
              </a:spcBef>
            </a:pPr>
            <a:r>
              <a:rPr lang="en-US" dirty="0"/>
              <a:t> bold, </a:t>
            </a:r>
          </a:p>
          <a:p>
            <a:pPr>
              <a:spcBef>
                <a:spcPts val="200"/>
              </a:spcBef>
            </a:pPr>
            <a:r>
              <a:rPr lang="en-US" dirty="0"/>
              <a:t>bolder, </a:t>
            </a:r>
          </a:p>
          <a:p>
            <a:pPr>
              <a:spcBef>
                <a:spcPts val="200"/>
              </a:spcBef>
            </a:pPr>
            <a:r>
              <a:rPr lang="en-US" dirty="0"/>
              <a:t>Lighter</a:t>
            </a:r>
          </a:p>
          <a:p>
            <a:endParaRPr lang="en-US" dirty="0"/>
          </a:p>
          <a:p>
            <a:r>
              <a:rPr lang="en-US" dirty="0"/>
              <a:t>Also 100-900 (by 100s)</a:t>
            </a:r>
          </a:p>
          <a:p>
            <a:pPr lvl="1"/>
            <a:r>
              <a:rPr lang="en-US" dirty="0"/>
              <a:t>100 is really thin</a:t>
            </a:r>
          </a:p>
          <a:p>
            <a:pPr lvl="1"/>
            <a:r>
              <a:rPr lang="en-US" dirty="0"/>
              <a:t>900 is really thick</a:t>
            </a:r>
          </a:p>
          <a:p>
            <a:pPr lvl="1"/>
            <a:r>
              <a:rPr lang="en-US" dirty="0"/>
              <a:t>400 is normal</a:t>
            </a:r>
          </a:p>
          <a:p>
            <a:pPr lvl="1"/>
            <a:r>
              <a:rPr lang="en-US" dirty="0"/>
              <a:t>700 is bold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6C2069-AB94-434C-BF95-D09A8A368ADF}"/>
              </a:ext>
            </a:extLst>
          </p:cNvPr>
          <p:cNvSpPr txBox="1"/>
          <p:nvPr/>
        </p:nvSpPr>
        <p:spPr>
          <a:xfrm>
            <a:off x="6492337" y="612383"/>
            <a:ext cx="2912977" cy="20313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h1 { 	</a:t>
            </a:r>
          </a:p>
          <a:p>
            <a:r>
              <a:rPr lang="en-US" dirty="0"/>
              <a:t>	color: navy;</a:t>
            </a:r>
          </a:p>
          <a:p>
            <a:r>
              <a:rPr lang="en-US" dirty="0"/>
              <a:t>	font-family: arial;</a:t>
            </a:r>
          </a:p>
          <a:p>
            <a:r>
              <a:rPr lang="en-US" dirty="0"/>
              <a:t>	font-style: italic;</a:t>
            </a:r>
          </a:p>
          <a:p>
            <a:r>
              <a:rPr lang="en-US" dirty="0"/>
              <a:t>	font-weight: 100;</a:t>
            </a:r>
          </a:p>
          <a:p>
            <a:endParaRPr lang="en-US" dirty="0"/>
          </a:p>
          <a:p>
            <a:r>
              <a:rPr lang="en-US" dirty="0"/>
              <a:t>}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E32037-1FAF-45AA-BFC9-25C0880B1E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4582" y="2154226"/>
            <a:ext cx="3320242" cy="90911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A7B0313-B796-4912-BCF8-641DFA3A1AA9}"/>
              </a:ext>
            </a:extLst>
          </p:cNvPr>
          <p:cNvSpPr txBox="1"/>
          <p:nvPr/>
        </p:nvSpPr>
        <p:spPr>
          <a:xfrm>
            <a:off x="6496976" y="3849242"/>
            <a:ext cx="3065929" cy="20313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h1 { 	</a:t>
            </a:r>
          </a:p>
          <a:p>
            <a:r>
              <a:rPr lang="en-US" dirty="0"/>
              <a:t>	color: navy;</a:t>
            </a:r>
          </a:p>
          <a:p>
            <a:r>
              <a:rPr lang="en-US" dirty="0"/>
              <a:t>	font-family: arial;</a:t>
            </a:r>
          </a:p>
          <a:p>
            <a:r>
              <a:rPr lang="en-US" dirty="0"/>
              <a:t>	font-style: normal;</a:t>
            </a:r>
          </a:p>
          <a:p>
            <a:r>
              <a:rPr lang="en-US" dirty="0"/>
              <a:t>	font-weight: 800;</a:t>
            </a:r>
          </a:p>
          <a:p>
            <a:endParaRPr lang="en-US" dirty="0"/>
          </a:p>
          <a:p>
            <a:r>
              <a:rPr lang="en-US" dirty="0"/>
              <a:t>}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513547D-9BBC-4EC5-97EA-E499C1B1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9941" y="5460935"/>
            <a:ext cx="3531066" cy="784682"/>
          </a:xfrm>
          <a:prstGeom prst="rect">
            <a:avLst/>
          </a:prstGeom>
        </p:spPr>
      </p:pic>
      <p:sp>
        <p:nvSpPr>
          <p:cNvPr id="10" name="Arrow: Bent-Up 9">
            <a:extLst>
              <a:ext uri="{FF2B5EF4-FFF2-40B4-BE49-F238E27FC236}">
                <a16:creationId xmlns:a16="http://schemas.microsoft.com/office/drawing/2014/main" id="{56AB7A7A-F708-4C66-B57E-ABB415C68A72}"/>
              </a:ext>
            </a:extLst>
          </p:cNvPr>
          <p:cNvSpPr/>
          <p:nvPr/>
        </p:nvSpPr>
        <p:spPr>
          <a:xfrm rot="10800000" flipH="1">
            <a:off x="9329822" y="1497230"/>
            <a:ext cx="466165" cy="72315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Bent-Up 10">
            <a:extLst>
              <a:ext uri="{FF2B5EF4-FFF2-40B4-BE49-F238E27FC236}">
                <a16:creationId xmlns:a16="http://schemas.microsoft.com/office/drawing/2014/main" id="{ABC176B6-B2A1-485B-94A7-388931083AC1}"/>
              </a:ext>
            </a:extLst>
          </p:cNvPr>
          <p:cNvSpPr/>
          <p:nvPr/>
        </p:nvSpPr>
        <p:spPr>
          <a:xfrm rot="10800000" flipH="1">
            <a:off x="9452340" y="4781301"/>
            <a:ext cx="466165" cy="72315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543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EB949D8D-8E17-4DBF-BEA8-13C57BF638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BC6FC45-D4D9-4025-91DA-272D318D3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4393" y="237744"/>
            <a:ext cx="7652977" cy="638251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A284212-C175-4C82-B112-A5208F70C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3809" y="393365"/>
            <a:ext cx="7328969" cy="6059273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BAAE45-229B-4490-80BA-8B5FE22A4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642593"/>
            <a:ext cx="6281928" cy="174418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Takeaways:	Fonts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1566C-1A55-45AF-B093-432481E8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680" y="2386584"/>
            <a:ext cx="6281928" cy="364845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Properties:</a:t>
            </a:r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font-family: </a:t>
            </a:r>
          </a:p>
          <a:p>
            <a:pPr lvl="2">
              <a:lnSpc>
                <a:spcPct val="100000"/>
              </a:lnSpc>
              <a:spcBef>
                <a:spcPts val="200"/>
              </a:spcBef>
            </a:pPr>
            <a:r>
              <a:rPr lang="en-US" sz="1500" dirty="0"/>
              <a:t>Arial, Verdana, Helvetica, Tahoma, Trebuchet </a:t>
            </a:r>
            <a:r>
              <a:rPr lang="en-US" sz="1500" dirty="0" err="1"/>
              <a:t>ms</a:t>
            </a:r>
            <a:r>
              <a:rPr lang="en-US" sz="1500" dirty="0"/>
              <a:t>, Times new roman, Georgia, Garamond, Courier </a:t>
            </a:r>
            <a:r>
              <a:rPr lang="en-US" sz="1500" dirty="0" err="1"/>
              <a:t>new,Brush</a:t>
            </a:r>
            <a:r>
              <a:rPr lang="en-US" sz="1500" dirty="0"/>
              <a:t> script mt</a:t>
            </a:r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font-size</a:t>
            </a:r>
          </a:p>
          <a:p>
            <a:pPr lvl="1">
              <a:lnSpc>
                <a:spcPct val="100000"/>
              </a:lnSpc>
            </a:pPr>
            <a:r>
              <a:rPr lang="en-US" sz="1500" dirty="0"/>
              <a:t>% or xx-small to xx-large </a:t>
            </a:r>
          </a:p>
          <a:p>
            <a:pPr lvl="1">
              <a:lnSpc>
                <a:spcPct val="100000"/>
              </a:lnSpc>
            </a:pPr>
            <a:r>
              <a:rPr lang="en-US" sz="1500" dirty="0"/>
              <a:t>Can also do px, but that is absolute and thus the user cannot adjust the font size (so avoid using this!!)</a:t>
            </a:r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font-weight</a:t>
            </a:r>
          </a:p>
          <a:p>
            <a:pPr lvl="1">
              <a:lnSpc>
                <a:spcPct val="100000"/>
              </a:lnSpc>
            </a:pPr>
            <a:r>
              <a:rPr lang="en-US" sz="1500" dirty="0"/>
              <a:t>100-900 or normal, bold, light, bolder</a:t>
            </a:r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font-style</a:t>
            </a:r>
          </a:p>
          <a:p>
            <a:pPr lvl="1">
              <a:lnSpc>
                <a:spcPct val="100000"/>
              </a:lnSpc>
            </a:pPr>
            <a:r>
              <a:rPr lang="en-US" sz="1500" dirty="0"/>
              <a:t>italic, normal</a:t>
            </a:r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color</a:t>
            </a:r>
          </a:p>
          <a:p>
            <a:pPr lvl="1">
              <a:lnSpc>
                <a:spcPct val="100000"/>
              </a:lnSpc>
            </a:pPr>
            <a:r>
              <a:rPr lang="en-US" sz="1500" dirty="0"/>
              <a:t>All those colors from the previous ppt/video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19EC706-8928-4DFD-8084-35D599EB43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7370" y="0"/>
            <a:ext cx="435463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Examples of different web safe fonts&#10;&#10;">
            <a:extLst>
              <a:ext uri="{FF2B5EF4-FFF2-40B4-BE49-F238E27FC236}">
                <a16:creationId xmlns:a16="http://schemas.microsoft.com/office/drawing/2014/main" id="{C8BE8F33-264F-48C7-8143-6D3C9BFA78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242" y="1428317"/>
            <a:ext cx="3322121" cy="4002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2020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RegularSeed_2SEEDS">
      <a:dk1>
        <a:srgbClr val="000000"/>
      </a:dk1>
      <a:lt1>
        <a:srgbClr val="FFFFFF"/>
      </a:lt1>
      <a:dk2>
        <a:srgbClr val="241D3A"/>
      </a:dk2>
      <a:lt2>
        <a:srgbClr val="E2E4E8"/>
      </a:lt2>
      <a:accent1>
        <a:srgbClr val="D39319"/>
      </a:accent1>
      <a:accent2>
        <a:srgbClr val="E5572B"/>
      </a:accent2>
      <a:accent3>
        <a:srgbClr val="A0AA1F"/>
      </a:accent3>
      <a:accent4>
        <a:srgbClr val="193CD3"/>
      </a:accent4>
      <a:accent5>
        <a:srgbClr val="552BE5"/>
      </a:accent5>
      <a:accent6>
        <a:srgbClr val="9119D3"/>
      </a:accent6>
      <a:hlink>
        <a:srgbClr val="3F6BBF"/>
      </a:hlink>
      <a:folHlink>
        <a:srgbClr val="7F7F7F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1790</TotalTime>
  <Words>398</Words>
  <Application>Microsoft Office PowerPoint</Application>
  <PresentationFormat>Widescreen</PresentationFormat>
  <Paragraphs>100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Avenir Next LT Pro</vt:lpstr>
      <vt:lpstr>Avenir Next LT Pro Light</vt:lpstr>
      <vt:lpstr>Garamond</vt:lpstr>
      <vt:lpstr>SavonVTI</vt:lpstr>
      <vt:lpstr>Fonts</vt:lpstr>
      <vt:lpstr>Font styling:</vt:lpstr>
      <vt:lpstr>More font styling:  font-size</vt:lpstr>
      <vt:lpstr>Font style and weight</vt:lpstr>
      <vt:lpstr>Takeaways: Fonts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Font/Text</dc:title>
  <dc:creator>Yarrington, Debra</dc:creator>
  <cp:lastModifiedBy>Yarrington, Debra</cp:lastModifiedBy>
  <cp:revision>11</cp:revision>
  <dcterms:created xsi:type="dcterms:W3CDTF">2021-03-07T23:02:53Z</dcterms:created>
  <dcterms:modified xsi:type="dcterms:W3CDTF">2021-03-09T04:52:57Z</dcterms:modified>
</cp:coreProperties>
</file>