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0E8"/>
    <a:srgbClr val="E8EFF0"/>
    <a:srgbClr val="004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82" autoAdjust="0"/>
    <p:restoredTop sz="94660"/>
  </p:normalViewPr>
  <p:slideViewPr>
    <p:cSldViewPr snapToGrid="0">
      <p:cViewPr>
        <p:scale>
          <a:sx n="90" d="100"/>
          <a:sy n="90" d="100"/>
        </p:scale>
        <p:origin x="10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C5383-4008-489C-A42E-6BEC14F48B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8D3DBD-BF87-4E5A-B9E3-4A1AB96E98BC}">
      <dgm:prSet custT="1"/>
      <dgm:spPr/>
      <dgm:t>
        <a:bodyPr/>
        <a:lstStyle/>
        <a:p>
          <a:pPr>
            <a:lnSpc>
              <a:spcPct val="140000"/>
            </a:lnSpc>
          </a:pPr>
          <a:r>
            <a:rPr lang="en-US" sz="2600" dirty="0"/>
            <a:t>Inline style overrules both styles in the head section and styles in a separate style file.</a:t>
          </a:r>
        </a:p>
      </dgm:t>
    </dgm:pt>
    <dgm:pt modelId="{FFB08152-E784-410B-900E-A0BE63B169AC}" type="parTrans" cxnId="{7D7E35BB-F2CB-46C5-9647-4F6E85F08921}">
      <dgm:prSet/>
      <dgm:spPr/>
      <dgm:t>
        <a:bodyPr/>
        <a:lstStyle/>
        <a:p>
          <a:endParaRPr lang="en-US"/>
        </a:p>
      </dgm:t>
    </dgm:pt>
    <dgm:pt modelId="{B624AD6C-46D4-4F0B-88C2-18A20B84E619}" type="sibTrans" cxnId="{7D7E35BB-F2CB-46C5-9647-4F6E85F08921}">
      <dgm:prSet/>
      <dgm:spPr/>
      <dgm:t>
        <a:bodyPr/>
        <a:lstStyle/>
        <a:p>
          <a:endParaRPr lang="en-US"/>
        </a:p>
      </dgm:t>
    </dgm:pt>
    <dgm:pt modelId="{05D89A49-94E6-48DD-AFE0-659D028F2E74}">
      <dgm:prSet custT="1"/>
      <dgm:spPr/>
      <dgm:t>
        <a:bodyPr/>
        <a:lstStyle/>
        <a:p>
          <a:pPr>
            <a:lnSpc>
              <a:spcPct val="140000"/>
            </a:lnSpc>
          </a:pPr>
          <a:r>
            <a:rPr lang="en-US" sz="2600" i="1" dirty="0"/>
            <a:t>In this class, as much as possible, use a separate style sheet unless I specified otherwise!</a:t>
          </a:r>
          <a:endParaRPr lang="en-US" sz="2600" dirty="0"/>
        </a:p>
      </dgm:t>
    </dgm:pt>
    <dgm:pt modelId="{F8549477-77C9-4CB3-8A46-921C7285F871}" type="parTrans" cxnId="{842338D3-3D43-4452-9160-2CBC4EA9915A}">
      <dgm:prSet/>
      <dgm:spPr/>
      <dgm:t>
        <a:bodyPr/>
        <a:lstStyle/>
        <a:p>
          <a:endParaRPr lang="en-US"/>
        </a:p>
      </dgm:t>
    </dgm:pt>
    <dgm:pt modelId="{4C870065-4137-4A17-9EEF-3EAFBBE950CD}" type="sibTrans" cxnId="{842338D3-3D43-4452-9160-2CBC4EA9915A}">
      <dgm:prSet/>
      <dgm:spPr/>
      <dgm:t>
        <a:bodyPr/>
        <a:lstStyle/>
        <a:p>
          <a:endParaRPr lang="en-US"/>
        </a:p>
      </dgm:t>
    </dgm:pt>
    <dgm:pt modelId="{C68AE40D-70B6-40DB-8907-555D4ACAB151}" type="pres">
      <dgm:prSet presAssocID="{D7CC5383-4008-489C-A42E-6BEC14F48B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FE24BA-BA73-487F-97CD-EBFACA420A54}" type="pres">
      <dgm:prSet presAssocID="{2D8D3DBD-BF87-4E5A-B9E3-4A1AB96E98BC}" presName="hierRoot1" presStyleCnt="0"/>
      <dgm:spPr/>
    </dgm:pt>
    <dgm:pt modelId="{26E2BD9E-C62B-47A1-B068-FA1588C149DF}" type="pres">
      <dgm:prSet presAssocID="{2D8D3DBD-BF87-4E5A-B9E3-4A1AB96E98BC}" presName="composite" presStyleCnt="0"/>
      <dgm:spPr/>
    </dgm:pt>
    <dgm:pt modelId="{31BCAD5D-6943-448C-B444-F29572CC3878}" type="pres">
      <dgm:prSet presAssocID="{2D8D3DBD-BF87-4E5A-B9E3-4A1AB96E98BC}" presName="background" presStyleLbl="node0" presStyleIdx="0" presStyleCnt="2"/>
      <dgm:spPr/>
    </dgm:pt>
    <dgm:pt modelId="{A8351605-F671-4140-9422-38FC0240D98D}" type="pres">
      <dgm:prSet presAssocID="{2D8D3DBD-BF87-4E5A-B9E3-4A1AB96E98BC}" presName="text" presStyleLbl="fgAcc0" presStyleIdx="0" presStyleCnt="2">
        <dgm:presLayoutVars>
          <dgm:chPref val="3"/>
        </dgm:presLayoutVars>
      </dgm:prSet>
      <dgm:spPr/>
    </dgm:pt>
    <dgm:pt modelId="{75EC6E44-E31E-44AE-8D3F-0B70B0DFEB80}" type="pres">
      <dgm:prSet presAssocID="{2D8D3DBD-BF87-4E5A-B9E3-4A1AB96E98BC}" presName="hierChild2" presStyleCnt="0"/>
      <dgm:spPr/>
    </dgm:pt>
    <dgm:pt modelId="{2DEC8ED9-3610-4460-AF08-6CA8EA4A2AB8}" type="pres">
      <dgm:prSet presAssocID="{05D89A49-94E6-48DD-AFE0-659D028F2E74}" presName="hierRoot1" presStyleCnt="0"/>
      <dgm:spPr/>
    </dgm:pt>
    <dgm:pt modelId="{BE04C132-8E03-4B7C-9A24-73A314AB0312}" type="pres">
      <dgm:prSet presAssocID="{05D89A49-94E6-48DD-AFE0-659D028F2E74}" presName="composite" presStyleCnt="0"/>
      <dgm:spPr/>
    </dgm:pt>
    <dgm:pt modelId="{C09BD44B-2C3D-4873-B691-D8BDCF2992D3}" type="pres">
      <dgm:prSet presAssocID="{05D89A49-94E6-48DD-AFE0-659D028F2E74}" presName="background" presStyleLbl="node0" presStyleIdx="1" presStyleCnt="2"/>
      <dgm:spPr/>
    </dgm:pt>
    <dgm:pt modelId="{007B14FA-725D-47F4-B24C-78791AD052A4}" type="pres">
      <dgm:prSet presAssocID="{05D89A49-94E6-48DD-AFE0-659D028F2E74}" presName="text" presStyleLbl="fgAcc0" presStyleIdx="1" presStyleCnt="2">
        <dgm:presLayoutVars>
          <dgm:chPref val="3"/>
        </dgm:presLayoutVars>
      </dgm:prSet>
      <dgm:spPr/>
    </dgm:pt>
    <dgm:pt modelId="{31149452-323C-4F8E-AFEA-6B717D06E8B3}" type="pres">
      <dgm:prSet presAssocID="{05D89A49-94E6-48DD-AFE0-659D028F2E74}" presName="hierChild2" presStyleCnt="0"/>
      <dgm:spPr/>
    </dgm:pt>
  </dgm:ptLst>
  <dgm:cxnLst>
    <dgm:cxn modelId="{6B3006A8-6829-4186-8EFB-E06776C7FA88}" type="presOf" srcId="{2D8D3DBD-BF87-4E5A-B9E3-4A1AB96E98BC}" destId="{A8351605-F671-4140-9422-38FC0240D98D}" srcOrd="0" destOrd="0" presId="urn:microsoft.com/office/officeart/2005/8/layout/hierarchy1"/>
    <dgm:cxn modelId="{7D7E35BB-F2CB-46C5-9647-4F6E85F08921}" srcId="{D7CC5383-4008-489C-A42E-6BEC14F48BE0}" destId="{2D8D3DBD-BF87-4E5A-B9E3-4A1AB96E98BC}" srcOrd="0" destOrd="0" parTransId="{FFB08152-E784-410B-900E-A0BE63B169AC}" sibTransId="{B624AD6C-46D4-4F0B-88C2-18A20B84E619}"/>
    <dgm:cxn modelId="{842338D3-3D43-4452-9160-2CBC4EA9915A}" srcId="{D7CC5383-4008-489C-A42E-6BEC14F48BE0}" destId="{05D89A49-94E6-48DD-AFE0-659D028F2E74}" srcOrd="1" destOrd="0" parTransId="{F8549477-77C9-4CB3-8A46-921C7285F871}" sibTransId="{4C870065-4137-4A17-9EEF-3EAFBBE950CD}"/>
    <dgm:cxn modelId="{8181EFDC-63ED-415D-9553-500A0015B079}" type="presOf" srcId="{05D89A49-94E6-48DD-AFE0-659D028F2E74}" destId="{007B14FA-725D-47F4-B24C-78791AD052A4}" srcOrd="0" destOrd="0" presId="urn:microsoft.com/office/officeart/2005/8/layout/hierarchy1"/>
    <dgm:cxn modelId="{4699E1E1-7D9F-4AE8-A2D3-27E5893F6C94}" type="presOf" srcId="{D7CC5383-4008-489C-A42E-6BEC14F48BE0}" destId="{C68AE40D-70B6-40DB-8907-555D4ACAB151}" srcOrd="0" destOrd="0" presId="urn:microsoft.com/office/officeart/2005/8/layout/hierarchy1"/>
    <dgm:cxn modelId="{7E1B5FA3-D357-41DC-8C32-F62147CFBBBC}" type="presParOf" srcId="{C68AE40D-70B6-40DB-8907-555D4ACAB151}" destId="{72FE24BA-BA73-487F-97CD-EBFACA420A54}" srcOrd="0" destOrd="0" presId="urn:microsoft.com/office/officeart/2005/8/layout/hierarchy1"/>
    <dgm:cxn modelId="{1B661F23-DDBE-4FA9-80EE-FA7B0D920421}" type="presParOf" srcId="{72FE24BA-BA73-487F-97CD-EBFACA420A54}" destId="{26E2BD9E-C62B-47A1-B068-FA1588C149DF}" srcOrd="0" destOrd="0" presId="urn:microsoft.com/office/officeart/2005/8/layout/hierarchy1"/>
    <dgm:cxn modelId="{5367A8C4-77B0-4AAF-9CFE-21081735FEB6}" type="presParOf" srcId="{26E2BD9E-C62B-47A1-B068-FA1588C149DF}" destId="{31BCAD5D-6943-448C-B444-F29572CC3878}" srcOrd="0" destOrd="0" presId="urn:microsoft.com/office/officeart/2005/8/layout/hierarchy1"/>
    <dgm:cxn modelId="{55F7AEE9-BC77-470B-95A7-01876D3E2E9B}" type="presParOf" srcId="{26E2BD9E-C62B-47A1-B068-FA1588C149DF}" destId="{A8351605-F671-4140-9422-38FC0240D98D}" srcOrd="1" destOrd="0" presId="urn:microsoft.com/office/officeart/2005/8/layout/hierarchy1"/>
    <dgm:cxn modelId="{E9A7F6CC-A416-4FDD-B1DF-136DBA975FCA}" type="presParOf" srcId="{72FE24BA-BA73-487F-97CD-EBFACA420A54}" destId="{75EC6E44-E31E-44AE-8D3F-0B70B0DFEB80}" srcOrd="1" destOrd="0" presId="urn:microsoft.com/office/officeart/2005/8/layout/hierarchy1"/>
    <dgm:cxn modelId="{23CF2495-65FC-4DE7-9AA5-BD19A05E862A}" type="presParOf" srcId="{C68AE40D-70B6-40DB-8907-555D4ACAB151}" destId="{2DEC8ED9-3610-4460-AF08-6CA8EA4A2AB8}" srcOrd="1" destOrd="0" presId="urn:microsoft.com/office/officeart/2005/8/layout/hierarchy1"/>
    <dgm:cxn modelId="{B7B137B0-AC58-4631-A2FF-281742E4EF4B}" type="presParOf" srcId="{2DEC8ED9-3610-4460-AF08-6CA8EA4A2AB8}" destId="{BE04C132-8E03-4B7C-9A24-73A314AB0312}" srcOrd="0" destOrd="0" presId="urn:microsoft.com/office/officeart/2005/8/layout/hierarchy1"/>
    <dgm:cxn modelId="{58F4203B-29A5-4C04-956E-77F22E7A562A}" type="presParOf" srcId="{BE04C132-8E03-4B7C-9A24-73A314AB0312}" destId="{C09BD44B-2C3D-4873-B691-D8BDCF2992D3}" srcOrd="0" destOrd="0" presId="urn:microsoft.com/office/officeart/2005/8/layout/hierarchy1"/>
    <dgm:cxn modelId="{4F71AF39-DECC-42D1-B743-E30A7A91DFE9}" type="presParOf" srcId="{BE04C132-8E03-4B7C-9A24-73A314AB0312}" destId="{007B14FA-725D-47F4-B24C-78791AD052A4}" srcOrd="1" destOrd="0" presId="urn:microsoft.com/office/officeart/2005/8/layout/hierarchy1"/>
    <dgm:cxn modelId="{1919F372-E731-43E2-B419-97C9CF4815A5}" type="presParOf" srcId="{2DEC8ED9-3610-4460-AF08-6CA8EA4A2AB8}" destId="{31149452-323C-4F8E-AFEA-6B717D06E8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CAD5D-6943-448C-B444-F29572CC3878}">
      <dsp:nvSpPr>
        <dsp:cNvPr id="0" name=""/>
        <dsp:cNvSpPr/>
      </dsp:nvSpPr>
      <dsp:spPr>
        <a:xfrm>
          <a:off x="1348" y="197875"/>
          <a:ext cx="4734129" cy="3006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51605-F671-4140-9422-38FC0240D98D}">
      <dsp:nvSpPr>
        <dsp:cNvPr id="0" name=""/>
        <dsp:cNvSpPr/>
      </dsp:nvSpPr>
      <dsp:spPr>
        <a:xfrm>
          <a:off x="527363" y="697589"/>
          <a:ext cx="4734129" cy="300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14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Inline style overrules both styles in the head section and styles in a separate style file.</a:t>
          </a:r>
        </a:p>
      </dsp:txBody>
      <dsp:txXfrm>
        <a:off x="615411" y="785637"/>
        <a:ext cx="4558033" cy="2830076"/>
      </dsp:txXfrm>
    </dsp:sp>
    <dsp:sp modelId="{C09BD44B-2C3D-4873-B691-D8BDCF2992D3}">
      <dsp:nvSpPr>
        <dsp:cNvPr id="0" name=""/>
        <dsp:cNvSpPr/>
      </dsp:nvSpPr>
      <dsp:spPr>
        <a:xfrm>
          <a:off x="5787507" y="197875"/>
          <a:ext cx="4734129" cy="3006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B14FA-725D-47F4-B24C-78791AD052A4}">
      <dsp:nvSpPr>
        <dsp:cNvPr id="0" name=""/>
        <dsp:cNvSpPr/>
      </dsp:nvSpPr>
      <dsp:spPr>
        <a:xfrm>
          <a:off x="6313521" y="697589"/>
          <a:ext cx="4734129" cy="300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14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/>
            <a:t>In this class, as much as possible, use a separate style sheet unless I specified otherwise!</a:t>
          </a:r>
          <a:endParaRPr lang="en-US" sz="2600" kern="1200" dirty="0"/>
        </a:p>
      </dsp:txBody>
      <dsp:txXfrm>
        <a:off x="6401569" y="785637"/>
        <a:ext cx="4558033" cy="2830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4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3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3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0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3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55C8510-5960-4535-8A09-4B6521F1D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3E389-86AC-4C6A-8C37-D0779C742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61023" y="-336043"/>
            <a:ext cx="8572500" cy="173317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CSS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A331-80C8-4F46-AAA2-0F238A129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468" y="2422779"/>
            <a:ext cx="6131858" cy="764989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004E4C"/>
                </a:solidFill>
              </a:rPr>
              <a:t>Adding Style</a:t>
            </a:r>
          </a:p>
        </p:txBody>
      </p:sp>
    </p:spTree>
    <p:extLst>
      <p:ext uri="{BB962C8B-B14F-4D97-AF65-F5344CB8AC3E}">
        <p14:creationId xmlns:p14="http://schemas.microsoft.com/office/powerpoint/2010/main" val="20947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7608D-0444-4B60-8171-01C523AF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Final Notes 2: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6282D7-C60B-4D04-9F93-5B1893C0E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761560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92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ncil Crayons on a blue background">
            <a:extLst>
              <a:ext uri="{FF2B5EF4-FFF2-40B4-BE49-F238E27FC236}">
                <a16:creationId xmlns:a16="http://schemas.microsoft.com/office/drawing/2014/main" id="{B69857DA-F219-47CF-889A-3734425BD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r="17363" b="-2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7D2F2D-5B66-49D9-BE5B-74F03604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55" y="518774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ADDING STYLE: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9E0E0-D763-4F56-95CE-B60F548E0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dirty="0"/>
              <a:t>CSS styles the html tags</a:t>
            </a:r>
          </a:p>
          <a:p>
            <a:pPr lvl="1"/>
            <a:r>
              <a:rPr lang="en-US" dirty="0">
                <a:latin typeface="+mj-lt"/>
              </a:rPr>
              <a:t>HTML says, </a:t>
            </a:r>
          </a:p>
          <a:p>
            <a:pPr lvl="1">
              <a:spcBef>
                <a:spcPts val="200"/>
              </a:spcBef>
              <a:spcAft>
                <a:spcPts val="1800"/>
              </a:spcAft>
            </a:pPr>
            <a:r>
              <a:rPr lang="en-US" dirty="0"/>
              <a:t>	this is a paragraph</a:t>
            </a:r>
          </a:p>
          <a:p>
            <a:pPr lvl="1"/>
            <a:r>
              <a:rPr lang="en-US" dirty="0">
                <a:latin typeface="+mj-lt"/>
              </a:rPr>
              <a:t>CSS says, </a:t>
            </a:r>
          </a:p>
          <a:p>
            <a:pPr lvl="1">
              <a:spcBef>
                <a:spcPts val="200"/>
              </a:spcBef>
              <a:spcAft>
                <a:spcPts val="1500"/>
              </a:spcAft>
            </a:pPr>
            <a:r>
              <a:rPr lang="en-US" dirty="0"/>
              <a:t>	this is what paragraphs should look like 	on your web page.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4BDD18-AB5B-45DC-8815-278D0160A38F}"/>
              </a:ext>
            </a:extLst>
          </p:cNvPr>
          <p:cNvSpPr txBox="1">
            <a:spLocks/>
          </p:cNvSpPr>
          <p:nvPr/>
        </p:nvSpPr>
        <p:spPr>
          <a:xfrm>
            <a:off x="6467426" y="1920557"/>
            <a:ext cx="60938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200"/>
              </a:spcBef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4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079F-C6B1-404A-A995-C33247CE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Example: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03AC-1589-416E-B796-E5A85C1D3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{ 	background-color: purple;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color: blue;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line-height: 200%;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</a:p>
          <a:p>
            <a:pPr marL="514350" indent="-285750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4E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squiggly brackets around the paragraph’s style definition</a:t>
            </a:r>
          </a:p>
          <a:p>
            <a:pPr marL="514350" indent="-285750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4E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colon at the end of each style item, and</a:t>
            </a:r>
          </a:p>
          <a:p>
            <a:pPr marL="514350" indent="-285750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4E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semi-colon at the end of each style </a:t>
            </a:r>
            <a:r>
              <a:rPr lang="en-US" sz="1800" dirty="0">
                <a:solidFill>
                  <a:srgbClr val="004E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declaration </a:t>
            </a:r>
          </a:p>
          <a:p>
            <a:pPr marL="514350" indent="-285750"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4E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 end of each line)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A6E9A-B9D7-4234-AB97-C3B5305F4D0F}"/>
              </a:ext>
            </a:extLst>
          </p:cNvPr>
          <p:cNvSpPr txBox="1"/>
          <p:nvPr/>
        </p:nvSpPr>
        <p:spPr>
          <a:xfrm>
            <a:off x="5396643" y="1464162"/>
            <a:ext cx="46622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4E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Sets the background color for all paragraphs to purple</a:t>
            </a:r>
          </a:p>
          <a:p>
            <a:pPr marR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4E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Sets the font’s color to blue for all paragraphs</a:t>
            </a:r>
          </a:p>
          <a:p>
            <a:pPr marR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4E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Sets the space between lines </a:t>
            </a:r>
            <a:r>
              <a:rPr lang="en-US" sz="1800" i="1" dirty="0">
                <a:solidFill>
                  <a:srgbClr val="004E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text in a paragraph to </a:t>
            </a:r>
            <a:r>
              <a:rPr lang="en-US" sz="1800" i="1" dirty="0">
                <a:solidFill>
                  <a:srgbClr val="004E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200% of the default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592444-1C83-492D-A932-5E27F6CCADB7}"/>
              </a:ext>
            </a:extLst>
          </p:cNvPr>
          <p:cNvCxnSpPr/>
          <p:nvPr/>
        </p:nvCxnSpPr>
        <p:spPr>
          <a:xfrm flipH="1">
            <a:off x="4549561" y="1643676"/>
            <a:ext cx="903180" cy="3085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D55F8B-106A-451D-AB84-5F68D9617B9C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748292" y="2271975"/>
            <a:ext cx="1648351" cy="5396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A987E2-1058-45DF-AEC3-A0C495596E1E}"/>
              </a:ext>
            </a:extLst>
          </p:cNvPr>
          <p:cNvCxnSpPr>
            <a:cxnSpLocks/>
          </p:cNvCxnSpPr>
          <p:nvPr/>
        </p:nvCxnSpPr>
        <p:spPr>
          <a:xfrm flipH="1" flipV="1">
            <a:off x="3859553" y="2586125"/>
            <a:ext cx="1593189" cy="1739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4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B179D-E971-4C52-BBCD-08F0C70C7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5" y="2024205"/>
            <a:ext cx="5819459" cy="4090921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CSS Styles need to be associated with a web page in order for the html elements to be styled:</a:t>
            </a:r>
          </a:p>
          <a:p>
            <a:pPr marL="0" indent="0">
              <a:lnSpc>
                <a:spcPct val="140000"/>
              </a:lnSpc>
              <a:spcBef>
                <a:spcPts val="2000"/>
              </a:spcBef>
              <a:buNone/>
            </a:pPr>
            <a:r>
              <a:rPr lang="en-US" b="1" dirty="0">
                <a:solidFill>
                  <a:srgbClr val="004E4C"/>
                </a:solidFill>
              </a:rPr>
              <a:t>Can do it 3 ways!</a:t>
            </a:r>
          </a:p>
          <a:p>
            <a:pPr marL="457200" indent="-457200">
              <a:lnSpc>
                <a:spcPct val="140000"/>
              </a:lnSpc>
              <a:buAutoNum type="arabicParenR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Inline</a:t>
            </a:r>
          </a:p>
          <a:p>
            <a:pPr marL="457200" indent="-457200">
              <a:lnSpc>
                <a:spcPct val="140000"/>
              </a:lnSpc>
              <a:buAutoNum type="arabicParenR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 the head section</a:t>
            </a:r>
          </a:p>
          <a:p>
            <a:pPr marL="457200" indent="-457200">
              <a:lnSpc>
                <a:spcPct val="140000"/>
              </a:lnSpc>
              <a:buAutoNum type="arabicParenR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 a separate file, and linked!</a:t>
            </a:r>
          </a:p>
        </p:txBody>
      </p:sp>
      <p:pic>
        <p:nvPicPr>
          <p:cNvPr id="5" name="Picture 4" descr="Overlapping triangles forming a mountain-like design in different colors">
            <a:extLst>
              <a:ext uri="{FF2B5EF4-FFF2-40B4-BE49-F238E27FC236}">
                <a16:creationId xmlns:a16="http://schemas.microsoft.com/office/drawing/2014/main" id="{015DAAD2-C6C5-48F1-891F-6EC628B69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31507" b="1"/>
          <a:stretch/>
        </p:blipFill>
        <p:spPr>
          <a:xfrm>
            <a:off x="6635041" y="-11514"/>
            <a:ext cx="5546166" cy="68661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C53A1B-6CED-43C2-8A83-5859F0B9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31" y="434234"/>
            <a:ext cx="5110909" cy="169196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dirty="0">
                <a:solidFill>
                  <a:schemeClr val="accent5">
                    <a:lumMod val="75000"/>
                  </a:schemeClr>
                </a:solidFill>
              </a:rPr>
              <a:t>Where do you put the CSS styles?</a:t>
            </a:r>
            <a:br>
              <a:rPr lang="en-US" sz="3700" dirty="0"/>
            </a:b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10293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267"/>
            <a:ext cx="530032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BAC67-2322-4379-A339-A1C1A32E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93" y="1371601"/>
            <a:ext cx="3934047" cy="411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Inserting CSS style </a:t>
            </a:r>
            <a:br>
              <a:rPr lang="en-US" dirty="0"/>
            </a:br>
            <a:r>
              <a:rPr lang="en-US" dirty="0">
                <a:latin typeface="+mn-lt"/>
              </a:rPr>
              <a:t>Method 1: inline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2B804-FFE9-490D-925D-1358A692B5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0490" y="599677"/>
            <a:ext cx="5191350" cy="1103161"/>
          </a:xfrm>
          <a:prstGeom prst="rect">
            <a:avLst/>
          </a:prstGeom>
          <a:ln>
            <a:solidFill>
              <a:srgbClr val="004E4C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95624-7662-4AE2-B69C-3F5BA7550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526" y="2106118"/>
            <a:ext cx="5828598" cy="4060766"/>
          </a:xfrm>
        </p:spPr>
        <p:txBody>
          <a:bodyPr>
            <a:normAutofit/>
          </a:bodyPr>
          <a:lstStyle/>
          <a:p>
            <a:pPr marL="0" marR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&lt;body&gt;</a:t>
            </a:r>
          </a:p>
          <a:p>
            <a:pPr marL="457200" marR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&lt;p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 = “background-color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purple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color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blue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line-height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200%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blue paragraph with a purple background color and double the normal space between lines&lt;/p&gt;</a:t>
            </a:r>
          </a:p>
          <a:p>
            <a:pPr marL="457200">
              <a:lnSpc>
                <a:spcPct val="140000"/>
              </a:lnSpc>
              <a:spcBef>
                <a:spcPts val="300"/>
              </a:spcBef>
            </a:pP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&lt;p &gt; Yadda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yadda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yadda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second paragraph yadda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yadda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yadda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&lt;/p&gt;</a:t>
            </a:r>
          </a:p>
          <a:p>
            <a:pPr marL="457200" marR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sz="1400" dirty="0"/>
              <a:t>You can plop style inside of any html tag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This will only style this one particular paragraph</a:t>
            </a:r>
          </a:p>
          <a:p>
            <a:pPr lvl="1">
              <a:lnSpc>
                <a:spcPct val="140000"/>
              </a:lnSpc>
            </a:pPr>
            <a:r>
              <a:rPr lang="en-US" sz="1400" dirty="0"/>
              <a:t>	It will NOT style the yadda </a:t>
            </a:r>
            <a:r>
              <a:rPr lang="en-US" sz="1400" dirty="0" err="1"/>
              <a:t>yadda</a:t>
            </a:r>
            <a:r>
              <a:rPr lang="en-US" sz="1400" dirty="0"/>
              <a:t> </a:t>
            </a:r>
            <a:r>
              <a:rPr lang="en-US" sz="1400" dirty="0" err="1"/>
              <a:t>yadda</a:t>
            </a:r>
            <a:r>
              <a:rPr lang="en-US" sz="1400" dirty="0"/>
              <a:t> paragraph</a:t>
            </a:r>
          </a:p>
          <a:p>
            <a:pPr lvl="1">
              <a:lnSpc>
                <a:spcPct val="140000"/>
              </a:lnSpc>
            </a:pPr>
            <a:endParaRPr lang="en-US" sz="1400" dirty="0"/>
          </a:p>
          <a:p>
            <a:pPr lvl="1">
              <a:lnSpc>
                <a:spcPct val="140000"/>
              </a:lnSpc>
            </a:pPr>
            <a:r>
              <a:rPr lang="en-US" sz="1400" dirty="0"/>
              <a:t>Things to be careful of:  BE VERY CAREFUL ABOUT PLACING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: </a:t>
            </a:r>
            <a:r>
              <a:rPr lang="en-US" sz="1400" dirty="0"/>
              <a:t>AND </a:t>
            </a:r>
            <a:r>
              <a:rPr lang="en-US" sz="1400" b="1" dirty="0">
                <a:solidFill>
                  <a:srgbClr val="FF0000"/>
                </a:solidFill>
              </a:rPr>
              <a:t>;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IN THE CORRECT PLACES!!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282189A-0683-45D5-B55F-49EE1BDE02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81643" y="2386359"/>
            <a:ext cx="1574202" cy="236509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40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267"/>
            <a:ext cx="530032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DD747-26F2-410B-8DDD-4B74305C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0" y="70502"/>
            <a:ext cx="12073461" cy="13014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Inserting CSS: </a:t>
            </a:r>
            <a:br>
              <a:rPr lang="en-US" dirty="0"/>
            </a:br>
            <a:r>
              <a:rPr lang="en-US" dirty="0">
                <a:latin typeface="+mn-lt"/>
              </a:rPr>
              <a:t>Method 2: in the head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7228C-C1F0-4B8A-927E-CFED99AE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41" y="1469391"/>
            <a:ext cx="5191350" cy="19078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A2F8-25CE-4346-AAD2-9A621AED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19" y="3272252"/>
            <a:ext cx="5218150" cy="3515246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&lt;head&gt;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&lt;meta charset=”utf-8" /&gt;</a:t>
            </a:r>
            <a:endParaRPr lang="en-US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&lt;title&gt; The web page &lt;/title&gt;</a:t>
            </a:r>
            <a:endParaRPr lang="en-US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&lt;style &gt;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p { 	background-color: navy;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color: </a:t>
            </a:r>
            <a:r>
              <a:rPr lang="en-US" sz="1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lightyellow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line-height: 200%;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1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&lt;/style&gt;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&lt;/head&gt;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&lt;body&gt;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&lt;p&gt; This is a first paragraph in a html page with many paragraphs.  I’m just showing 2 to give you the idea.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&lt;/p&gt;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&lt;p &gt; Yadda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yadda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yadda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second paragraph yadda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yadda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yadda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&lt;/p&gt;</a:t>
            </a:r>
          </a:p>
          <a:p>
            <a:pPr marL="0" marR="0" indent="0">
              <a:lnSpc>
                <a:spcPct val="14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en-US" sz="500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132F0A0-8C55-4B2F-B8EF-9CA4069370BF}"/>
              </a:ext>
            </a:extLst>
          </p:cNvPr>
          <p:cNvCxnSpPr>
            <a:cxnSpLocks/>
          </p:cNvCxnSpPr>
          <p:nvPr/>
        </p:nvCxnSpPr>
        <p:spPr>
          <a:xfrm rot="16200000" flipV="1">
            <a:off x="-563042" y="3783451"/>
            <a:ext cx="1869816" cy="491893"/>
          </a:xfrm>
          <a:prstGeom prst="bentConnector3">
            <a:avLst>
              <a:gd name="adj1" fmla="val 40699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A2E5395-851C-44B9-BC55-986A2CA4403B}"/>
              </a:ext>
            </a:extLst>
          </p:cNvPr>
          <p:cNvSpPr txBox="1">
            <a:spLocks/>
          </p:cNvSpPr>
          <p:nvPr/>
        </p:nvSpPr>
        <p:spPr>
          <a:xfrm>
            <a:off x="5938426" y="5563291"/>
            <a:ext cx="5835778" cy="139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en-US" sz="5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D2E0DCD-A8BB-4106-9DF7-3D3DCCC1FC34}"/>
              </a:ext>
            </a:extLst>
          </p:cNvPr>
          <p:cNvSpPr txBox="1">
            <a:spLocks/>
          </p:cNvSpPr>
          <p:nvPr/>
        </p:nvSpPr>
        <p:spPr>
          <a:xfrm>
            <a:off x="5982167" y="1793714"/>
            <a:ext cx="5300328" cy="393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put a style in the head section of a web page, it styles every one off that tag within that web page 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28600">
              <a:lnSpc>
                <a:spcPct val="100000"/>
              </a:lnSpc>
              <a:spcBef>
                <a:spcPts val="800"/>
              </a:spcBef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 the style is OVERRIDDEN by an IN-LINE style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for styling one page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 for styling a multi-page web site</a:t>
            </a:r>
          </a:p>
          <a:p>
            <a:pPr lvl="2" indent="-228600">
              <a:lnSpc>
                <a:spcPct val="100000"/>
              </a:lnSpc>
              <a:spcBef>
                <a:spcPts val="800"/>
              </a:spcBef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You’d have to copy all the style in the head section to every page</a:t>
            </a:r>
          </a:p>
          <a:p>
            <a:pPr lvl="2" indent="-228600">
              <a:lnSpc>
                <a:spcPct val="100000"/>
              </a:lnSpc>
              <a:spcBef>
                <a:spcPts val="800"/>
              </a:spcBef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making changes, you have to go in and change the style for each and every page in a web site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C83694D5-8C17-47FA-898D-ACF673345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67" y="4761974"/>
            <a:ext cx="1961054" cy="19610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D03C0D-33D9-4060-9AE5-226FA08F8E91}"/>
              </a:ext>
            </a:extLst>
          </p:cNvPr>
          <p:cNvSpPr txBox="1"/>
          <p:nvPr/>
        </p:nvSpPr>
        <p:spPr>
          <a:xfrm>
            <a:off x="6358922" y="5714675"/>
            <a:ext cx="32105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(Think if Wikipedia wanted to make their font color pink!!  How many pages would they have to modify???)  Crazy!!!!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1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CECAF-4D1E-4A71-AFC1-8C1695775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97" y="2806935"/>
            <a:ext cx="4727575" cy="36845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&lt;!Doctype html&gt;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&lt;html lang = "</a:t>
            </a:r>
            <a:r>
              <a:rPr lang="en-US" dirty="0" err="1">
                <a:solidFill>
                  <a:srgbClr val="C00000"/>
                </a:solidFill>
              </a:rPr>
              <a:t>en</a:t>
            </a:r>
            <a:r>
              <a:rPr lang="en-US" dirty="0">
                <a:solidFill>
                  <a:srgbClr val="C00000"/>
                </a:solidFill>
              </a:rPr>
              <a:t>"&gt;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&lt;head&gt;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	&lt;meta charset = "utf-8"&gt;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	&lt;title&gt; My First Web Page &lt;/title&gt;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	</a:t>
            </a:r>
            <a:r>
              <a:rPr lang="en-US" b="1" dirty="0">
                <a:solidFill>
                  <a:srgbClr val="00B050"/>
                </a:solidFill>
              </a:rPr>
              <a:t>&lt;link </a:t>
            </a:r>
            <a:r>
              <a:rPr lang="en-US" b="1" dirty="0" err="1">
                <a:solidFill>
                  <a:srgbClr val="00B050"/>
                </a:solidFill>
              </a:rPr>
              <a:t>href</a:t>
            </a:r>
            <a:r>
              <a:rPr lang="en-US" b="1" dirty="0">
                <a:solidFill>
                  <a:srgbClr val="00B050"/>
                </a:solidFill>
              </a:rPr>
              <a:t> = "firststyle.css" </a:t>
            </a:r>
            <a:r>
              <a:rPr lang="en-US" b="1" dirty="0" err="1">
                <a:solidFill>
                  <a:srgbClr val="00B050"/>
                </a:solidFill>
              </a:rPr>
              <a:t>rel</a:t>
            </a:r>
            <a:r>
              <a:rPr lang="en-US" b="1" dirty="0">
                <a:solidFill>
                  <a:srgbClr val="00B050"/>
                </a:solidFill>
              </a:rPr>
              <a:t> = "stylesheet"&gt;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&lt;/head&gt;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&lt;body&gt;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	</a:t>
            </a:r>
            <a:r>
              <a:rPr lang="en-US" b="1" dirty="0">
                <a:solidFill>
                  <a:srgbClr val="FF0000"/>
                </a:solidFill>
              </a:rPr>
              <a:t>&lt;h1&gt; </a:t>
            </a:r>
            <a:r>
              <a:rPr lang="en-US" dirty="0">
                <a:solidFill>
                  <a:srgbClr val="C00000"/>
                </a:solidFill>
              </a:rPr>
              <a:t>I'm Adding CSS</a:t>
            </a:r>
            <a:r>
              <a:rPr lang="en-US" b="1" dirty="0">
                <a:solidFill>
                  <a:srgbClr val="FF0000"/>
                </a:solidFill>
              </a:rPr>
              <a:t>&lt;/h1&gt;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  		</a:t>
            </a:r>
            <a:r>
              <a:rPr lang="en-US" b="1" dirty="0">
                <a:solidFill>
                  <a:srgbClr val="FF0000"/>
                </a:solidFill>
              </a:rPr>
              <a:t>&lt;p&gt; </a:t>
            </a:r>
            <a:r>
              <a:rPr lang="en-US" dirty="0">
                <a:solidFill>
                  <a:srgbClr val="C00000"/>
                </a:solidFill>
              </a:rPr>
              <a:t>This is a first paragraph in a html page with many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		paragraphs.  I’m just showing 2 to give you the idea. 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	</a:t>
            </a:r>
            <a:r>
              <a:rPr lang="en-US" b="1" dirty="0">
                <a:solidFill>
                  <a:srgbClr val="FF0000"/>
                </a:solidFill>
              </a:rPr>
              <a:t>&lt;/p&gt;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	</a:t>
            </a:r>
            <a:r>
              <a:rPr lang="en-US" b="1" dirty="0">
                <a:solidFill>
                  <a:srgbClr val="FF0000"/>
                </a:solidFill>
              </a:rPr>
              <a:t>&lt;p &gt; </a:t>
            </a:r>
            <a:r>
              <a:rPr lang="en-US" dirty="0">
                <a:solidFill>
                  <a:srgbClr val="C00000"/>
                </a:solidFill>
              </a:rPr>
              <a:t>Yadda </a:t>
            </a:r>
            <a:r>
              <a:rPr lang="en-US" dirty="0" err="1">
                <a:solidFill>
                  <a:srgbClr val="C00000"/>
                </a:solidFill>
              </a:rPr>
              <a:t>yadda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yadda</a:t>
            </a:r>
            <a:r>
              <a:rPr lang="en-US" dirty="0">
                <a:solidFill>
                  <a:srgbClr val="C00000"/>
                </a:solidFill>
              </a:rPr>
              <a:t> second paragraph yadda </a:t>
            </a:r>
            <a:r>
              <a:rPr lang="en-US" dirty="0" err="1">
                <a:solidFill>
                  <a:srgbClr val="C00000"/>
                </a:solidFill>
              </a:rPr>
              <a:t>yadda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		yadda 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	</a:t>
            </a:r>
            <a:r>
              <a:rPr lang="en-US" b="1" dirty="0">
                <a:solidFill>
                  <a:srgbClr val="FF0000"/>
                </a:solidFill>
              </a:rPr>
              <a:t>&lt;/p&gt;</a:t>
            </a:r>
            <a:r>
              <a:rPr lang="en-US" dirty="0">
                <a:solidFill>
                  <a:srgbClr val="C00000"/>
                </a:solidFill>
              </a:rPr>
              <a:t>					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	&lt;/body&gt;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&lt;/html&gt;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0DAFA0-05F4-4587-BDA8-183C859A8B4A}"/>
              </a:ext>
            </a:extLst>
          </p:cNvPr>
          <p:cNvSpPr txBox="1"/>
          <p:nvPr/>
        </p:nvSpPr>
        <p:spPr>
          <a:xfrm>
            <a:off x="3727777" y="2316138"/>
            <a:ext cx="175260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Links to separate stylesheet file (with styles in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5EE72-5B36-46DF-B9DF-ABEE49EDF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514" y="685801"/>
            <a:ext cx="4872132" cy="823912"/>
          </a:xfrm>
        </p:spPr>
        <p:txBody>
          <a:bodyPr/>
          <a:lstStyle/>
          <a:p>
            <a:r>
              <a:rPr lang="en-US" dirty="0"/>
              <a:t>HTML FILE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F0B9A-749A-4446-8468-91EB5FCE4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74970" y="1973198"/>
            <a:ext cx="4849909" cy="823912"/>
          </a:xfrm>
        </p:spPr>
        <p:txBody>
          <a:bodyPr/>
          <a:lstStyle/>
          <a:p>
            <a:r>
              <a:rPr lang="en-US" dirty="0"/>
              <a:t>SEPARATE .CSS FILE </a:t>
            </a:r>
            <a:br>
              <a:rPr lang="en-US" dirty="0"/>
            </a:br>
            <a:r>
              <a:rPr lang="en-US" dirty="0"/>
              <a:t>(I named firststyle.css)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BEDD5-733B-46DA-9E59-33CC8552A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0066" y="2759309"/>
            <a:ext cx="3748461" cy="2955691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defTabSz="2286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p { 	background-color: navy;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	color: </a:t>
            </a:r>
            <a:r>
              <a:rPr lang="en-US" b="1" dirty="0" err="1">
                <a:solidFill>
                  <a:srgbClr val="00B050"/>
                </a:solidFill>
              </a:rPr>
              <a:t>lightsalmon</a:t>
            </a:r>
            <a:r>
              <a:rPr lang="en-US" b="1" dirty="0">
                <a:solidFill>
                  <a:srgbClr val="00B050"/>
                </a:solidFill>
              </a:rPr>
              <a:t>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	line-height: 200%;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}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h1 {background-color: </a:t>
            </a:r>
            <a:r>
              <a:rPr lang="en-US" b="1" dirty="0" err="1">
                <a:solidFill>
                  <a:srgbClr val="00B050"/>
                </a:solidFill>
              </a:rPr>
              <a:t>lightsalmon</a:t>
            </a:r>
            <a:r>
              <a:rPr lang="en-US" b="1" dirty="0">
                <a:solidFill>
                  <a:srgbClr val="00B050"/>
                </a:solidFill>
              </a:rPr>
              <a:t>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	color: navy;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	text-align: center;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	font-size: 300%;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4D0167-222B-42E7-B09C-04866104DCC0}"/>
              </a:ext>
            </a:extLst>
          </p:cNvPr>
          <p:cNvSpPr txBox="1">
            <a:spLocks/>
          </p:cNvSpPr>
          <p:nvPr/>
        </p:nvSpPr>
        <p:spPr>
          <a:xfrm>
            <a:off x="3649031" y="429220"/>
            <a:ext cx="76720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Inserting CSS:</a:t>
            </a:r>
            <a:br>
              <a:rPr lang="en-US" dirty="0"/>
            </a:br>
            <a:r>
              <a:rPr lang="en-US" dirty="0">
                <a:latin typeface="+mn-lt"/>
              </a:rPr>
              <a:t>Method 3: in a separate file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083242-9320-47DD-A81B-8179383892D2}"/>
              </a:ext>
            </a:extLst>
          </p:cNvPr>
          <p:cNvSpPr/>
          <p:nvPr/>
        </p:nvSpPr>
        <p:spPr>
          <a:xfrm>
            <a:off x="182047" y="148418"/>
            <a:ext cx="3423858" cy="162123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 descr="A trophy cup">
            <a:extLst>
              <a:ext uri="{FF2B5EF4-FFF2-40B4-BE49-F238E27FC236}">
                <a16:creationId xmlns:a16="http://schemas.microsoft.com/office/drawing/2014/main" id="{1C196FF7-CBAA-47F5-A26C-9903B60B7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174" y="72947"/>
            <a:ext cx="1781591" cy="1781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915B3E-F993-4B94-971C-8377EB6CB6C7}"/>
              </a:ext>
            </a:extLst>
          </p:cNvPr>
          <p:cNvSpPr txBox="1"/>
          <p:nvPr/>
        </p:nvSpPr>
        <p:spPr>
          <a:xfrm>
            <a:off x="1501274" y="904216"/>
            <a:ext cx="197120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Best Method (Generally)!!!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4CFC2C5-006D-4660-9318-4294767DE98F}"/>
              </a:ext>
            </a:extLst>
          </p:cNvPr>
          <p:cNvSpPr txBox="1">
            <a:spLocks/>
          </p:cNvSpPr>
          <p:nvPr/>
        </p:nvSpPr>
        <p:spPr>
          <a:xfrm>
            <a:off x="86797" y="1982637"/>
            <a:ext cx="484990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html file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0EEE87-D052-4969-B5BF-7A6FBF1BA6AF}"/>
              </a:ext>
            </a:extLst>
          </p:cNvPr>
          <p:cNvCxnSpPr>
            <a:cxnSpLocks/>
          </p:cNvCxnSpPr>
          <p:nvPr/>
        </p:nvCxnSpPr>
        <p:spPr>
          <a:xfrm flipH="1">
            <a:off x="2511752" y="3880060"/>
            <a:ext cx="3178582" cy="72154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EDE5D5-28C1-43A2-AAB8-56A10B3BADDE}"/>
              </a:ext>
            </a:extLst>
          </p:cNvPr>
          <p:cNvCxnSpPr>
            <a:cxnSpLocks/>
          </p:cNvCxnSpPr>
          <p:nvPr/>
        </p:nvCxnSpPr>
        <p:spPr>
          <a:xfrm flipH="1">
            <a:off x="3896424" y="2934682"/>
            <a:ext cx="1819831" cy="185742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6558E0-2C3E-4E03-8872-966B557ED0ED}"/>
              </a:ext>
            </a:extLst>
          </p:cNvPr>
          <p:cNvCxnSpPr>
            <a:cxnSpLocks/>
          </p:cNvCxnSpPr>
          <p:nvPr/>
        </p:nvCxnSpPr>
        <p:spPr>
          <a:xfrm flipV="1">
            <a:off x="2319338" y="2698681"/>
            <a:ext cx="3279562" cy="115495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6EE1ECF-4B98-4804-9CDD-B704519C0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488" y="5070956"/>
            <a:ext cx="2990847" cy="1597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4B878DA-99AB-4224-993A-A0FE657D5B26}"/>
              </a:ext>
            </a:extLst>
          </p:cNvPr>
          <p:cNvSpPr txBox="1"/>
          <p:nvPr/>
        </p:nvSpPr>
        <p:spPr>
          <a:xfrm>
            <a:off x="10097198" y="3429000"/>
            <a:ext cx="1752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Web page looks like this!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C49557-FA4A-4162-B36E-9C6A2452BFAD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9967912" y="3952220"/>
            <a:ext cx="286310" cy="111873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3C1B8A1-BD36-4807-A9CF-BE04DD779889}"/>
              </a:ext>
            </a:extLst>
          </p:cNvPr>
          <p:cNvSpPr txBox="1"/>
          <p:nvPr/>
        </p:nvSpPr>
        <p:spPr>
          <a:xfrm>
            <a:off x="4436659" y="4699493"/>
            <a:ext cx="14006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Styles these html elements!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8A30B1-9E32-4460-807E-8539BE806A15}"/>
              </a:ext>
            </a:extLst>
          </p:cNvPr>
          <p:cNvCxnSpPr>
            <a:cxnSpLocks/>
          </p:cNvCxnSpPr>
          <p:nvPr/>
        </p:nvCxnSpPr>
        <p:spPr>
          <a:xfrm flipH="1">
            <a:off x="4219060" y="2944121"/>
            <a:ext cx="1497195" cy="230518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0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8596-F974-4C03-90D8-7AC00281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16" y="184150"/>
            <a:ext cx="10361893" cy="1325563"/>
          </a:xfrm>
        </p:spPr>
        <p:txBody>
          <a:bodyPr/>
          <a:lstStyle/>
          <a:p>
            <a:r>
              <a:rPr lang="en-US" dirty="0"/>
              <a:t>Inserting CSS:</a:t>
            </a:r>
            <a:br>
              <a:rPr lang="en-US" dirty="0"/>
            </a:br>
            <a:r>
              <a:rPr lang="en-US" dirty="0">
                <a:latin typeface="+mn-lt"/>
              </a:rPr>
              <a:t>Notes on Method 3: A Separate File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D9D73-C9F4-438A-A25C-C28F9C224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825" y="2794000"/>
            <a:ext cx="4872135" cy="1347788"/>
          </a:xfrm>
          <a:solidFill>
            <a:srgbClr val="FFC000"/>
          </a:solidFill>
          <a:effectLst>
            <a:softEdge rad="63500"/>
          </a:effectLst>
        </p:spPr>
        <p:txBody>
          <a:bodyPr>
            <a:normAutofit fontScale="77500" lnSpcReduction="20000"/>
          </a:bodyPr>
          <a:lstStyle/>
          <a:p>
            <a:pPr defTabSz="514350"/>
            <a:r>
              <a:rPr lang="en-US" sz="2100" dirty="0"/>
              <a:t>The ONLY thing that goes in a .</a:t>
            </a:r>
            <a:r>
              <a:rPr lang="en-US" sz="2100" dirty="0" err="1"/>
              <a:t>css</a:t>
            </a:r>
            <a:r>
              <a:rPr lang="en-US" sz="2100" dirty="0"/>
              <a:t> file are styles </a:t>
            </a:r>
            <a:br>
              <a:rPr lang="en-US" sz="2100" dirty="0"/>
            </a:br>
            <a:r>
              <a:rPr lang="en-US" sz="2100" dirty="0"/>
              <a:t>	-in other words, </a:t>
            </a:r>
            <a:r>
              <a:rPr lang="en-US" sz="2100" b="1" dirty="0"/>
              <a:t>you don’t need the 	&lt;!doctype&gt;&lt;html&gt;, </a:t>
            </a:r>
            <a:r>
              <a:rPr lang="en-US" sz="2100" dirty="0"/>
              <a:t>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7CC9854-00AF-4DD6-A12A-CCE26E91E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44" y="457200"/>
            <a:ext cx="3709706" cy="368458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6A176-D61A-423B-86BA-41A9931BE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2635" y="2358232"/>
            <a:ext cx="5159190" cy="4214812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300" b="1" dirty="0"/>
              <a:t>2 BIG Advantages to separate file method: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1) Many different html files can link to the same .</a:t>
            </a:r>
            <a:r>
              <a:rPr lang="en-US" dirty="0" err="1"/>
              <a:t>css</a:t>
            </a:r>
            <a:r>
              <a:rPr lang="en-US" dirty="0"/>
              <a:t> stylesheet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b="0" dirty="0"/>
              <a:t>So multiple files can have a uniform look</a:t>
            </a:r>
          </a:p>
          <a:p>
            <a:pPr marL="5143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Easy to make changes to the look of multiple files by just changing the style in one stylesheet!</a:t>
            </a:r>
          </a:p>
          <a:p>
            <a:pPr lvl="1" indent="-228600">
              <a:lnSpc>
                <a:spcPct val="120000"/>
              </a:lnSpc>
              <a:spcBef>
                <a:spcPts val="2200"/>
              </a:spcBef>
            </a:pPr>
            <a:r>
              <a:rPr lang="en-US" b="0" dirty="0"/>
              <a:t>2) If you want your web site to have different looks for different groups of people you can have multiple .</a:t>
            </a:r>
            <a:r>
              <a:rPr lang="en-US" b="0" dirty="0" err="1"/>
              <a:t>css</a:t>
            </a:r>
            <a:r>
              <a:rPr lang="en-US" b="0" dirty="0"/>
              <a:t> stylesheets</a:t>
            </a:r>
          </a:p>
          <a:p>
            <a:pPr marL="605790" lvl="2">
              <a:lnSpc>
                <a:spcPct val="120000"/>
              </a:lnSpc>
            </a:pPr>
            <a:r>
              <a:rPr lang="en-US" b="0" dirty="0"/>
              <a:t>(e.g., you want higher contrast and larger fonts for people who are low-vision), </a:t>
            </a:r>
          </a:p>
          <a:p>
            <a:pPr marL="605790" lvl="2">
              <a:lnSpc>
                <a:spcPct val="120000"/>
              </a:lnSpc>
            </a:pPr>
            <a:r>
              <a:rPr lang="en-US" b="0" dirty="0"/>
              <a:t>Just switch which stylesheet your html page is currently linked to go switch the style definitions for the web page(s)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2A09ED8-B370-48A8-9F5C-3DE2494D0B1D}"/>
              </a:ext>
            </a:extLst>
          </p:cNvPr>
          <p:cNvSpPr txBox="1">
            <a:spLocks/>
          </p:cNvSpPr>
          <p:nvPr/>
        </p:nvSpPr>
        <p:spPr>
          <a:xfrm>
            <a:off x="377825" y="4200523"/>
            <a:ext cx="4922838" cy="1409702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The separate file is linked just like all other relative files: </a:t>
            </a:r>
          </a:p>
          <a:p>
            <a:pPr lvl="1" defTabSz="514350">
              <a:lnSpc>
                <a:spcPct val="110000"/>
              </a:lnSpc>
            </a:pPr>
            <a:r>
              <a:rPr lang="en-US" sz="1600" dirty="0"/>
              <a:t>	</a:t>
            </a:r>
            <a:r>
              <a:rPr lang="en-US" sz="1600" b="0" dirty="0"/>
              <a:t>– if not in the same folder, you’ll have to 	</a:t>
            </a:r>
            <a:r>
              <a:rPr lang="en-US" sz="1600" dirty="0"/>
              <a:t>specify the path</a:t>
            </a:r>
          </a:p>
          <a:p>
            <a:pPr lvl="1" defTabSz="514350"/>
            <a:endParaRPr lang="en-US" sz="1900" dirty="0"/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1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F98D-BFFD-45FC-B17F-878EC57A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-138468"/>
            <a:ext cx="9634011" cy="1325563"/>
          </a:xfrm>
        </p:spPr>
        <p:txBody>
          <a:bodyPr/>
          <a:lstStyle/>
          <a:p>
            <a:r>
              <a:rPr lang="en-US" dirty="0"/>
              <a:t>Final Notes on Adding CSS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255597-B5B8-4B6D-B911-184487829805}"/>
              </a:ext>
            </a:extLst>
          </p:cNvPr>
          <p:cNvSpPr/>
          <p:nvPr/>
        </p:nvSpPr>
        <p:spPr>
          <a:xfrm>
            <a:off x="490538" y="1954163"/>
            <a:ext cx="10213321" cy="22844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E51D-CC1A-4323-A1F7-4CD38601B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" y="1192967"/>
            <a:ext cx="10213321" cy="5143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What if you have a style for paragraphs in the head section and in a separate file?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B45E5E-EF59-40AE-B97D-BCA9E40A324A}"/>
              </a:ext>
            </a:extLst>
          </p:cNvPr>
          <p:cNvSpPr txBox="1">
            <a:spLocks/>
          </p:cNvSpPr>
          <p:nvPr/>
        </p:nvSpPr>
        <p:spPr>
          <a:xfrm>
            <a:off x="557212" y="2284602"/>
            <a:ext cx="3990975" cy="1895475"/>
          </a:xfrm>
          <a:prstGeom prst="rect">
            <a:avLst/>
          </a:prstGeom>
          <a:solidFill>
            <a:srgbClr val="E8EFF0"/>
          </a:solidFill>
          <a:ln>
            <a:solidFill>
              <a:srgbClr val="004E4C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</a:rPr>
              <a:t>	&lt;head&gt;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</a:rPr>
              <a:t>		&lt;meta charset = "utf-8"&gt;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</a:rPr>
              <a:t>		&lt;title&gt; My First Web Page &lt;/title&gt;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</a:rPr>
              <a:t>		</a:t>
            </a:r>
            <a:r>
              <a:rPr lang="en-US" sz="1200" b="1" dirty="0">
                <a:solidFill>
                  <a:srgbClr val="00B050"/>
                </a:solidFill>
              </a:rPr>
              <a:t>&lt;link </a:t>
            </a:r>
            <a:r>
              <a:rPr lang="en-US" sz="1200" b="1" dirty="0" err="1">
                <a:solidFill>
                  <a:srgbClr val="00B050"/>
                </a:solidFill>
              </a:rPr>
              <a:t>href</a:t>
            </a:r>
            <a:r>
              <a:rPr lang="en-US" sz="1200" b="1" dirty="0">
                <a:solidFill>
                  <a:srgbClr val="00B050"/>
                </a:solidFill>
              </a:rPr>
              <a:t> = "firststyle.css" </a:t>
            </a:r>
            <a:r>
              <a:rPr lang="en-US" sz="1200" b="1" dirty="0" err="1">
                <a:solidFill>
                  <a:srgbClr val="00B050"/>
                </a:solidFill>
              </a:rPr>
              <a:t>rel</a:t>
            </a:r>
            <a:r>
              <a:rPr lang="en-US" sz="1200" b="1" dirty="0">
                <a:solidFill>
                  <a:srgbClr val="00B050"/>
                </a:solidFill>
              </a:rPr>
              <a:t> = "stylesheet"&gt;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&lt;style &gt;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p { 	background-color: navy;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line-height: 200%;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&lt;/style&gt;</a:t>
            </a:r>
            <a:endParaRPr lang="en-US" sz="1200" b="1" dirty="0">
              <a:solidFill>
                <a:srgbClr val="00B050"/>
              </a:solidFill>
            </a:endParaRP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</a:rPr>
              <a:t>	&lt;/head&gt;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616096C-5A5E-488E-A8D2-F77CBEAE0BF5}"/>
              </a:ext>
            </a:extLst>
          </p:cNvPr>
          <p:cNvSpPr txBox="1">
            <a:spLocks/>
          </p:cNvSpPr>
          <p:nvPr/>
        </p:nvSpPr>
        <p:spPr>
          <a:xfrm>
            <a:off x="4790525" y="2291745"/>
            <a:ext cx="2773693" cy="1117366"/>
          </a:xfrm>
          <a:prstGeom prst="rect">
            <a:avLst/>
          </a:prstGeom>
          <a:solidFill>
            <a:srgbClr val="E8EFF0"/>
          </a:solidFill>
          <a:ln>
            <a:solidFill>
              <a:srgbClr val="004E4C"/>
            </a:solidFill>
          </a:ln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286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p { background-color: purple;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	line-height: 200%;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}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A6AFB8-5F73-4B0A-8327-01FD8F172561}"/>
              </a:ext>
            </a:extLst>
          </p:cNvPr>
          <p:cNvSpPr txBox="1"/>
          <p:nvPr/>
        </p:nvSpPr>
        <p:spPr>
          <a:xfrm flipH="1">
            <a:off x="4790525" y="1935991"/>
            <a:ext cx="219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Firststyle.css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8DE0B-DA49-4FBC-854D-0152985F2459}"/>
              </a:ext>
            </a:extLst>
          </p:cNvPr>
          <p:cNvSpPr txBox="1"/>
          <p:nvPr/>
        </p:nvSpPr>
        <p:spPr>
          <a:xfrm flipH="1">
            <a:off x="490538" y="1915270"/>
            <a:ext cx="219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HTMLfile.html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0A62C-E851-4817-8035-B9D3D93977E0}"/>
              </a:ext>
            </a:extLst>
          </p:cNvPr>
          <p:cNvSpPr txBox="1"/>
          <p:nvPr/>
        </p:nvSpPr>
        <p:spPr>
          <a:xfrm>
            <a:off x="7659899" y="1995299"/>
            <a:ext cx="3043960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highlight>
                  <a:srgbClr val="000080"/>
                </a:highlight>
              </a:rPr>
              <a:t>In this case, the paragraphs in the web page will be navy</a:t>
            </a:r>
          </a:p>
          <a:p>
            <a:pPr>
              <a:spcBef>
                <a:spcPts val="1000"/>
              </a:spcBef>
            </a:pPr>
            <a:r>
              <a:rPr lang="en-US" dirty="0"/>
              <a:t>The style definition in the head section comes after the link to the stylesheet (.</a:t>
            </a:r>
            <a:r>
              <a:rPr lang="en-US" dirty="0" err="1"/>
              <a:t>css</a:t>
            </a:r>
            <a:r>
              <a:rPr lang="en-US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038D30-91B1-4D3F-BA3A-C72D6A694FA0}"/>
              </a:ext>
            </a:extLst>
          </p:cNvPr>
          <p:cNvSpPr/>
          <p:nvPr/>
        </p:nvSpPr>
        <p:spPr>
          <a:xfrm>
            <a:off x="490538" y="4457418"/>
            <a:ext cx="10213321" cy="2284452"/>
          </a:xfrm>
          <a:prstGeom prst="rect">
            <a:avLst/>
          </a:prstGeom>
          <a:solidFill>
            <a:srgbClr val="D8B0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EA54D7A-B0AC-4ED9-8C85-E0E9EE58B997}"/>
              </a:ext>
            </a:extLst>
          </p:cNvPr>
          <p:cNvSpPr txBox="1">
            <a:spLocks/>
          </p:cNvSpPr>
          <p:nvPr/>
        </p:nvSpPr>
        <p:spPr>
          <a:xfrm>
            <a:off x="557212" y="4787857"/>
            <a:ext cx="3990975" cy="1895475"/>
          </a:xfrm>
          <a:prstGeom prst="rect">
            <a:avLst/>
          </a:prstGeom>
          <a:solidFill>
            <a:srgbClr val="E8EFF0"/>
          </a:solidFill>
          <a:ln>
            <a:solidFill>
              <a:srgbClr val="004E4C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</a:rPr>
              <a:t>	&lt;head&gt;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</a:rPr>
              <a:t>		&lt;meta charset = "utf-8"&gt;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</a:rPr>
              <a:t>		&lt;title&gt; My First Web Page &lt;/title&gt;</a:t>
            </a: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&lt;style &gt;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p { 	background-color: navy;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line-height: 200%;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&lt;/style&gt;</a:t>
            </a:r>
            <a:endParaRPr lang="en-US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B050"/>
                </a:solidFill>
              </a:rPr>
              <a:t>           &lt;link </a:t>
            </a:r>
            <a:r>
              <a:rPr lang="en-US" sz="1200" b="1" dirty="0" err="1">
                <a:solidFill>
                  <a:srgbClr val="00B050"/>
                </a:solidFill>
              </a:rPr>
              <a:t>href</a:t>
            </a:r>
            <a:r>
              <a:rPr lang="en-US" sz="1200" b="1" dirty="0">
                <a:solidFill>
                  <a:srgbClr val="00B050"/>
                </a:solidFill>
              </a:rPr>
              <a:t> = "firststyle.css" </a:t>
            </a:r>
            <a:r>
              <a:rPr lang="en-US" sz="1200" b="1" dirty="0" err="1">
                <a:solidFill>
                  <a:srgbClr val="00B050"/>
                </a:solidFill>
              </a:rPr>
              <a:t>rel</a:t>
            </a:r>
            <a:r>
              <a:rPr lang="en-US" sz="1200" b="1" dirty="0">
                <a:solidFill>
                  <a:srgbClr val="00B050"/>
                </a:solidFill>
              </a:rPr>
              <a:t> = "stylesheet"&gt;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2270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</a:rPr>
              <a:t>	&lt;/head&gt;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3A2A1F5D-46A5-4653-8079-C6737D3D02EE}"/>
              </a:ext>
            </a:extLst>
          </p:cNvPr>
          <p:cNvSpPr txBox="1">
            <a:spLocks/>
          </p:cNvSpPr>
          <p:nvPr/>
        </p:nvSpPr>
        <p:spPr>
          <a:xfrm>
            <a:off x="4790525" y="4795000"/>
            <a:ext cx="2773693" cy="1117366"/>
          </a:xfrm>
          <a:prstGeom prst="rect">
            <a:avLst/>
          </a:prstGeom>
          <a:solidFill>
            <a:srgbClr val="E8EFF0"/>
          </a:solidFill>
          <a:ln>
            <a:solidFill>
              <a:srgbClr val="004E4C"/>
            </a:solidFill>
          </a:ln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286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p { background-color: purple;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	line-height: 200%;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}</a:t>
            </a:r>
          </a:p>
          <a:p>
            <a:pPr marL="0" indent="0" defTabSz="2286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4E4870-5073-4627-9C01-77E0BE344CD2}"/>
              </a:ext>
            </a:extLst>
          </p:cNvPr>
          <p:cNvSpPr txBox="1"/>
          <p:nvPr/>
        </p:nvSpPr>
        <p:spPr>
          <a:xfrm flipH="1">
            <a:off x="4790525" y="4439246"/>
            <a:ext cx="219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Firststyle.css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B16526-2ADD-4FF5-96CF-BA84AEB208A7}"/>
              </a:ext>
            </a:extLst>
          </p:cNvPr>
          <p:cNvSpPr txBox="1"/>
          <p:nvPr/>
        </p:nvSpPr>
        <p:spPr>
          <a:xfrm flipH="1">
            <a:off x="490538" y="4418525"/>
            <a:ext cx="219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HTMLfile.html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7932C-A20E-4F06-BBA6-AEC8B2FE5778}"/>
              </a:ext>
            </a:extLst>
          </p:cNvPr>
          <p:cNvSpPr txBox="1"/>
          <p:nvPr/>
        </p:nvSpPr>
        <p:spPr>
          <a:xfrm>
            <a:off x="7659899" y="4498554"/>
            <a:ext cx="3043960" cy="2139047"/>
          </a:xfrm>
          <a:prstGeom prst="rect">
            <a:avLst/>
          </a:prstGeom>
          <a:solidFill>
            <a:srgbClr val="D8B0E8"/>
          </a:solidFill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In this case, the paragraphs in the web page will be purple</a:t>
            </a:r>
          </a:p>
          <a:p>
            <a:pPr>
              <a:spcBef>
                <a:spcPts val="1000"/>
              </a:spcBef>
            </a:pPr>
            <a:endParaRPr lang="en-US" dirty="0"/>
          </a:p>
          <a:p>
            <a:pPr>
              <a:spcBef>
                <a:spcPts val="1000"/>
              </a:spcBef>
            </a:pPr>
            <a:endParaRPr lang="en-US" dirty="0"/>
          </a:p>
          <a:p>
            <a:pPr>
              <a:spcBef>
                <a:spcPts val="1000"/>
              </a:spcBef>
            </a:pPr>
            <a:r>
              <a:rPr lang="en-US" i="1" dirty="0"/>
              <a:t>ORDER MATTERS!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8C5D1E-9C03-4878-84B1-20EDB73E4559}"/>
              </a:ext>
            </a:extLst>
          </p:cNvPr>
          <p:cNvCxnSpPr/>
          <p:nvPr/>
        </p:nvCxnSpPr>
        <p:spPr>
          <a:xfrm flipH="1" flipV="1">
            <a:off x="3595688" y="3500595"/>
            <a:ext cx="4157662" cy="17430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924020-9BFA-4751-B2E4-A1EB4BAE43FE}"/>
              </a:ext>
            </a:extLst>
          </p:cNvPr>
          <p:cNvCxnSpPr>
            <a:cxnSpLocks/>
          </p:cNvCxnSpPr>
          <p:nvPr/>
        </p:nvCxnSpPr>
        <p:spPr>
          <a:xfrm flipH="1" flipV="1">
            <a:off x="4186238" y="3020631"/>
            <a:ext cx="3567112" cy="63532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0E1C89-8F00-4284-9247-ED6B8EAE13A0}"/>
              </a:ext>
            </a:extLst>
          </p:cNvPr>
          <p:cNvCxnSpPr>
            <a:cxnSpLocks/>
          </p:cNvCxnSpPr>
          <p:nvPr/>
        </p:nvCxnSpPr>
        <p:spPr>
          <a:xfrm flipH="1" flipV="1">
            <a:off x="4092787" y="5976656"/>
            <a:ext cx="3612938" cy="47682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36981B-48BD-4D00-9734-6FD8C808ECCC}"/>
              </a:ext>
            </a:extLst>
          </p:cNvPr>
          <p:cNvCxnSpPr>
            <a:cxnSpLocks/>
          </p:cNvCxnSpPr>
          <p:nvPr/>
        </p:nvCxnSpPr>
        <p:spPr>
          <a:xfrm flipH="1" flipV="1">
            <a:off x="3595688" y="5628845"/>
            <a:ext cx="4064211" cy="82463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14479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1207</Words>
  <Application>Microsoft Office PowerPoint</Application>
  <PresentationFormat>Widescreen</PresentationFormat>
  <Paragraphs>156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Modern Love</vt:lpstr>
      <vt:lpstr>BohemianVTI</vt:lpstr>
      <vt:lpstr>CSS Intro</vt:lpstr>
      <vt:lpstr>ADDING STYLE:</vt:lpstr>
      <vt:lpstr>Example: </vt:lpstr>
      <vt:lpstr>Where do you put the CSS styles? </vt:lpstr>
      <vt:lpstr>Inserting CSS style  Method 1: inline</vt:lpstr>
      <vt:lpstr>Inserting CSS:  Method 2: in the head section</vt:lpstr>
      <vt:lpstr>PowerPoint Presentation</vt:lpstr>
      <vt:lpstr>Inserting CSS: Notes on Method 3: A Separate File</vt:lpstr>
      <vt:lpstr>Final Notes on Adding CSS</vt:lpstr>
      <vt:lpstr>Final Notes 2: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 Intro</dc:title>
  <dc:creator>Yarrington, Debra</dc:creator>
  <cp:lastModifiedBy>Yarrington, Debra</cp:lastModifiedBy>
  <cp:revision>31</cp:revision>
  <dcterms:created xsi:type="dcterms:W3CDTF">2021-03-05T04:01:15Z</dcterms:created>
  <dcterms:modified xsi:type="dcterms:W3CDTF">2021-03-09T04:16:42Z</dcterms:modified>
</cp:coreProperties>
</file>