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sldIdLst>
    <p:sldId id="264" r:id="rId5"/>
    <p:sldId id="313" r:id="rId6"/>
    <p:sldId id="314" r:id="rId7"/>
    <p:sldId id="315" r:id="rId8"/>
    <p:sldId id="317" r:id="rId9"/>
    <p:sldId id="318" r:id="rId10"/>
    <p:sldId id="319" r:id="rId11"/>
    <p:sldId id="320" r:id="rId12"/>
    <p:sldId id="321" r:id="rId13"/>
    <p:sldId id="316" r:id="rId14"/>
    <p:sldId id="322" r:id="rId15"/>
    <p:sldId id="32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619" autoAdjust="0"/>
  </p:normalViewPr>
  <p:slideViewPr>
    <p:cSldViewPr snapToGrid="0">
      <p:cViewPr varScale="1">
        <p:scale>
          <a:sx n="61" d="100"/>
          <a:sy n="61" d="100"/>
        </p:scale>
        <p:origin x="58" y="5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en-US" sz="6800" dirty="0"/>
              <a:t>Adding Backgrounds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800" dirty="0"/>
              <a:t>Using CSS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61BFE-2DC6-4060-AB95-9AC2C59E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63989"/>
          </a:xfrm>
        </p:spPr>
        <p:txBody>
          <a:bodyPr/>
          <a:lstStyle/>
          <a:p>
            <a:r>
              <a:rPr lang="en-US" dirty="0"/>
              <a:t>Background-size: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16559-19D6-4A1D-B0F5-3D1BC2467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06583"/>
            <a:ext cx="10058400" cy="44461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/>
              <a:t>You can set the background image’s size using background-size</a:t>
            </a:r>
          </a:p>
          <a:p>
            <a:pPr marL="0" indent="0">
              <a:buNone/>
            </a:pPr>
            <a:r>
              <a:rPr lang="en-US" sz="1800" b="1"/>
              <a:t>Options:</a:t>
            </a:r>
          </a:p>
          <a:p>
            <a:r>
              <a:rPr lang="en-US"/>
              <a:t>Use pixels</a:t>
            </a:r>
          </a:p>
          <a:p>
            <a:r>
              <a:rPr lang="en-US"/>
              <a:t>Use %</a:t>
            </a:r>
          </a:p>
          <a:p>
            <a:endParaRPr lang="en-US"/>
          </a:p>
          <a:p>
            <a:pPr marL="0" indent="0">
              <a:buNone/>
            </a:pPr>
            <a:r>
              <a:rPr lang="en-US" sz="1800" b="1"/>
              <a:t>Example: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/>
              <a:t>h1 {</a:t>
            </a:r>
          </a:p>
          <a:p>
            <a:pPr marL="0" indent="0" defTabSz="344488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/>
              <a:t>	background-color: white;</a:t>
            </a:r>
          </a:p>
          <a:p>
            <a:pPr marL="0" indent="0" defTabSz="344488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/>
              <a:t>	color: navy;</a:t>
            </a:r>
          </a:p>
          <a:p>
            <a:pPr marL="0" indent="0" defTabSz="344488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/>
              <a:t>	padding:30px;</a:t>
            </a:r>
          </a:p>
          <a:p>
            <a:pPr marL="0" indent="0" defTabSz="344488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/>
              <a:t>	padding-bottom: 50px;</a:t>
            </a:r>
          </a:p>
          <a:p>
            <a:pPr marL="0" indent="0" defTabSz="344488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b="1"/>
              <a:t>	background-image: url("Images/fallbg.gif");</a:t>
            </a:r>
          </a:p>
          <a:p>
            <a:pPr marL="0" indent="0" defTabSz="344488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b="1"/>
              <a:t>       background-size: 60% 100%;</a:t>
            </a:r>
          </a:p>
          <a:p>
            <a:pPr marL="0" indent="0" defTabSz="344488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b="1"/>
              <a:t>	background-repeat: no-repeat;</a:t>
            </a:r>
          </a:p>
          <a:p>
            <a:pPr marL="0" indent="0" defTabSz="344488">
              <a:spcBef>
                <a:spcPts val="0"/>
              </a:spcBef>
              <a:buNone/>
              <a:tabLst>
                <a:tab pos="344488" algn="l"/>
              </a:tabLst>
            </a:pPr>
            <a:r>
              <a:rPr lang="en-US" b="1"/>
              <a:t>	background-position: 90px 0px;</a:t>
            </a:r>
          </a:p>
          <a:p>
            <a:endParaRPr lang="en-US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58E30A-DF3F-4618-AECF-0417C2036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801" y="2106910"/>
            <a:ext cx="6332099" cy="1691608"/>
          </a:xfrm>
          <a:prstGeom prst="rect">
            <a:avLst/>
          </a:prstGeom>
        </p:spPr>
      </p:pic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5F686CB-76DF-4FA2-B5D8-2B2AB34C4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863" y="4005540"/>
            <a:ext cx="3586358" cy="248483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FFCAA03-AF5A-4460-B0FF-20AAE0B4078F}"/>
              </a:ext>
            </a:extLst>
          </p:cNvPr>
          <p:cNvCxnSpPr>
            <a:cxnSpLocks/>
          </p:cNvCxnSpPr>
          <p:nvPr/>
        </p:nvCxnSpPr>
        <p:spPr>
          <a:xfrm flipH="1">
            <a:off x="10515600" y="3429000"/>
            <a:ext cx="162838" cy="56680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1946AE-FC3C-4F99-B372-85CFC07D17D8}"/>
              </a:ext>
            </a:extLst>
          </p:cNvPr>
          <p:cNvSpPr txBox="1"/>
          <p:nvPr/>
        </p:nvSpPr>
        <p:spPr>
          <a:xfrm flipH="1">
            <a:off x="9947544" y="3003548"/>
            <a:ext cx="17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Original Image</a:t>
            </a:r>
          </a:p>
        </p:txBody>
      </p:sp>
    </p:spTree>
    <p:extLst>
      <p:ext uri="{BB962C8B-B14F-4D97-AF65-F5344CB8AC3E}">
        <p14:creationId xmlns:p14="http://schemas.microsoft.com/office/powerpoint/2010/main" val="300600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0BA1C-F4CB-4CA8-BDF0-99C3D30C3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725" y="642594"/>
            <a:ext cx="10489475" cy="949233"/>
          </a:xfrm>
          <a:solidFill>
            <a:srgbClr val="FFC000"/>
          </a:solidFill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Background-size: cover or contain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D0095-65F2-4350-B507-37484C8AD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25" y="1680753"/>
            <a:ext cx="10868297" cy="4650377"/>
          </a:xfrm>
        </p:spPr>
        <p:txBody>
          <a:bodyPr>
            <a:normAutofit fontScale="92500" lnSpcReduction="10000"/>
          </a:bodyPr>
          <a:lstStyle/>
          <a:p>
            <a:br>
              <a:rPr lang="en-US" sz="2000" b="1" dirty="0"/>
            </a:br>
            <a:r>
              <a:rPr lang="en-US" sz="2000" b="1" dirty="0"/>
              <a:t>background-size: cover;</a:t>
            </a:r>
          </a:p>
          <a:p>
            <a:r>
              <a:rPr lang="en-US" sz="1800" dirty="0"/>
              <a:t>-Stretches the image to cover</a:t>
            </a:r>
            <a:br>
              <a:rPr lang="en-US" sz="1800" dirty="0"/>
            </a:br>
            <a:r>
              <a:rPr lang="en-US" sz="1800" dirty="0"/>
              <a:t>the element’s background</a:t>
            </a:r>
          </a:p>
          <a:p>
            <a:r>
              <a:rPr lang="en-US" sz="1800" dirty="0"/>
              <a:t>In other words, the whole thing is</a:t>
            </a:r>
            <a:br>
              <a:rPr lang="en-US" sz="1800" dirty="0"/>
            </a:br>
            <a:r>
              <a:rPr lang="en-US" sz="1800" dirty="0"/>
              <a:t>resized so that it is stretched to fit</a:t>
            </a:r>
            <a:br>
              <a:rPr lang="en-US" sz="1800" dirty="0"/>
            </a:br>
            <a:r>
              <a:rPr lang="en-US" sz="1800" dirty="0"/>
              <a:t>in the element area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2000" b="1" dirty="0"/>
              <a:t>background-size: contain;</a:t>
            </a:r>
          </a:p>
          <a:p>
            <a:r>
              <a:rPr lang="en-US" dirty="0"/>
              <a:t>Makes the image fit fully within the </a:t>
            </a:r>
            <a:br>
              <a:rPr lang="en-US" dirty="0"/>
            </a:br>
            <a:r>
              <a:rPr lang="en-US" dirty="0"/>
              <a:t>element</a:t>
            </a:r>
          </a:p>
          <a:p>
            <a:r>
              <a:rPr lang="en-US" dirty="0"/>
              <a:t>In other words, the whole thing is </a:t>
            </a:r>
            <a:br>
              <a:rPr lang="en-US" dirty="0"/>
            </a:br>
            <a:r>
              <a:rPr lang="en-US" dirty="0"/>
              <a:t>resized so that you can see the whole </a:t>
            </a:r>
            <a:br>
              <a:rPr lang="en-US" dirty="0"/>
            </a:br>
            <a:r>
              <a:rPr lang="en-US" dirty="0"/>
              <a:t>background image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BB63FD-EE6C-422E-9AAC-580CE62B4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101" y="2103120"/>
            <a:ext cx="6332099" cy="1756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FBD91C-735B-4B13-BF66-D06DA3C85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151" y="4724638"/>
            <a:ext cx="6313049" cy="169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09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A757E7F-65CB-44FC-A89F-5FE606439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389" y="237744"/>
            <a:ext cx="6658792" cy="6382511"/>
          </a:xfrm>
        </p:spPr>
        <p:txBody>
          <a:bodyPr anchor="ctr"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B0F0"/>
                </a:solidFill>
              </a:rPr>
              <a:t>background-images: </a:t>
            </a:r>
            <a:r>
              <a:rPr lang="en-US" sz="1800" b="1" dirty="0" err="1">
                <a:solidFill>
                  <a:srgbClr val="00B0F0"/>
                </a:solidFill>
              </a:rPr>
              <a:t>url</a:t>
            </a:r>
            <a:r>
              <a:rPr lang="en-US" sz="1800" b="1" dirty="0">
                <a:solidFill>
                  <a:srgbClr val="00B0F0"/>
                </a:solidFill>
              </a:rPr>
              <a:t>(“Images/bgimg.jpg”);      </a:t>
            </a:r>
            <a:r>
              <a:rPr lang="en-US" sz="1800" b="1" i="1" dirty="0"/>
              <a:t>remember  </a:t>
            </a:r>
            <a:r>
              <a:rPr lang="en-US" sz="1800" b="1" i="1" dirty="0" err="1"/>
              <a:t>url</a:t>
            </a:r>
            <a:r>
              <a:rPr lang="en-US" sz="1800" b="1" i="1" dirty="0"/>
              <a:t>!!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If that’s all you put, the background image will tile (both up and down, left and right) to fill the element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B0F0"/>
                </a:solidFill>
              </a:rPr>
              <a:t>background-repeat: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B0F0"/>
                </a:solidFill>
              </a:rPr>
              <a:t>repeat-x</a:t>
            </a:r>
            <a:r>
              <a:rPr lang="en-US" sz="1800" dirty="0"/>
              <a:t> – repeats horizontally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B0F0"/>
                </a:solidFill>
              </a:rPr>
              <a:t>repeat-y</a:t>
            </a:r>
            <a:r>
              <a:rPr lang="en-US" sz="1800" dirty="0"/>
              <a:t> – repeats vertically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B0F0"/>
                </a:solidFill>
              </a:rPr>
              <a:t>background-position: 0px </a:t>
            </a:r>
            <a:r>
              <a:rPr lang="en-US" sz="1800" b="1" dirty="0" err="1">
                <a:solidFill>
                  <a:srgbClr val="00B0F0"/>
                </a:solidFill>
              </a:rPr>
              <a:t>0px</a:t>
            </a:r>
            <a:r>
              <a:rPr lang="en-US" sz="1800" b="1" dirty="0">
                <a:solidFill>
                  <a:srgbClr val="00B0F0"/>
                </a:solidFill>
              </a:rPr>
              <a:t>;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First is for how far in from the left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Second is for how far down from the top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You can use negative numbers (to move left and up, respectively)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B0F0"/>
                </a:solidFill>
              </a:rPr>
              <a:t>background-repeat: no-repeat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Image only happens once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B0F0"/>
                </a:solidFill>
              </a:rPr>
              <a:t>background-size: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Specify size using pixels or %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Or </a:t>
            </a:r>
            <a:r>
              <a:rPr lang="en-US" sz="1800" b="1" dirty="0">
                <a:solidFill>
                  <a:srgbClr val="00B0F0"/>
                </a:solidFill>
              </a:rPr>
              <a:t>cover: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For stretching to cover the whole element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>
                <a:solidFill>
                  <a:srgbClr val="00B0F0"/>
                </a:solidFill>
              </a:rPr>
              <a:t>contain</a:t>
            </a:r>
            <a:r>
              <a:rPr lang="en-US" sz="1800" b="1" dirty="0">
                <a:solidFill>
                  <a:srgbClr val="00B0F0"/>
                </a:solidFill>
              </a:rPr>
              <a:t>: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For resizing to make the whole image fit within the </a:t>
            </a:r>
            <a:r>
              <a:rPr lang="en-US" sz="1800" dirty="0" err="1"/>
              <a:t>lement</a:t>
            </a:r>
            <a:endParaRPr lang="en-US" sz="1800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47550C8C-FD98-4460-A97B-A17D269D7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80" y="1372255"/>
            <a:ext cx="3714770" cy="50284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057690-5871-481A-AC30-D7E0D8D7B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071" y="631484"/>
            <a:ext cx="3536510" cy="830778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Takeaways</a:t>
            </a:r>
          </a:p>
        </p:txBody>
      </p:sp>
    </p:spTree>
    <p:extLst>
      <p:ext uri="{BB962C8B-B14F-4D97-AF65-F5344CB8AC3E}">
        <p14:creationId xmlns:p14="http://schemas.microsoft.com/office/powerpoint/2010/main" val="311532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1421849-BDC3-4046-A2D6-5A68B840660D}"/>
              </a:ext>
            </a:extLst>
          </p:cNvPr>
          <p:cNvSpPr/>
          <p:nvPr/>
        </p:nvSpPr>
        <p:spPr>
          <a:xfrm>
            <a:off x="233680" y="233680"/>
            <a:ext cx="11704320" cy="6365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D52A34-3A07-460F-A925-C1792E7D20CC}"/>
              </a:ext>
            </a:extLst>
          </p:cNvPr>
          <p:cNvSpPr/>
          <p:nvPr/>
        </p:nvSpPr>
        <p:spPr>
          <a:xfrm>
            <a:off x="858520" y="2935776"/>
            <a:ext cx="10154920" cy="990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A27C06-DB7D-4782-B50D-C15197F2A074}"/>
              </a:ext>
            </a:extLst>
          </p:cNvPr>
          <p:cNvSpPr/>
          <p:nvPr/>
        </p:nvSpPr>
        <p:spPr>
          <a:xfrm>
            <a:off x="868679" y="4395627"/>
            <a:ext cx="10154919" cy="20762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66FE20-4630-46CD-B59F-590090F890A2}"/>
              </a:ext>
            </a:extLst>
          </p:cNvPr>
          <p:cNvSpPr/>
          <p:nvPr/>
        </p:nvSpPr>
        <p:spPr>
          <a:xfrm>
            <a:off x="868680" y="1706880"/>
            <a:ext cx="10154920" cy="990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B3BCC-C093-4F86-9650-BE56AA25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135" y="124882"/>
            <a:ext cx="10058400" cy="13716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background-color: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7BCF7-32C6-4433-861A-51CA570C4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841" y="1290319"/>
            <a:ext cx="10134600" cy="4489705"/>
          </a:xfrm>
        </p:spPr>
        <p:txBody>
          <a:bodyPr>
            <a:normAutofit/>
          </a:bodyPr>
          <a:lstStyle/>
          <a:p>
            <a:pPr marL="0" indent="0">
              <a:spcAft>
                <a:spcPts val="700"/>
              </a:spcAft>
              <a:buNone/>
            </a:pP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</a:rPr>
              <a:t>You’ve seen this: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50" dirty="0">
                <a:solidFill>
                  <a:schemeClr val="bg1"/>
                </a:solidFill>
              </a:rPr>
              <a:t>h1 {</a:t>
            </a: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50" dirty="0">
                <a:solidFill>
                  <a:schemeClr val="bg1"/>
                </a:solidFill>
              </a:rPr>
              <a:t>background-color: navy;</a:t>
            </a: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50" dirty="0">
                <a:solidFill>
                  <a:schemeClr val="bg1"/>
                </a:solidFill>
              </a:rPr>
              <a:t>color: </a:t>
            </a:r>
            <a:r>
              <a:rPr lang="en-US" sz="1350" dirty="0" err="1">
                <a:solidFill>
                  <a:schemeClr val="bg1"/>
                </a:solidFill>
              </a:rPr>
              <a:t>lightgreen</a:t>
            </a:r>
            <a:r>
              <a:rPr lang="en-US" sz="1350" dirty="0">
                <a:solidFill>
                  <a:schemeClr val="bg1"/>
                </a:solidFill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50" dirty="0">
                <a:solidFill>
                  <a:schemeClr val="bg1"/>
                </a:solidFill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350" dirty="0">
              <a:solidFill>
                <a:srgbClr val="C0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50" dirty="0">
                <a:solidFill>
                  <a:schemeClr val="bg1"/>
                </a:solidFill>
              </a:rPr>
              <a:t>p {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50" dirty="0">
                <a:solidFill>
                  <a:schemeClr val="bg1"/>
                </a:solidFill>
              </a:rPr>
              <a:t>      background-color: salmon;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50" dirty="0">
                <a:solidFill>
                  <a:schemeClr val="bg1"/>
                </a:solidFill>
              </a:rPr>
              <a:t>      color: teal;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50" dirty="0">
                <a:solidFill>
                  <a:schemeClr val="bg1"/>
                </a:solidFill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000" dirty="0">
              <a:solidFill>
                <a:srgbClr val="C00000"/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IF YOU WANT THE ENTIRE PAGE TO HAVE A BACKGROUND COLOR: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body {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     background: chocolate;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     color: beige;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}</a:t>
            </a:r>
            <a:r>
              <a:rPr lang="en-US" dirty="0"/>
              <a:t>	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FDA7ED-B22F-47D7-BCA5-3253139D8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879" y="1850554"/>
            <a:ext cx="4232829" cy="6667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8DE48F-65E1-4F55-B8B5-3143EB389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879" y="2994775"/>
            <a:ext cx="4240449" cy="8305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EC2081-12AB-4F0A-9DA5-564CD1874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879" y="4446427"/>
            <a:ext cx="4058505" cy="197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5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4BF84-7E26-43C6-940E-4B9D2D9C5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60967"/>
            <a:ext cx="10058400" cy="722743"/>
          </a:xfrm>
        </p:spPr>
        <p:txBody>
          <a:bodyPr/>
          <a:lstStyle/>
          <a:p>
            <a:r>
              <a:rPr lang="en-US" dirty="0"/>
              <a:t>background-image: </a:t>
            </a:r>
            <a:r>
              <a:rPr lang="en-US" dirty="0" err="1"/>
              <a:t>url</a:t>
            </a:r>
            <a:r>
              <a:rPr lang="en-US" dirty="0"/>
              <a:t>(“bgimg.jpg”);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02482-D709-408E-A89A-6550CB704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210" y="1672225"/>
            <a:ext cx="5075705" cy="42805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Quick notes on this: </a:t>
            </a:r>
          </a:p>
          <a:p>
            <a:r>
              <a:rPr lang="en-US" dirty="0"/>
              <a:t>1)</a:t>
            </a:r>
            <a:r>
              <a:rPr lang="en-US" b="1" dirty="0"/>
              <a:t> </a:t>
            </a:r>
            <a:r>
              <a:rPr lang="en-US" b="1" dirty="0" err="1"/>
              <a:t>url</a:t>
            </a:r>
            <a:r>
              <a:rPr lang="en-US" b="1" dirty="0"/>
              <a:t>    </a:t>
            </a:r>
            <a:r>
              <a:rPr lang="en-US" dirty="0"/>
              <a:t>people forget to put that.  You need it.</a:t>
            </a:r>
          </a:p>
          <a:p>
            <a:r>
              <a:rPr lang="en-US" dirty="0"/>
              <a:t>2) the background image shows up better if you </a:t>
            </a:r>
            <a:r>
              <a:rPr lang="en-US" b="1" dirty="0"/>
              <a:t>add padding </a:t>
            </a:r>
            <a:r>
              <a:rPr lang="en-US" dirty="0"/>
              <a:t>to your element, </a:t>
            </a:r>
          </a:p>
          <a:p>
            <a:r>
              <a:rPr lang="en-US" dirty="0" err="1"/>
              <a:t>E.g,:without</a:t>
            </a:r>
            <a:r>
              <a:rPr lang="en-US" dirty="0"/>
              <a:t> padding: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3) the background image automatically</a:t>
            </a:r>
            <a:r>
              <a:rPr lang="en-US" b="1" dirty="0"/>
              <a:t> tiles </a:t>
            </a:r>
            <a:r>
              <a:rPr lang="en-US" dirty="0"/>
              <a:t>to fill the background space</a:t>
            </a:r>
          </a:p>
          <a:p>
            <a:pPr lvl="1"/>
            <a:r>
              <a:rPr lang="en-US" dirty="0"/>
              <a:t>That is the </a:t>
            </a:r>
            <a:r>
              <a:rPr lang="en-US" b="1" dirty="0"/>
              <a:t>default</a:t>
            </a:r>
          </a:p>
          <a:p>
            <a:pPr lvl="1"/>
            <a:r>
              <a:rPr lang="en-US" dirty="0"/>
              <a:t>You can change that (coming up)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97233F2-5C2F-4597-B1F2-3A21CF044BCA}"/>
              </a:ext>
            </a:extLst>
          </p:cNvPr>
          <p:cNvSpPr txBox="1">
            <a:spLocks/>
          </p:cNvSpPr>
          <p:nvPr/>
        </p:nvSpPr>
        <p:spPr>
          <a:xfrm>
            <a:off x="6822509" y="3902672"/>
            <a:ext cx="4745276" cy="24167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Font typeface="Garamond" pitchFamily="18" charset="0"/>
              <a:buNone/>
            </a:pPr>
            <a:r>
              <a:rPr lang="en-US" sz="1400" dirty="0"/>
              <a:t>h1 {</a:t>
            </a:r>
          </a:p>
          <a:p>
            <a:pPr marL="0" indent="0">
              <a:spcBef>
                <a:spcPts val="200"/>
              </a:spcBef>
              <a:buFont typeface="Garamond" pitchFamily="18" charset="0"/>
              <a:buNone/>
            </a:pPr>
            <a:r>
              <a:rPr lang="en-US" sz="1400" dirty="0"/>
              <a:t>	background-color: navy;</a:t>
            </a:r>
          </a:p>
          <a:p>
            <a:pPr marL="0" indent="0">
              <a:spcBef>
                <a:spcPts val="200"/>
              </a:spcBef>
              <a:buFont typeface="Garamond" pitchFamily="18" charset="0"/>
              <a:buNone/>
            </a:pPr>
            <a:r>
              <a:rPr lang="en-US" sz="1400" dirty="0"/>
              <a:t>	color: </a:t>
            </a:r>
            <a:r>
              <a:rPr lang="en-US" sz="1400" dirty="0" err="1"/>
              <a:t>lightgreen</a:t>
            </a:r>
            <a:r>
              <a:rPr lang="en-US" sz="1400" dirty="0"/>
              <a:t>;</a:t>
            </a:r>
          </a:p>
          <a:p>
            <a:pPr marL="0" indent="0">
              <a:spcBef>
                <a:spcPts val="200"/>
              </a:spcBef>
              <a:buFont typeface="Garamond" pitchFamily="18" charset="0"/>
              <a:buNone/>
            </a:pPr>
            <a:r>
              <a:rPr lang="en-US" sz="1400" dirty="0"/>
              <a:t>	padding: 50px;</a:t>
            </a:r>
          </a:p>
          <a:p>
            <a:pPr marL="0" indent="0">
              <a:spcBef>
                <a:spcPts val="200"/>
              </a:spcBef>
              <a:buFont typeface="Garamond" pitchFamily="18" charset="0"/>
              <a:buNone/>
            </a:pPr>
            <a:r>
              <a:rPr lang="en-US" sz="1400" dirty="0"/>
              <a:t>	font-family: trebuchet </a:t>
            </a:r>
            <a:r>
              <a:rPr lang="en-US" sz="1400" dirty="0" err="1"/>
              <a:t>ms</a:t>
            </a:r>
            <a:r>
              <a:rPr lang="en-US" sz="1400" dirty="0"/>
              <a:t>;</a:t>
            </a:r>
          </a:p>
          <a:p>
            <a:pPr marL="0" indent="0">
              <a:spcBef>
                <a:spcPts val="200"/>
              </a:spcBef>
              <a:buFont typeface="Garamond" pitchFamily="18" charset="0"/>
              <a:buNone/>
            </a:pPr>
            <a:r>
              <a:rPr lang="en-US" sz="1400" dirty="0"/>
              <a:t>	font-size: 300%;</a:t>
            </a:r>
          </a:p>
          <a:p>
            <a:pPr marL="0" indent="0">
              <a:spcBef>
                <a:spcPts val="200"/>
              </a:spcBef>
              <a:buFont typeface="Garamond" pitchFamily="18" charset="0"/>
              <a:buNone/>
            </a:pPr>
            <a:r>
              <a:rPr lang="en-US" sz="1400" dirty="0"/>
              <a:t>	</a:t>
            </a:r>
            <a:r>
              <a:rPr lang="en-US" sz="1400" b="1" dirty="0"/>
              <a:t>background-image: </a:t>
            </a:r>
            <a:r>
              <a:rPr lang="en-US" sz="1400" b="1" dirty="0" err="1"/>
              <a:t>url</a:t>
            </a:r>
            <a:r>
              <a:rPr lang="en-US" sz="1400" b="1" dirty="0"/>
              <a:t>("Images/bg3.jpg");</a:t>
            </a:r>
          </a:p>
          <a:p>
            <a:pPr marL="0" indent="0">
              <a:spcBef>
                <a:spcPts val="200"/>
              </a:spcBef>
              <a:buFont typeface="Garamond" pitchFamily="18" charset="0"/>
              <a:buNone/>
            </a:pPr>
            <a:r>
              <a:rPr lang="en-US" sz="1400" dirty="0"/>
              <a:t>	border: 1px inset #333333;</a:t>
            </a:r>
          </a:p>
          <a:p>
            <a:pPr marL="0" indent="0">
              <a:spcBef>
                <a:spcPts val="200"/>
              </a:spcBef>
              <a:buFont typeface="Garamond" pitchFamily="18" charset="0"/>
              <a:buNone/>
            </a:pPr>
            <a:r>
              <a:rPr lang="en-US" sz="1400" dirty="0"/>
              <a:t>}</a:t>
            </a:r>
          </a:p>
        </p:txBody>
      </p:sp>
      <p:pic>
        <p:nvPicPr>
          <p:cNvPr id="9" name="Picture 8" descr="A picture containing indoor&#10;&#10;Description automatically generated">
            <a:extLst>
              <a:ext uri="{FF2B5EF4-FFF2-40B4-BE49-F238E27FC236}">
                <a16:creationId xmlns:a16="http://schemas.microsoft.com/office/drawing/2014/main" id="{C01584EE-1104-4B4E-864C-8880E8CF7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020" y="5115017"/>
            <a:ext cx="1021433" cy="8849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41E2DC-8E16-4DA8-9AFC-431CC4981D1D}"/>
              </a:ext>
            </a:extLst>
          </p:cNvPr>
          <p:cNvSpPr txBox="1"/>
          <p:nvPr/>
        </p:nvSpPr>
        <p:spPr>
          <a:xfrm>
            <a:off x="5281810" y="5952744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bg3.jpg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B8F4831-EC1E-473C-BB88-02813205F961}"/>
              </a:ext>
            </a:extLst>
          </p:cNvPr>
          <p:cNvCxnSpPr>
            <a:cxnSpLocks/>
          </p:cNvCxnSpPr>
          <p:nvPr/>
        </p:nvCxnSpPr>
        <p:spPr>
          <a:xfrm flipV="1">
            <a:off x="4741101" y="3582444"/>
            <a:ext cx="1459461" cy="1127343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CA849A28-4342-43FF-8083-FD1EB298F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248766"/>
            <a:ext cx="4286168" cy="8534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4E9D887-B773-48EC-90AE-3FE8E8DC1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3939" y="1866379"/>
            <a:ext cx="5573024" cy="192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17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BB1B3-7FE1-467B-B504-F62DD19D9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74" y="310436"/>
            <a:ext cx="11242109" cy="111623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background-repeat: repeat-y;</a:t>
            </a:r>
            <a:br>
              <a:rPr lang="en-US" dirty="0"/>
            </a:br>
            <a:r>
              <a:rPr lang="en-US" sz="3100" dirty="0"/>
              <a:t>Tile background image vertically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394E2E-3399-4313-AD1A-34839B55F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865" y="2014193"/>
            <a:ext cx="4381416" cy="3756588"/>
          </a:xfrm>
        </p:spPr>
      </p:pic>
      <p:pic>
        <p:nvPicPr>
          <p:cNvPr id="7" name="Picture 6" descr="A close-up of a fire&#10;&#10;Description automatically generated with low confidence">
            <a:extLst>
              <a:ext uri="{FF2B5EF4-FFF2-40B4-BE49-F238E27FC236}">
                <a16:creationId xmlns:a16="http://schemas.microsoft.com/office/drawing/2014/main" id="{FA9D5B3D-977D-4088-8155-DB91CBA4C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823" y="1076143"/>
            <a:ext cx="714375" cy="71437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CB1DC2C-2CD6-4144-9020-0481A54E14C9}"/>
              </a:ext>
            </a:extLst>
          </p:cNvPr>
          <p:cNvCxnSpPr/>
          <p:nvPr/>
        </p:nvCxnSpPr>
        <p:spPr>
          <a:xfrm flipH="1">
            <a:off x="9434128" y="1247937"/>
            <a:ext cx="557348" cy="104503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A7EBF1F-51DE-4D45-98AA-BA779A139FFF}"/>
              </a:ext>
            </a:extLst>
          </p:cNvPr>
          <p:cNvSpPr txBox="1"/>
          <p:nvPr/>
        </p:nvSpPr>
        <p:spPr>
          <a:xfrm>
            <a:off x="9358006" y="911686"/>
            <a:ext cx="1621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Smallleaf.png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997325-5F5B-42E3-89DD-0FCB823CA61B}"/>
              </a:ext>
            </a:extLst>
          </p:cNvPr>
          <p:cNvSpPr txBox="1"/>
          <p:nvPr/>
        </p:nvSpPr>
        <p:spPr>
          <a:xfrm>
            <a:off x="5189396" y="2014193"/>
            <a:ext cx="6397200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 {   </a:t>
            </a:r>
            <a:r>
              <a:rPr lang="en-US" b="1" dirty="0"/>
              <a:t>background-image: </a:t>
            </a:r>
            <a:r>
              <a:rPr lang="en-US" b="1" dirty="0" err="1"/>
              <a:t>url</a:t>
            </a:r>
            <a:r>
              <a:rPr lang="en-US" b="1" dirty="0"/>
              <a:t>("Images/smallleaves.png");</a:t>
            </a:r>
          </a:p>
          <a:p>
            <a:r>
              <a:rPr lang="en-US" b="1" dirty="0"/>
              <a:t>        background-repeat: repeat-y;</a:t>
            </a:r>
          </a:p>
          <a:p>
            <a:r>
              <a:rPr lang="en-US" b="1" dirty="0"/>
              <a:t>        background-position:0px 0px;</a:t>
            </a:r>
          </a:p>
          <a:p>
            <a:endParaRPr lang="en-US" dirty="0"/>
          </a:p>
          <a:p>
            <a:r>
              <a:rPr lang="en-US" dirty="0"/>
              <a:t>        background-color: </a:t>
            </a:r>
            <a:r>
              <a:rPr lang="en-US" dirty="0" err="1"/>
              <a:t>lightsalmon</a:t>
            </a:r>
            <a:r>
              <a:rPr lang="en-US" dirty="0"/>
              <a:t>;</a:t>
            </a:r>
          </a:p>
          <a:p>
            <a:r>
              <a:rPr lang="en-US" dirty="0"/>
              <a:t>        color: teal;</a:t>
            </a:r>
          </a:p>
          <a:p>
            <a:r>
              <a:rPr lang="en-US" dirty="0"/>
              <a:t>        padding: 65px;</a:t>
            </a:r>
          </a:p>
          <a:p>
            <a:r>
              <a:rPr lang="en-US" dirty="0"/>
              <a:t>        padding-left: 75px;</a:t>
            </a:r>
          </a:p>
          <a:p>
            <a:r>
              <a:rPr lang="en-US" dirty="0"/>
              <a:t>        border: 1px solid teal;</a:t>
            </a:r>
          </a:p>
          <a:p>
            <a:r>
              <a:rPr lang="en-US" dirty="0"/>
              <a:t>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B37DCE-CF5A-4CFA-B81F-194637003A8B}"/>
              </a:ext>
            </a:extLst>
          </p:cNvPr>
          <p:cNvSpPr txBox="1"/>
          <p:nvPr/>
        </p:nvSpPr>
        <p:spPr>
          <a:xfrm>
            <a:off x="5189396" y="5120137"/>
            <a:ext cx="6397200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Repeat-y</a:t>
            </a:r>
            <a:r>
              <a:rPr lang="en-US" sz="2200" dirty="0"/>
              <a:t> means repeat up and down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(but not left and right)</a:t>
            </a:r>
          </a:p>
          <a:p>
            <a:r>
              <a:rPr lang="en-US" sz="2200" dirty="0"/>
              <a:t>Note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background-position: 0px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</a:rPr>
              <a:t>0px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that’s 0px in from left and 0px down from the top</a:t>
            </a:r>
          </a:p>
        </p:txBody>
      </p:sp>
    </p:spTree>
    <p:extLst>
      <p:ext uri="{BB962C8B-B14F-4D97-AF65-F5344CB8AC3E}">
        <p14:creationId xmlns:p14="http://schemas.microsoft.com/office/powerpoint/2010/main" val="1726418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BB1B3-7FE1-467B-B504-F62DD19D9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05" y="143362"/>
            <a:ext cx="5446180" cy="73862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Changing position</a:t>
            </a:r>
            <a:endParaRPr lang="en-US" sz="31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394E2E-3399-4313-AD1A-34839B55F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554" y="974511"/>
            <a:ext cx="3374556" cy="289331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997325-5F5B-42E3-89DD-0FCB823CA61B}"/>
              </a:ext>
            </a:extLst>
          </p:cNvPr>
          <p:cNvSpPr txBox="1"/>
          <p:nvPr/>
        </p:nvSpPr>
        <p:spPr>
          <a:xfrm>
            <a:off x="3911741" y="974511"/>
            <a:ext cx="5986832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 {   background-image: </a:t>
            </a:r>
            <a:r>
              <a:rPr lang="en-US" dirty="0" err="1"/>
              <a:t>url</a:t>
            </a:r>
            <a:r>
              <a:rPr lang="en-US" dirty="0"/>
              <a:t>("Images/smallleaves.png");</a:t>
            </a:r>
          </a:p>
          <a:p>
            <a:r>
              <a:rPr lang="en-US" dirty="0"/>
              <a:t>        background-repeat: repeat-y;</a:t>
            </a:r>
          </a:p>
          <a:p>
            <a:r>
              <a:rPr lang="en-US" b="1" dirty="0"/>
              <a:t>        background-position:0px 0px;</a:t>
            </a:r>
          </a:p>
          <a:p>
            <a:endParaRPr lang="en-US" dirty="0"/>
          </a:p>
          <a:p>
            <a:r>
              <a:rPr lang="en-US" dirty="0"/>
              <a:t>        background-color: </a:t>
            </a:r>
            <a:r>
              <a:rPr lang="en-US" dirty="0" err="1"/>
              <a:t>lightsalmon</a:t>
            </a:r>
            <a:r>
              <a:rPr lang="en-US" dirty="0"/>
              <a:t>;</a:t>
            </a:r>
          </a:p>
          <a:p>
            <a:r>
              <a:rPr lang="en-US" dirty="0"/>
              <a:t>        color: teal;</a:t>
            </a:r>
          </a:p>
          <a:p>
            <a:r>
              <a:rPr lang="en-US" dirty="0"/>
              <a:t>        padding: 65px;</a:t>
            </a:r>
          </a:p>
          <a:p>
            <a:r>
              <a:rPr lang="en-US" dirty="0"/>
              <a:t>        padding-left: 75px;</a:t>
            </a:r>
          </a:p>
          <a:p>
            <a:r>
              <a:rPr lang="en-US" dirty="0"/>
              <a:t>        border: 1px solid teal;</a:t>
            </a:r>
          </a:p>
          <a:p>
            <a:r>
              <a:rPr lang="en-US" dirty="0"/>
              <a:t>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B37DCE-CF5A-4CFA-B81F-194637003A8B}"/>
              </a:ext>
            </a:extLst>
          </p:cNvPr>
          <p:cNvSpPr txBox="1"/>
          <p:nvPr/>
        </p:nvSpPr>
        <p:spPr>
          <a:xfrm>
            <a:off x="5665385" y="143362"/>
            <a:ext cx="6397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background-position: 0px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</a:rPr>
              <a:t>0px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that’s 0px in from left and 0px down from the top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C1A343-AF49-4550-ABAA-8B639E92E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57" y="3938881"/>
            <a:ext cx="3323153" cy="29040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DA9878-1157-47D1-8C0C-B6E243EF2D4F}"/>
              </a:ext>
            </a:extLst>
          </p:cNvPr>
          <p:cNvSpPr txBox="1"/>
          <p:nvPr/>
        </p:nvSpPr>
        <p:spPr>
          <a:xfrm>
            <a:off x="3911741" y="3995678"/>
            <a:ext cx="5986832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 {   background-image: </a:t>
            </a:r>
            <a:r>
              <a:rPr lang="en-US" dirty="0" err="1"/>
              <a:t>url</a:t>
            </a:r>
            <a:r>
              <a:rPr lang="en-US" dirty="0"/>
              <a:t>("Images/smallleaves.png");</a:t>
            </a:r>
          </a:p>
          <a:p>
            <a:r>
              <a:rPr lang="en-US" dirty="0"/>
              <a:t>        background-repeat: repeat-y;</a:t>
            </a:r>
          </a:p>
          <a:p>
            <a:r>
              <a:rPr lang="en-US" b="1" dirty="0"/>
              <a:t>        background-position:35px 0px;</a:t>
            </a:r>
          </a:p>
          <a:p>
            <a:endParaRPr lang="en-US" dirty="0"/>
          </a:p>
          <a:p>
            <a:r>
              <a:rPr lang="en-US" dirty="0"/>
              <a:t>        background-color: </a:t>
            </a:r>
            <a:r>
              <a:rPr lang="en-US" dirty="0" err="1"/>
              <a:t>lightsalmon</a:t>
            </a:r>
            <a:r>
              <a:rPr lang="en-US" dirty="0"/>
              <a:t>;</a:t>
            </a:r>
          </a:p>
          <a:p>
            <a:r>
              <a:rPr lang="en-US" dirty="0"/>
              <a:t>        color: teal;</a:t>
            </a:r>
          </a:p>
          <a:p>
            <a:r>
              <a:rPr lang="en-US" dirty="0"/>
              <a:t>        padding: 65px;</a:t>
            </a:r>
          </a:p>
          <a:p>
            <a:r>
              <a:rPr lang="en-US" dirty="0"/>
              <a:t>        padding-left: 75px;</a:t>
            </a:r>
          </a:p>
          <a:p>
            <a:r>
              <a:rPr lang="en-US" dirty="0"/>
              <a:t>        border: 1px solid teal;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61285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BB1B3-7FE1-467B-B504-F62DD19D9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74" y="310436"/>
            <a:ext cx="11242109" cy="111623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background-repeat: repeat-x;</a:t>
            </a:r>
            <a:br>
              <a:rPr lang="en-US" dirty="0"/>
            </a:br>
            <a:r>
              <a:rPr lang="en-US" sz="3100" dirty="0"/>
              <a:t>Tile background image horizontally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CB1DC2C-2CD6-4144-9020-0481A54E14C9}"/>
              </a:ext>
            </a:extLst>
          </p:cNvPr>
          <p:cNvCxnSpPr>
            <a:cxnSpLocks/>
          </p:cNvCxnSpPr>
          <p:nvPr/>
        </p:nvCxnSpPr>
        <p:spPr>
          <a:xfrm>
            <a:off x="9976981" y="1258866"/>
            <a:ext cx="161046" cy="56367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A7EBF1F-51DE-4D45-98AA-BA779A139FFF}"/>
              </a:ext>
            </a:extLst>
          </p:cNvPr>
          <p:cNvSpPr txBox="1"/>
          <p:nvPr/>
        </p:nvSpPr>
        <p:spPr>
          <a:xfrm>
            <a:off x="9005663" y="933433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flowers3.png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997325-5F5B-42E3-89DD-0FCB823CA61B}"/>
              </a:ext>
            </a:extLst>
          </p:cNvPr>
          <p:cNvSpPr txBox="1"/>
          <p:nvPr/>
        </p:nvSpPr>
        <p:spPr>
          <a:xfrm>
            <a:off x="370974" y="3271879"/>
            <a:ext cx="5950155" cy="3293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h1 {</a:t>
            </a:r>
          </a:p>
          <a:p>
            <a:r>
              <a:rPr lang="en-US" sz="1600" dirty="0"/>
              <a:t>	background-color: </a:t>
            </a:r>
            <a:r>
              <a:rPr lang="en-US" sz="1600" dirty="0" err="1"/>
              <a:t>lightgreen</a:t>
            </a:r>
            <a:r>
              <a:rPr lang="en-US" sz="1600" dirty="0"/>
              <a:t>;</a:t>
            </a:r>
          </a:p>
          <a:p>
            <a:r>
              <a:rPr lang="en-US" sz="1600" dirty="0"/>
              <a:t>	color: navy;</a:t>
            </a:r>
          </a:p>
          <a:p>
            <a:r>
              <a:rPr lang="en-US" sz="1600" dirty="0"/>
              <a:t>	padding:30px;</a:t>
            </a:r>
          </a:p>
          <a:p>
            <a:r>
              <a:rPr lang="en-US" sz="1600" b="1" dirty="0"/>
              <a:t>	background-image: </a:t>
            </a:r>
            <a:r>
              <a:rPr lang="en-US" sz="1600" b="1" dirty="0" err="1"/>
              <a:t>url</a:t>
            </a:r>
            <a:r>
              <a:rPr lang="en-US" sz="1600" b="1" dirty="0"/>
              <a:t>("Images/flowers3.png");</a:t>
            </a:r>
          </a:p>
          <a:p>
            <a:r>
              <a:rPr lang="en-US" sz="1600" b="1" dirty="0"/>
              <a:t>	background-repeat: repeat-x;</a:t>
            </a:r>
          </a:p>
          <a:p>
            <a:r>
              <a:rPr lang="en-US" sz="1600" b="1" dirty="0"/>
              <a:t>	background-position:0px 0px</a:t>
            </a:r>
            <a:endParaRPr lang="en-US" sz="1600" dirty="0"/>
          </a:p>
          <a:p>
            <a:r>
              <a:rPr lang="en-US" sz="1600" dirty="0"/>
              <a:t>	font-family: arial;</a:t>
            </a:r>
          </a:p>
          <a:p>
            <a:r>
              <a:rPr lang="en-US" sz="1600" dirty="0"/>
              <a:t>	text-align: center;</a:t>
            </a:r>
          </a:p>
          <a:p>
            <a:r>
              <a:rPr lang="en-US" sz="1600" dirty="0"/>
              <a:t>	text-shadow: 2px </a:t>
            </a:r>
            <a:r>
              <a:rPr lang="en-US" sz="1600" dirty="0" err="1"/>
              <a:t>2px</a:t>
            </a:r>
            <a:r>
              <a:rPr lang="en-US" sz="1600" dirty="0"/>
              <a:t> gray;</a:t>
            </a:r>
          </a:p>
          <a:p>
            <a:r>
              <a:rPr lang="en-US" sz="1600" dirty="0"/>
              <a:t>	font-size:300%;</a:t>
            </a:r>
          </a:p>
          <a:p>
            <a:r>
              <a:rPr lang="en-US" sz="1600" dirty="0"/>
              <a:t>	border: 1px solid #333333;</a:t>
            </a:r>
          </a:p>
          <a:p>
            <a:r>
              <a:rPr lang="en-US" sz="1600" dirty="0"/>
              <a:t>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B37DCE-CF5A-4CFA-B81F-194637003A8B}"/>
              </a:ext>
            </a:extLst>
          </p:cNvPr>
          <p:cNvSpPr txBox="1"/>
          <p:nvPr/>
        </p:nvSpPr>
        <p:spPr>
          <a:xfrm>
            <a:off x="5001505" y="4594044"/>
            <a:ext cx="6397200" cy="1323439"/>
          </a:xfrm>
          <a:prstGeom prst="rect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C00000"/>
                </a:solidFill>
              </a:rPr>
              <a:t>Repeat-x</a:t>
            </a:r>
            <a:r>
              <a:rPr lang="en-US" sz="2200"/>
              <a:t> means repeat left and right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(but not up and down</a:t>
            </a:r>
          </a:p>
          <a:p>
            <a:r>
              <a:rPr lang="en-US" sz="2200"/>
              <a:t>Note </a:t>
            </a:r>
            <a:r>
              <a:rPr lang="en-US" sz="2200" b="1">
                <a:solidFill>
                  <a:srgbClr val="C00000"/>
                </a:solidFill>
              </a:rPr>
              <a:t>background-position: 0px 0px;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that’s 0px in from left and 0px down from the top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74CBE0-0A04-4254-BB19-B0760EBC5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74" y="1575633"/>
            <a:ext cx="7055985" cy="1577310"/>
          </a:xfrm>
          <a:prstGeom prst="rect">
            <a:avLst/>
          </a:prstGeom>
        </p:spPr>
      </p:pic>
      <p:pic>
        <p:nvPicPr>
          <p:cNvPr id="14" name="Content Placeholder 13" descr="A picture containing text, plant, grass&#10;&#10;Description automatically generated">
            <a:extLst>
              <a:ext uri="{FF2B5EF4-FFF2-40B4-BE49-F238E27FC236}">
                <a16:creationId xmlns:a16="http://schemas.microsoft.com/office/drawing/2014/main" id="{C40A4EDF-E184-4208-8FBC-3C7AC5880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99802" y="1658508"/>
            <a:ext cx="2076450" cy="1047750"/>
          </a:xfrm>
        </p:spPr>
      </p:pic>
    </p:spTree>
    <p:extLst>
      <p:ext uri="{BB962C8B-B14F-4D97-AF65-F5344CB8AC3E}">
        <p14:creationId xmlns:p14="http://schemas.microsoft.com/office/powerpoint/2010/main" val="1019060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BB1B3-7FE1-467B-B504-F62DD19D9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74" y="310436"/>
            <a:ext cx="11242109" cy="111623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background-repeat: repeat-x;</a:t>
            </a:r>
            <a:br>
              <a:rPr lang="en-US" dirty="0"/>
            </a:br>
            <a:r>
              <a:rPr lang="en-US" sz="3100" dirty="0"/>
              <a:t>Tile background image horizontally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CB1DC2C-2CD6-4144-9020-0481A54E14C9}"/>
              </a:ext>
            </a:extLst>
          </p:cNvPr>
          <p:cNvCxnSpPr>
            <a:cxnSpLocks/>
          </p:cNvCxnSpPr>
          <p:nvPr/>
        </p:nvCxnSpPr>
        <p:spPr>
          <a:xfrm>
            <a:off x="9976981" y="1258866"/>
            <a:ext cx="161046" cy="56367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A7EBF1F-51DE-4D45-98AA-BA779A139FFF}"/>
              </a:ext>
            </a:extLst>
          </p:cNvPr>
          <p:cNvSpPr txBox="1"/>
          <p:nvPr/>
        </p:nvSpPr>
        <p:spPr>
          <a:xfrm>
            <a:off x="9005663" y="933433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flowers3.png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997325-5F5B-42E3-89DD-0FCB823CA61B}"/>
              </a:ext>
            </a:extLst>
          </p:cNvPr>
          <p:cNvSpPr txBox="1"/>
          <p:nvPr/>
        </p:nvSpPr>
        <p:spPr>
          <a:xfrm>
            <a:off x="370974" y="3271879"/>
            <a:ext cx="5950155" cy="3293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h1 {</a:t>
            </a:r>
          </a:p>
          <a:p>
            <a:r>
              <a:rPr lang="en-US" sz="1600" dirty="0"/>
              <a:t>	background-color: </a:t>
            </a:r>
            <a:r>
              <a:rPr lang="en-US" sz="1600" dirty="0" err="1"/>
              <a:t>lightgreen</a:t>
            </a:r>
            <a:r>
              <a:rPr lang="en-US" sz="1600" dirty="0"/>
              <a:t>;</a:t>
            </a:r>
          </a:p>
          <a:p>
            <a:r>
              <a:rPr lang="en-US" sz="1600" dirty="0"/>
              <a:t>	color: navy;</a:t>
            </a:r>
          </a:p>
          <a:p>
            <a:r>
              <a:rPr lang="en-US" sz="1600" dirty="0"/>
              <a:t>	padding:30px;</a:t>
            </a:r>
          </a:p>
          <a:p>
            <a:r>
              <a:rPr lang="en-US" sz="1600" b="1" dirty="0"/>
              <a:t>	background-image: </a:t>
            </a:r>
            <a:r>
              <a:rPr lang="en-US" sz="1600" b="1" dirty="0" err="1"/>
              <a:t>url</a:t>
            </a:r>
            <a:r>
              <a:rPr lang="en-US" sz="1600" b="1" dirty="0"/>
              <a:t>("Images/flowers3.png");</a:t>
            </a:r>
          </a:p>
          <a:p>
            <a:r>
              <a:rPr lang="en-US" sz="1600" b="1" dirty="0"/>
              <a:t>	background-repeat: repeat-x;</a:t>
            </a:r>
          </a:p>
          <a:p>
            <a:r>
              <a:rPr lang="en-US" sz="1600" b="1" dirty="0"/>
              <a:t>	background-position:0px 30px</a:t>
            </a:r>
            <a:endParaRPr lang="en-US" sz="1600" dirty="0"/>
          </a:p>
          <a:p>
            <a:r>
              <a:rPr lang="en-US" sz="1600" dirty="0"/>
              <a:t>	font-family: arial;</a:t>
            </a:r>
          </a:p>
          <a:p>
            <a:r>
              <a:rPr lang="en-US" sz="1600" dirty="0"/>
              <a:t>	text-align: center;</a:t>
            </a:r>
          </a:p>
          <a:p>
            <a:r>
              <a:rPr lang="en-US" sz="1600" dirty="0"/>
              <a:t>	text-shadow: 2px </a:t>
            </a:r>
            <a:r>
              <a:rPr lang="en-US" sz="1600" dirty="0" err="1"/>
              <a:t>2px</a:t>
            </a:r>
            <a:r>
              <a:rPr lang="en-US" sz="1600" dirty="0"/>
              <a:t> gray;</a:t>
            </a:r>
          </a:p>
          <a:p>
            <a:r>
              <a:rPr lang="en-US" sz="1600" dirty="0"/>
              <a:t>	font-size:300%;</a:t>
            </a:r>
          </a:p>
          <a:p>
            <a:r>
              <a:rPr lang="en-US" sz="1600" dirty="0"/>
              <a:t>	border: 1px solid #333333;</a:t>
            </a:r>
          </a:p>
          <a:p>
            <a:r>
              <a:rPr lang="en-US" sz="1600" dirty="0"/>
              <a:t>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B37DCE-CF5A-4CFA-B81F-194637003A8B}"/>
              </a:ext>
            </a:extLst>
          </p:cNvPr>
          <p:cNvSpPr txBox="1"/>
          <p:nvPr/>
        </p:nvSpPr>
        <p:spPr>
          <a:xfrm>
            <a:off x="5001505" y="4594044"/>
            <a:ext cx="6397200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Note </a:t>
            </a:r>
            <a:r>
              <a:rPr lang="en-US" sz="2200" b="1" dirty="0">
                <a:solidFill>
                  <a:srgbClr val="C00000"/>
                </a:solidFill>
              </a:rPr>
              <a:t>background-position: 0px 30px;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that’s 0px in from left and 30px down from the top</a:t>
            </a:r>
          </a:p>
        </p:txBody>
      </p:sp>
      <p:pic>
        <p:nvPicPr>
          <p:cNvPr id="14" name="Content Placeholder 13" descr="A picture containing text, plant, grass&#10;&#10;Description automatically generated">
            <a:extLst>
              <a:ext uri="{FF2B5EF4-FFF2-40B4-BE49-F238E27FC236}">
                <a16:creationId xmlns:a16="http://schemas.microsoft.com/office/drawing/2014/main" id="{C40A4EDF-E184-4208-8FBC-3C7AC5880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99802" y="1658508"/>
            <a:ext cx="2076450" cy="104775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63CAC7-1A40-4B8B-A221-C8537C2E4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74" y="1530545"/>
            <a:ext cx="7021696" cy="146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59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0C039-2BD0-4547-8C96-1C684AD06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423" y="363920"/>
            <a:ext cx="10058400" cy="907532"/>
          </a:xfrm>
        </p:spPr>
        <p:txBody>
          <a:bodyPr/>
          <a:lstStyle/>
          <a:p>
            <a:r>
              <a:rPr lang="en-US" b="1" dirty="0" err="1"/>
              <a:t>background-repeat:no-repeat</a:t>
            </a:r>
            <a:r>
              <a:rPr lang="en-US" b="1" dirty="0"/>
              <a:t>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081F-3923-4631-9CB4-4FEA2CEE6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995748"/>
            <a:ext cx="5559468" cy="295699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h1 {</a:t>
            </a:r>
          </a:p>
          <a:p>
            <a:pPr marL="0" indent="0" defTabSz="231775">
              <a:spcBef>
                <a:spcPts val="100"/>
              </a:spcBef>
              <a:buNone/>
            </a:pPr>
            <a:r>
              <a:rPr lang="en-US" dirty="0"/>
              <a:t>	background-color: aqua;</a:t>
            </a:r>
          </a:p>
          <a:p>
            <a:pPr marL="0" indent="0" defTabSz="231775">
              <a:spcBef>
                <a:spcPts val="100"/>
              </a:spcBef>
              <a:buNone/>
            </a:pPr>
            <a:r>
              <a:rPr lang="en-US" dirty="0"/>
              <a:t>	color: navy;</a:t>
            </a:r>
          </a:p>
          <a:p>
            <a:pPr marL="0" indent="0" defTabSz="231775">
              <a:spcBef>
                <a:spcPts val="100"/>
              </a:spcBef>
              <a:buNone/>
            </a:pPr>
            <a:r>
              <a:rPr lang="en-US" dirty="0"/>
              <a:t>	padding:30px;</a:t>
            </a:r>
          </a:p>
          <a:p>
            <a:pPr marL="0" indent="0" defTabSz="231775">
              <a:spcBef>
                <a:spcPts val="100"/>
              </a:spcBef>
              <a:buNone/>
            </a:pPr>
            <a:r>
              <a:rPr lang="en-US" b="1" dirty="0"/>
              <a:t>	background-image: </a:t>
            </a:r>
            <a:r>
              <a:rPr lang="en-US" b="1" dirty="0" err="1"/>
              <a:t>url</a:t>
            </a:r>
            <a:r>
              <a:rPr lang="en-US" b="1" dirty="0"/>
              <a:t>("Images/orangeflower.png");</a:t>
            </a:r>
          </a:p>
          <a:p>
            <a:pPr marL="0" indent="0" defTabSz="231775">
              <a:spcBef>
                <a:spcPts val="100"/>
              </a:spcBef>
              <a:buNone/>
            </a:pPr>
            <a:r>
              <a:rPr lang="en-US" b="1" dirty="0"/>
              <a:t>      background-repeat: no-repeat;</a:t>
            </a:r>
          </a:p>
          <a:p>
            <a:pPr marL="0" indent="0" defTabSz="231775">
              <a:spcBef>
                <a:spcPts val="100"/>
              </a:spcBef>
              <a:buNone/>
            </a:pPr>
            <a:r>
              <a:rPr lang="en-US" b="1" dirty="0"/>
              <a:t>	background-position:0px 0px;</a:t>
            </a:r>
            <a:endParaRPr lang="en-US" dirty="0"/>
          </a:p>
          <a:p>
            <a:pPr marL="0" indent="0" defTabSz="231775">
              <a:spcBef>
                <a:spcPts val="100"/>
              </a:spcBef>
              <a:buNone/>
            </a:pPr>
            <a:r>
              <a:rPr lang="en-US" dirty="0"/>
              <a:t>	font-family: arial;</a:t>
            </a:r>
          </a:p>
          <a:p>
            <a:pPr marL="0" indent="0" defTabSz="231775">
              <a:spcBef>
                <a:spcPts val="100"/>
              </a:spcBef>
              <a:buNone/>
            </a:pPr>
            <a:r>
              <a:rPr lang="en-US" dirty="0"/>
              <a:t>	text-align: center;</a:t>
            </a:r>
          </a:p>
          <a:p>
            <a:pPr marL="0" indent="0" defTabSz="231775">
              <a:spcBef>
                <a:spcPts val="100"/>
              </a:spcBef>
              <a:buNone/>
            </a:pPr>
            <a:r>
              <a:rPr lang="en-US" dirty="0"/>
              <a:t>	text-shadow: 2px </a:t>
            </a:r>
            <a:r>
              <a:rPr lang="en-US" dirty="0" err="1"/>
              <a:t>2px</a:t>
            </a:r>
            <a:r>
              <a:rPr lang="en-US" dirty="0"/>
              <a:t> gray;</a:t>
            </a:r>
          </a:p>
          <a:p>
            <a:pPr marL="0" indent="0" defTabSz="231775">
              <a:spcBef>
                <a:spcPts val="100"/>
              </a:spcBef>
              <a:buNone/>
            </a:pPr>
            <a:r>
              <a:rPr lang="en-US" dirty="0"/>
              <a:t>	font-size:300%;</a:t>
            </a:r>
          </a:p>
          <a:p>
            <a:pPr marL="0" indent="0" defTabSz="231775">
              <a:spcBef>
                <a:spcPts val="100"/>
              </a:spcBef>
              <a:buNone/>
            </a:pPr>
            <a:r>
              <a:rPr lang="en-US" dirty="0"/>
              <a:t>	border: 1px solid #333333;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184792-3AE2-405E-A7FE-7DB107223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60978"/>
            <a:ext cx="6309239" cy="17144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DF8625-ACB5-4B6F-99F1-AF2CECE51110}"/>
              </a:ext>
            </a:extLst>
          </p:cNvPr>
          <p:cNvSpPr txBox="1"/>
          <p:nvPr/>
        </p:nvSpPr>
        <p:spPr>
          <a:xfrm>
            <a:off x="5001505" y="4594044"/>
            <a:ext cx="6397200" cy="1046440"/>
          </a:xfrm>
          <a:prstGeom prst="rect">
            <a:avLst/>
          </a:prstGeom>
          <a:solidFill>
            <a:srgbClr val="2FF1F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No-repeat</a:t>
            </a:r>
            <a:r>
              <a:rPr lang="en-US" sz="2200" dirty="0"/>
              <a:t> means happens 1 time only</a:t>
            </a:r>
          </a:p>
          <a:p>
            <a:r>
              <a:rPr lang="en-US" sz="2200" dirty="0"/>
              <a:t>Note </a:t>
            </a:r>
            <a:r>
              <a:rPr lang="en-US" sz="2200" b="1" dirty="0">
                <a:solidFill>
                  <a:srgbClr val="C00000"/>
                </a:solidFill>
              </a:rPr>
              <a:t>background-position: 0px </a:t>
            </a:r>
            <a:r>
              <a:rPr lang="en-US" sz="2200" b="1" dirty="0" err="1">
                <a:solidFill>
                  <a:srgbClr val="C00000"/>
                </a:solidFill>
              </a:rPr>
              <a:t>0px</a:t>
            </a:r>
            <a:r>
              <a:rPr lang="en-US" sz="2200" b="1" dirty="0">
                <a:solidFill>
                  <a:srgbClr val="C00000"/>
                </a:solidFill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that’s 0px in from left and 0px down from the top</a:t>
            </a:r>
          </a:p>
        </p:txBody>
      </p:sp>
    </p:spTree>
    <p:extLst>
      <p:ext uri="{BB962C8B-B14F-4D97-AF65-F5344CB8AC3E}">
        <p14:creationId xmlns:p14="http://schemas.microsoft.com/office/powerpoint/2010/main" val="202717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0C039-2BD0-4547-8C96-1C684AD06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423" y="363920"/>
            <a:ext cx="10058400" cy="907532"/>
          </a:xfrm>
        </p:spPr>
        <p:txBody>
          <a:bodyPr/>
          <a:lstStyle/>
          <a:p>
            <a:r>
              <a:rPr lang="en-US" b="1" dirty="0" err="1"/>
              <a:t>background-repeat:no-repeat</a:t>
            </a:r>
            <a:r>
              <a:rPr lang="en-US" b="1" dirty="0"/>
              <a:t>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081F-3923-4631-9CB4-4FEA2CEE6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995748"/>
            <a:ext cx="5559468" cy="295699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h1 {</a:t>
            </a:r>
          </a:p>
          <a:p>
            <a:pPr marL="0" indent="0" defTabSz="231775">
              <a:spcBef>
                <a:spcPts val="100"/>
              </a:spcBef>
              <a:buNone/>
            </a:pPr>
            <a:r>
              <a:rPr lang="en-US" dirty="0"/>
              <a:t>	background-color: aqua;</a:t>
            </a:r>
          </a:p>
          <a:p>
            <a:pPr marL="0" indent="0" defTabSz="231775">
              <a:spcBef>
                <a:spcPts val="100"/>
              </a:spcBef>
              <a:buNone/>
            </a:pPr>
            <a:r>
              <a:rPr lang="en-US" dirty="0"/>
              <a:t>	color: navy;</a:t>
            </a:r>
          </a:p>
          <a:p>
            <a:pPr marL="0" indent="0" defTabSz="231775">
              <a:spcBef>
                <a:spcPts val="100"/>
              </a:spcBef>
              <a:buNone/>
            </a:pPr>
            <a:r>
              <a:rPr lang="en-US" dirty="0"/>
              <a:t>	padding:30px;</a:t>
            </a:r>
          </a:p>
          <a:p>
            <a:pPr marL="0" indent="0" defTabSz="231775">
              <a:spcBef>
                <a:spcPts val="100"/>
              </a:spcBef>
              <a:buNone/>
            </a:pPr>
            <a:r>
              <a:rPr lang="en-US" b="1" dirty="0"/>
              <a:t>	background-image: </a:t>
            </a:r>
            <a:r>
              <a:rPr lang="en-US" b="1" dirty="0" err="1"/>
              <a:t>url</a:t>
            </a:r>
            <a:r>
              <a:rPr lang="en-US" b="1" dirty="0"/>
              <a:t>("Images/orangeflower.png");</a:t>
            </a:r>
          </a:p>
          <a:p>
            <a:pPr marL="0" indent="0" defTabSz="231775">
              <a:spcBef>
                <a:spcPts val="100"/>
              </a:spcBef>
              <a:buNone/>
            </a:pPr>
            <a:r>
              <a:rPr lang="en-US" b="1" dirty="0"/>
              <a:t>      background-repeat: no-repeat;</a:t>
            </a:r>
          </a:p>
          <a:p>
            <a:pPr marL="0" indent="0" defTabSz="231775">
              <a:spcBef>
                <a:spcPts val="100"/>
              </a:spcBef>
              <a:buNone/>
            </a:pPr>
            <a:r>
              <a:rPr lang="en-US" b="1" dirty="0"/>
              <a:t>	background-position:-30px -20px;</a:t>
            </a:r>
            <a:endParaRPr lang="en-US" dirty="0"/>
          </a:p>
          <a:p>
            <a:pPr marL="0" indent="0" defTabSz="231775">
              <a:spcBef>
                <a:spcPts val="100"/>
              </a:spcBef>
              <a:buNone/>
            </a:pPr>
            <a:r>
              <a:rPr lang="en-US" dirty="0"/>
              <a:t>	font-family: arial;</a:t>
            </a:r>
          </a:p>
          <a:p>
            <a:pPr marL="0" indent="0" defTabSz="231775">
              <a:spcBef>
                <a:spcPts val="100"/>
              </a:spcBef>
              <a:buNone/>
            </a:pPr>
            <a:r>
              <a:rPr lang="en-US" dirty="0"/>
              <a:t>	text-align: center;</a:t>
            </a:r>
          </a:p>
          <a:p>
            <a:pPr marL="0" indent="0" defTabSz="231775">
              <a:spcBef>
                <a:spcPts val="100"/>
              </a:spcBef>
              <a:buNone/>
            </a:pPr>
            <a:r>
              <a:rPr lang="en-US" dirty="0"/>
              <a:t>	text-shadow: 2px </a:t>
            </a:r>
            <a:r>
              <a:rPr lang="en-US" dirty="0" err="1"/>
              <a:t>2px</a:t>
            </a:r>
            <a:r>
              <a:rPr lang="en-US" dirty="0"/>
              <a:t> gray;</a:t>
            </a:r>
          </a:p>
          <a:p>
            <a:pPr marL="0" indent="0" defTabSz="231775">
              <a:spcBef>
                <a:spcPts val="100"/>
              </a:spcBef>
              <a:buNone/>
            </a:pPr>
            <a:r>
              <a:rPr lang="en-US" dirty="0"/>
              <a:t>	font-size:300%;</a:t>
            </a:r>
          </a:p>
          <a:p>
            <a:pPr marL="0" indent="0" defTabSz="231775">
              <a:spcBef>
                <a:spcPts val="100"/>
              </a:spcBef>
              <a:buNone/>
            </a:pPr>
            <a:r>
              <a:rPr lang="en-US" dirty="0"/>
              <a:t>	border: 1px solid #333333;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DF8625-ACB5-4B6F-99F1-AF2CECE51110}"/>
              </a:ext>
            </a:extLst>
          </p:cNvPr>
          <p:cNvSpPr txBox="1"/>
          <p:nvPr/>
        </p:nvSpPr>
        <p:spPr>
          <a:xfrm>
            <a:off x="4728000" y="4315370"/>
            <a:ext cx="6397200" cy="1815882"/>
          </a:xfrm>
          <a:prstGeom prst="rect">
            <a:avLst/>
          </a:prstGeom>
          <a:solidFill>
            <a:srgbClr val="2FF1F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Note </a:t>
            </a:r>
            <a:r>
              <a:rPr lang="en-US" sz="2200" b="1" dirty="0">
                <a:solidFill>
                  <a:srgbClr val="C00000"/>
                </a:solidFill>
              </a:rPr>
              <a:t>background-position: -30px -20px;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30 px would move the image 30 px to the right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-30 px moves the image 30 px to the left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 px moves the image 20 pixels down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-20 px moves the image 20 pixels 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F9D61D-28A9-486F-9951-E5563A3E1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17516"/>
            <a:ext cx="6316859" cy="167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429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{41972538-A899-498E-8A28-64FFE40EEEE3}tf11531919_win32</Template>
  <TotalTime>2088</TotalTime>
  <Words>1097</Words>
  <Application>Microsoft Office PowerPoint</Application>
  <PresentationFormat>Widescreen</PresentationFormat>
  <Paragraphs>198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Avenir Next LT Pro</vt:lpstr>
      <vt:lpstr>Avenir Next LT Pro Light</vt:lpstr>
      <vt:lpstr>Calibri</vt:lpstr>
      <vt:lpstr>Garamond</vt:lpstr>
      <vt:lpstr>SavonVTI</vt:lpstr>
      <vt:lpstr>Adding Backgrounds</vt:lpstr>
      <vt:lpstr>background-color:</vt:lpstr>
      <vt:lpstr>background-image: url(“bgimg.jpg”);</vt:lpstr>
      <vt:lpstr>background-repeat: repeat-y; Tile background image vertically</vt:lpstr>
      <vt:lpstr>Changing position</vt:lpstr>
      <vt:lpstr>background-repeat: repeat-x; Tile background image horizontally</vt:lpstr>
      <vt:lpstr>background-repeat: repeat-x; Tile background image horizontally</vt:lpstr>
      <vt:lpstr>background-repeat:no-repeat;</vt:lpstr>
      <vt:lpstr>background-repeat:no-repeat;</vt:lpstr>
      <vt:lpstr>Background-size:</vt:lpstr>
      <vt:lpstr>Background-size: cover or contain</vt:lpstr>
      <vt:lpstr>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Backgrounds</dc:title>
  <dc:creator>Yarrington, Debra</dc:creator>
  <cp:lastModifiedBy>Yarrington, Debra</cp:lastModifiedBy>
  <cp:revision>27</cp:revision>
  <dcterms:created xsi:type="dcterms:W3CDTF">2021-03-08T17:02:25Z</dcterms:created>
  <dcterms:modified xsi:type="dcterms:W3CDTF">2021-03-10T03:51:20Z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