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281" r:id="rId5"/>
    <p:sldId id="282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DDE9-EB71-4A5C-B050-B1EA8625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36D5D-6779-4DEB-96EA-1D6F3B268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9186-713D-4B1D-9075-B5E5F5FE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4B66-A943-4A5D-86BD-91816291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C4F52-A3F2-491D-8506-ADB927C6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CFE3-D6E3-4815-9BF2-3519F524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AF432-C186-45A2-8DEA-5B97282D6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22FC-98B0-4E75-9142-98E5FBD3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A0AD-9078-418F-9BA9-E7E431A2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F4863-50C6-4F0D-A8B3-E2C09DB0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F435B-DDC0-4C69-B804-7C8ED8DB4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2F3A-042E-4CCF-88FE-59FDD1C8C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CA88-9487-4423-8B27-2D4784A0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35B8-F43E-4E46-9E00-F8E5E5BF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03098-258F-4543-A6B0-D7A2BB5F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DD2A-7CFC-4472-8604-847BDFC8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753E8-4DF7-40AD-B0AF-501F2FDA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D71B9-0F76-4B24-AFB6-753A3912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AA8F-8F79-4F7C-8A95-E6E4D0F6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9F033-1073-4672-A95B-9C0CFA2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648A-B415-4CC5-BB4F-3C19F2B4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0424-7BAA-49D0-BB15-CBD77990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5346A-7477-4008-8D7D-CF4A47B2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0BED-14B8-4B8D-9D17-F5843531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B152-FFC5-432F-8414-91110F98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0ADE-ACE3-4418-878E-4670221D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81E5-DE47-45C8-905F-58F7EF68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620DD-FF60-4C08-98E8-BF6F0FB4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2EA0-46EF-42EA-848F-BF5CB586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79906-0DCA-4EFF-8750-794DEE70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A08BC-DAC2-4043-AD16-C40A7509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5D43-FFF4-4640-B685-314E5D42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A2278-84BB-4570-A3A0-05A8B2FF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827E7-DCCF-4670-B3B0-6AD4DB62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573F0-49BB-4938-85A2-C6EED2B4D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CB033-0337-496B-87A2-69EE36F6E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85625-8D3C-4887-A803-1B349D3D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F4E7E-2D3B-4A11-9989-F52F050B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42CDC-ED30-4361-97BC-AB62052B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192A-5771-49EE-A7C4-AA04676D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FB135-36CB-4472-A1A8-0BA41772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B7A22-A6E3-4BF5-B75D-31EF1C37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34C77-96BA-4A7B-85C8-065D7C9D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F358D-2459-4E83-9C1D-4501741E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0C7B0-06B3-4531-985E-4CEED034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1AB4D-7F06-4A78-9A09-A5AAD65C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A73B-CB93-40D5-9C54-D1B0F4AA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82C1-07D2-4D76-A10F-A0D001DD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07168-A62E-4C05-AB85-4006D637A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4D34-366F-4578-BD6C-D21552EC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3DEA-5EAB-4E46-AF79-44CC2DE6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B9EC-BCD0-4099-8DE2-EF8D94F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575B-F480-4DCE-A6D3-88095AC7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83BE1-6200-4116-AB60-B22E181C1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FCC4-42D1-4995-B2FF-FC436696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D1C23-6D19-4356-A5DC-1919ABE2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98FC0-AEE2-42B1-90C7-B2901039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76E2E-F7A1-486C-BFA3-6ED573A5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D1DDE-9EB6-413B-A3E7-435A8585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CC63-261B-4D26-9521-6B72EE045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EEFC9-03D2-4A8B-98B2-1C8D4ADCC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308A-AA9E-4C18-80FE-DF038E003E1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84835-BBF6-4E02-A7F9-0D0D682C7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CC3F-8759-4746-B9A0-FA2EA3DB1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48DE-2888-4281-B9C0-11658044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A2907-450B-4DB4-B454-A4785260E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339" r="3217"/>
          <a:stretch/>
        </p:blipFill>
        <p:spPr>
          <a:xfrm rot="20785419">
            <a:off x="41417" y="-301120"/>
            <a:ext cx="12191980" cy="7803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12F0B-06DA-4286-B461-DDA8D3217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9776"/>
            <a:ext cx="9144000" cy="1243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Linking within a Web Page</a:t>
            </a:r>
          </a:p>
        </p:txBody>
      </p:sp>
    </p:spTree>
    <p:extLst>
      <p:ext uri="{BB962C8B-B14F-4D97-AF65-F5344CB8AC3E}">
        <p14:creationId xmlns:p14="http://schemas.microsoft.com/office/powerpoint/2010/main" val="3569533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7FA33-F05F-4066-A197-7005646E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7" y="414439"/>
            <a:ext cx="10515593" cy="1541767"/>
          </a:xfrm>
        </p:spPr>
        <p:txBody>
          <a:bodyPr>
            <a:normAutofit/>
          </a:bodyPr>
          <a:lstStyle/>
          <a:p>
            <a:r>
              <a:rPr lang="en-US" sz="4350" dirty="0"/>
              <a:t>Linking to within a </a:t>
            </a:r>
            <a:br>
              <a:rPr lang="en-US" sz="4350" dirty="0"/>
            </a:br>
            <a:r>
              <a:rPr lang="en-US" sz="4350" dirty="0"/>
              <a:t>web page</a:t>
            </a:r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3A55B-0BC9-4295-8CFF-A907F8218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" r="18571" b="1"/>
          <a:stretch/>
        </p:blipFill>
        <p:spPr>
          <a:xfrm>
            <a:off x="498926" y="2155371"/>
            <a:ext cx="6001186" cy="40275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B1A9-0737-4F90-9663-DD66434C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381" y="2155371"/>
            <a:ext cx="5290456" cy="3984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Sometimes you want to link to a spot within a web page </a:t>
            </a:r>
          </a:p>
          <a:p>
            <a:pPr lvl="1"/>
            <a:r>
              <a:rPr lang="en-US" sz="2000" dirty="0"/>
              <a:t>As opposed to just linking to an entire web page</a:t>
            </a:r>
          </a:p>
          <a:p>
            <a:pPr lvl="1"/>
            <a:r>
              <a:rPr lang="en-US" sz="2000" dirty="0"/>
              <a:t>Example:</a:t>
            </a:r>
          </a:p>
          <a:p>
            <a:pPr lvl="2"/>
            <a:r>
              <a:rPr lang="en-US" dirty="0"/>
              <a:t>“Back to top” link at bottom of page</a:t>
            </a:r>
          </a:p>
          <a:p>
            <a:pPr lvl="2"/>
            <a:r>
              <a:rPr lang="en-US" dirty="0"/>
              <a:t>An index of links at the top of a web page</a:t>
            </a:r>
          </a:p>
          <a:p>
            <a:pPr lvl="2"/>
            <a:r>
              <a:rPr lang="en-US" dirty="0"/>
              <a:t>“Jump to Recipe” on recipe pages (I like to cook!)</a:t>
            </a:r>
          </a:p>
          <a:p>
            <a:pPr lvl="2"/>
            <a:r>
              <a:rPr lang="en-US" dirty="0"/>
              <a:t>Wikipedia is filled with these links!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F1B0E2-E313-4C41-A390-C76CCD7C197C}"/>
              </a:ext>
            </a:extLst>
          </p:cNvPr>
          <p:cNvCxnSpPr>
            <a:cxnSpLocks/>
          </p:cNvCxnSpPr>
          <p:nvPr/>
        </p:nvCxnSpPr>
        <p:spPr>
          <a:xfrm flipH="1" flipV="1">
            <a:off x="5979781" y="3512875"/>
            <a:ext cx="1664340" cy="1335100"/>
          </a:xfrm>
          <a:prstGeom prst="straightConnector1">
            <a:avLst/>
          </a:prstGeom>
          <a:ln w="38100">
            <a:solidFill>
              <a:srgbClr val="FF8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DEDEE-8F43-4F66-91D3-BE9304F8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How to link from one place in a page to another: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8F95-089B-498B-9D15-11A6E237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697276" cy="543153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Step one:</a:t>
            </a:r>
          </a:p>
          <a:p>
            <a:pPr lvl="1"/>
            <a:r>
              <a:rPr lang="en-US" sz="1900" dirty="0"/>
              <a:t>Add an id to where you want to link to</a:t>
            </a:r>
          </a:p>
          <a:p>
            <a:pPr lvl="1"/>
            <a:r>
              <a:rPr lang="en-US" sz="1900" dirty="0"/>
              <a:t>e.g., </a:t>
            </a:r>
          </a:p>
          <a:p>
            <a:pPr lvl="2"/>
            <a:r>
              <a:rPr lang="en-US" sz="1900" dirty="0"/>
              <a:t>at top of page could have: </a:t>
            </a:r>
          </a:p>
          <a:p>
            <a:pPr lvl="3"/>
            <a:r>
              <a:rPr lang="en-US" sz="1900" dirty="0">
                <a:solidFill>
                  <a:srgbClr val="FF0000"/>
                </a:solidFill>
              </a:rPr>
              <a:t>&lt;a </a:t>
            </a:r>
            <a:r>
              <a:rPr lang="en-US" sz="1900" dirty="0">
                <a:solidFill>
                  <a:srgbClr val="0070C0"/>
                </a:solidFill>
              </a:rPr>
              <a:t>id = “top”&gt;</a:t>
            </a:r>
            <a:r>
              <a:rPr lang="en-US" sz="1900" dirty="0">
                <a:solidFill>
                  <a:srgbClr val="FF0000"/>
                </a:solidFill>
              </a:rPr>
              <a:t>top of web page &lt;/a&gt;</a:t>
            </a:r>
          </a:p>
          <a:p>
            <a:pPr lvl="2"/>
            <a:r>
              <a:rPr lang="en-US" sz="1900" dirty="0"/>
              <a:t>Or with the recipe example, could have:</a:t>
            </a:r>
          </a:p>
          <a:p>
            <a:pPr lvl="3"/>
            <a:r>
              <a:rPr lang="en-US" sz="1900" dirty="0">
                <a:solidFill>
                  <a:srgbClr val="FF0000"/>
                </a:solidFill>
              </a:rPr>
              <a:t>&lt;a </a:t>
            </a:r>
            <a:r>
              <a:rPr lang="en-US" sz="1900" dirty="0">
                <a:solidFill>
                  <a:srgbClr val="0070C0"/>
                </a:solidFill>
              </a:rPr>
              <a:t>id = “recipe</a:t>
            </a:r>
            <a:r>
              <a:rPr lang="en-US" sz="1900" dirty="0">
                <a:solidFill>
                  <a:srgbClr val="FF0000"/>
                </a:solidFill>
              </a:rPr>
              <a:t>”&gt; Magic Cookie Bar Recipe&lt;/a&gt;</a:t>
            </a:r>
          </a:p>
          <a:p>
            <a:pPr lvl="3"/>
            <a:endParaRPr lang="en-US" sz="1900" dirty="0"/>
          </a:p>
          <a:p>
            <a:pPr lvl="3"/>
            <a:endParaRPr lang="en-US" sz="19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Note:  </a:t>
            </a:r>
            <a:r>
              <a:rPr lang="en-US" sz="2000" dirty="0"/>
              <a:t>You can give ids to already existing things on a web page: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&lt;p </a:t>
            </a:r>
            <a:r>
              <a:rPr lang="en-US" sz="1600" dirty="0">
                <a:solidFill>
                  <a:srgbClr val="0070C0"/>
                </a:solidFill>
              </a:rPr>
              <a:t>id = “</a:t>
            </a:r>
            <a:r>
              <a:rPr lang="en-US" sz="1600" dirty="0" err="1">
                <a:solidFill>
                  <a:srgbClr val="0070C0"/>
                </a:solidFill>
              </a:rPr>
              <a:t>firstparagraph</a:t>
            </a:r>
            <a:r>
              <a:rPr lang="en-US" sz="1600" dirty="0">
                <a:solidFill>
                  <a:srgbClr val="FF0000"/>
                </a:solidFill>
              </a:rPr>
              <a:t>”&gt;This is the first paragraph on a web page that I made up so you could see an example &lt;/p&gt;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&lt;h2 </a:t>
            </a:r>
            <a:r>
              <a:rPr lang="en-US" sz="1600" dirty="0">
                <a:solidFill>
                  <a:srgbClr val="0070C0"/>
                </a:solidFill>
              </a:rPr>
              <a:t>id = “kittens”&gt;</a:t>
            </a:r>
            <a:r>
              <a:rPr lang="en-US" sz="1600" dirty="0">
                <a:solidFill>
                  <a:srgbClr val="FF0000"/>
                </a:solidFill>
              </a:rPr>
              <a:t>Header of the Kitten Section of a web page&lt;/h2&gt;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NOTE 2:  </a:t>
            </a:r>
            <a:r>
              <a:rPr lang="en-US" sz="2000" dirty="0"/>
              <a:t>ALL IDs on every web page MUST BE UNIQUE!!</a:t>
            </a:r>
            <a:endParaRPr lang="en-US" sz="1600" dirty="0"/>
          </a:p>
          <a:p>
            <a:r>
              <a:rPr lang="en-US" sz="1600" dirty="0"/>
              <a:t>Ids uniquely identify a tag or element in your web page</a:t>
            </a:r>
          </a:p>
          <a:p>
            <a:r>
              <a:rPr lang="en-US" sz="1600" dirty="0"/>
              <a:t>You can’t use the same id twice on one web page</a:t>
            </a:r>
          </a:p>
        </p:txBody>
      </p:sp>
    </p:spTree>
    <p:extLst>
      <p:ext uri="{BB962C8B-B14F-4D97-AF65-F5344CB8AC3E}">
        <p14:creationId xmlns:p14="http://schemas.microsoft.com/office/powerpoint/2010/main" val="265957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A5FABE4A-8099-4D2E-8085-E12762E58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/>
              <a:t>Linking to within the same page: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36489" y="320039"/>
            <a:ext cx="6611210" cy="616114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Step 2: </a:t>
            </a:r>
            <a:r>
              <a:rPr lang="en-US" sz="2000" dirty="0"/>
              <a:t>add a </a:t>
            </a:r>
            <a:r>
              <a:rPr lang="en-US" sz="2000" dirty="0" err="1"/>
              <a:t>href</a:t>
            </a:r>
            <a:r>
              <a:rPr lang="en-US" sz="2000" dirty="0"/>
              <a:t> (a hypertext reference)</a:t>
            </a:r>
          </a:p>
          <a:p>
            <a:pPr lvl="1"/>
            <a:r>
              <a:rPr lang="en-US" sz="2000" dirty="0"/>
              <a:t>Now to link to it within the same page, we’d use: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&lt;a </a:t>
            </a:r>
            <a:r>
              <a:rPr lang="en-US" dirty="0" err="1">
                <a:solidFill>
                  <a:srgbClr val="C00000"/>
                </a:solidFill>
              </a:rPr>
              <a:t>href</a:t>
            </a:r>
            <a:r>
              <a:rPr lang="en-US" dirty="0">
                <a:solidFill>
                  <a:srgbClr val="C00000"/>
                </a:solidFill>
              </a:rPr>
              <a:t> = “#top”&gt; </a:t>
            </a:r>
            <a:r>
              <a:rPr lang="en-US" dirty="0"/>
              <a:t>Back to top</a:t>
            </a:r>
            <a:r>
              <a:rPr lang="en-US" dirty="0">
                <a:solidFill>
                  <a:srgbClr val="C00000"/>
                </a:solidFill>
              </a:rPr>
              <a:t>&lt;/a&gt;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&lt;a </a:t>
            </a:r>
            <a:r>
              <a:rPr lang="en-US" dirty="0" err="1">
                <a:solidFill>
                  <a:srgbClr val="C00000"/>
                </a:solidFill>
              </a:rPr>
              <a:t>href</a:t>
            </a:r>
            <a:r>
              <a:rPr lang="en-US" dirty="0">
                <a:solidFill>
                  <a:srgbClr val="C00000"/>
                </a:solidFill>
              </a:rPr>
              <a:t> = “#recipe”&gt; </a:t>
            </a:r>
            <a:r>
              <a:rPr lang="en-US" dirty="0"/>
              <a:t>Jump to Recipe</a:t>
            </a:r>
            <a:r>
              <a:rPr lang="en-US" dirty="0">
                <a:solidFill>
                  <a:srgbClr val="C00000"/>
                </a:solidFill>
              </a:rPr>
              <a:t>&lt;/a&gt;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solidFill>
                  <a:srgbClr val="C00000"/>
                </a:solidFill>
              </a:rPr>
              <a:t>&lt;a </a:t>
            </a:r>
            <a:r>
              <a:rPr lang="en-US" dirty="0" err="1">
                <a:solidFill>
                  <a:srgbClr val="C00000"/>
                </a:solidFill>
              </a:rPr>
              <a:t>href</a:t>
            </a:r>
            <a:r>
              <a:rPr lang="en-US" dirty="0">
                <a:solidFill>
                  <a:srgbClr val="C00000"/>
                </a:solidFill>
              </a:rPr>
              <a:t> = “#</a:t>
            </a:r>
            <a:r>
              <a:rPr lang="en-US" dirty="0" err="1">
                <a:solidFill>
                  <a:srgbClr val="C00000"/>
                </a:solidFill>
              </a:rPr>
              <a:t>firstparagraph</a:t>
            </a:r>
            <a:r>
              <a:rPr lang="en-US" dirty="0">
                <a:solidFill>
                  <a:srgbClr val="C00000"/>
                </a:solidFill>
              </a:rPr>
              <a:t>”&gt; </a:t>
            </a:r>
            <a:r>
              <a:rPr lang="en-US" dirty="0"/>
              <a:t>Go to the first paragraph</a:t>
            </a:r>
            <a:r>
              <a:rPr lang="en-US" dirty="0">
                <a:solidFill>
                  <a:srgbClr val="C00000"/>
                </a:solidFill>
              </a:rPr>
              <a:t>&lt;/a&gt;</a:t>
            </a:r>
            <a:endParaRPr lang="en-US" dirty="0"/>
          </a:p>
          <a:p>
            <a:pPr lvl="2"/>
            <a:r>
              <a:rPr lang="en-US" dirty="0">
                <a:solidFill>
                  <a:srgbClr val="C00000"/>
                </a:solidFill>
              </a:rPr>
              <a:t>&lt;a </a:t>
            </a:r>
            <a:r>
              <a:rPr lang="en-US" dirty="0" err="1">
                <a:solidFill>
                  <a:srgbClr val="C00000"/>
                </a:solidFill>
              </a:rPr>
              <a:t>href</a:t>
            </a:r>
            <a:r>
              <a:rPr lang="en-US" dirty="0">
                <a:solidFill>
                  <a:srgbClr val="C00000"/>
                </a:solidFill>
              </a:rPr>
              <a:t> = “#kittens”&gt; </a:t>
            </a:r>
            <a:r>
              <a:rPr lang="en-US" dirty="0"/>
              <a:t>Jump to kitten section</a:t>
            </a:r>
            <a:r>
              <a:rPr lang="en-US" dirty="0">
                <a:solidFill>
                  <a:srgbClr val="C00000"/>
                </a:solidFill>
              </a:rPr>
              <a:t>&lt;/a&gt;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Note the # </a:t>
            </a:r>
          </a:p>
          <a:p>
            <a:r>
              <a:rPr lang="en-US" sz="2000" dirty="0"/>
              <a:t>this means go to that id, not that web page</a:t>
            </a:r>
          </a:p>
          <a:p>
            <a:r>
              <a:rPr lang="en-US" sz="2000" dirty="0"/>
              <a:t>E.g., #top means to go the location within the web page that has the id top,</a:t>
            </a:r>
          </a:p>
          <a:p>
            <a:pPr lvl="1"/>
            <a:r>
              <a:rPr lang="en-US" sz="1600" dirty="0"/>
              <a:t>Not go to the web page called top.html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22992" y="6556248"/>
            <a:ext cx="1124712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2A95EC-F318-4F71-B884-E3FAE5CE2C72}" type="slidenum"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64" y="621792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Linking to a place in a different page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30936" y="2660904"/>
            <a:ext cx="5538752" cy="3575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i="1" dirty="0"/>
              <a:t>Give what you want to link to an id:</a:t>
            </a:r>
            <a:br>
              <a:rPr lang="en-US" sz="1500" dirty="0"/>
            </a:br>
            <a:r>
              <a:rPr lang="en-US" sz="1500" dirty="0"/>
              <a:t>…</a:t>
            </a:r>
            <a:br>
              <a:rPr lang="en-US" sz="1500" dirty="0"/>
            </a:br>
            <a:r>
              <a:rPr lang="en-US" sz="1500" dirty="0">
                <a:solidFill>
                  <a:srgbClr val="FF0000"/>
                </a:solidFill>
              </a:rPr>
              <a:t>&lt;a id=“</a:t>
            </a:r>
            <a:r>
              <a:rPr lang="en-US" sz="1500" dirty="0" err="1">
                <a:solidFill>
                  <a:srgbClr val="FF0000"/>
                </a:solidFill>
              </a:rPr>
              <a:t>cookierecipe</a:t>
            </a:r>
            <a:r>
              <a:rPr lang="en-US" sz="1500" dirty="0">
                <a:solidFill>
                  <a:srgbClr val="FF0000"/>
                </a:solidFill>
              </a:rPr>
              <a:t>”&gt; </a:t>
            </a:r>
            <a:r>
              <a:rPr lang="en-US" sz="1500" dirty="0"/>
              <a:t>Chocolate Chip Recipe 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  <a:br>
              <a:rPr lang="en-US" sz="1500" dirty="0"/>
            </a:br>
            <a:r>
              <a:rPr lang="en-US" sz="1500" dirty="0"/>
              <a:t>…</a:t>
            </a:r>
          </a:p>
          <a:p>
            <a:endParaRPr lang="en-US" sz="1500" dirty="0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1800" b="1" i="1" dirty="0"/>
              <a:t>Add the click link:</a:t>
            </a:r>
            <a:br>
              <a:rPr lang="en-US" sz="1500" dirty="0"/>
            </a:br>
            <a:r>
              <a:rPr lang="en-US" sz="1500" dirty="0"/>
              <a:t>…</a:t>
            </a:r>
            <a:br>
              <a:rPr lang="en-US" sz="1500" dirty="0"/>
            </a:br>
            <a:r>
              <a:rPr lang="en-US" sz="1500" dirty="0"/>
              <a:t>While you can purchase these cookies, you may wish to </a:t>
            </a:r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1500" dirty="0">
                <a:solidFill>
                  <a:srgbClr val="FF0000"/>
                </a:solidFill>
              </a:rPr>
              <a:t>&lt;a </a:t>
            </a:r>
            <a:r>
              <a:rPr lang="en-US" sz="1500" dirty="0" err="1">
                <a:solidFill>
                  <a:srgbClr val="FF0000"/>
                </a:solidFill>
              </a:rPr>
              <a:t>href</a:t>
            </a:r>
            <a:r>
              <a:rPr lang="en-US" sz="1500" dirty="0">
                <a:solidFill>
                  <a:srgbClr val="FF0000"/>
                </a:solidFill>
              </a:rPr>
              <a:t> = “</a:t>
            </a:r>
            <a:r>
              <a:rPr lang="en-US" sz="1500" dirty="0" err="1">
                <a:solidFill>
                  <a:srgbClr val="FF0000"/>
                </a:solidFill>
              </a:rPr>
              <a:t>recipe.html</a:t>
            </a:r>
            <a:r>
              <a:rPr lang="en-US" sz="1500" dirty="0" err="1">
                <a:solidFill>
                  <a:srgbClr val="00B0F0"/>
                </a:solidFill>
              </a:rPr>
              <a:t>#</a:t>
            </a:r>
            <a:r>
              <a:rPr lang="en-US" sz="1500" dirty="0" err="1">
                <a:solidFill>
                  <a:srgbClr val="FF0000"/>
                </a:solidFill>
              </a:rPr>
              <a:t>cookierecipe</a:t>
            </a:r>
            <a:r>
              <a:rPr lang="en-US" sz="1500" dirty="0">
                <a:solidFill>
                  <a:srgbClr val="FF0000"/>
                </a:solidFill>
              </a:rPr>
              <a:t>”&gt; </a:t>
            </a:r>
            <a:r>
              <a:rPr lang="en-US" sz="1500" dirty="0"/>
              <a:t>see the recipe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  <a:br>
              <a:rPr lang="en-US" sz="1500" dirty="0"/>
            </a:br>
            <a:r>
              <a:rPr lang="en-US" sz="1500" dirty="0"/>
              <a:t>…</a:t>
            </a:r>
          </a:p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500" i="1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1500" i="1" dirty="0"/>
              <a:t>You see this A LOT on Wikipedia pages!</a:t>
            </a:r>
          </a:p>
          <a:p>
            <a:endParaRPr lang="en-US" sz="1500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F8CA1F-87DC-4FD1-9EF5-774405278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0" r="15959" b="4270"/>
          <a:stretch/>
        </p:blipFill>
        <p:spPr>
          <a:xfrm rot="21600000">
            <a:off x="7018081" y="1915954"/>
            <a:ext cx="7788685" cy="43811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32A95EC-F318-4F71-B884-E3FAE5CE2C72}" type="slidenum">
              <a:rPr lang="en-US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48D50-FCCA-47D5-B306-52FD5106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TakeAways: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1907-442D-4428-9E35-F068459D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500" dirty="0"/>
              <a:t>To link inside of a web page:</a:t>
            </a:r>
          </a:p>
          <a:p>
            <a:pPr lvl="1"/>
            <a:r>
              <a:rPr lang="en-US" sz="1500" dirty="0"/>
              <a:t>Give what you want to link to an id</a:t>
            </a:r>
          </a:p>
          <a:p>
            <a:pPr lvl="2"/>
            <a:r>
              <a:rPr lang="en-US" sz="1500" dirty="0"/>
              <a:t>Each id name must be unique within a web page</a:t>
            </a:r>
          </a:p>
          <a:p>
            <a:pPr lvl="2"/>
            <a:r>
              <a:rPr lang="en-US" sz="1500" dirty="0"/>
              <a:t>You can give ids to any html </a:t>
            </a:r>
            <a:r>
              <a:rPr lang="en-US" sz="1500" dirty="0" err="1"/>
              <a:t>item,e.g</a:t>
            </a:r>
            <a:r>
              <a:rPr lang="en-US" sz="1500" dirty="0"/>
              <a:t>.,</a:t>
            </a:r>
          </a:p>
          <a:p>
            <a:pPr lvl="3"/>
            <a:r>
              <a:rPr lang="en-US" sz="1500" dirty="0">
                <a:solidFill>
                  <a:srgbClr val="FF0000"/>
                </a:solidFill>
              </a:rPr>
              <a:t>&lt;p </a:t>
            </a:r>
            <a:r>
              <a:rPr lang="en-US" sz="1500" dirty="0">
                <a:solidFill>
                  <a:srgbClr val="00B0F0"/>
                </a:solidFill>
              </a:rPr>
              <a:t>id =“</a:t>
            </a:r>
            <a:r>
              <a:rPr lang="en-US" sz="1500" dirty="0" err="1">
                <a:solidFill>
                  <a:srgbClr val="00B0F0"/>
                </a:solidFill>
              </a:rPr>
              <a:t>para_on_chocolates</a:t>
            </a:r>
            <a:r>
              <a:rPr lang="en-US" sz="1500" dirty="0">
                <a:solidFill>
                  <a:srgbClr val="00B0F0"/>
                </a:solidFill>
              </a:rPr>
              <a:t>”</a:t>
            </a:r>
            <a:r>
              <a:rPr lang="en-US" sz="1500" dirty="0">
                <a:solidFill>
                  <a:srgbClr val="FF0000"/>
                </a:solidFill>
              </a:rPr>
              <a:t>&gt;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Chocolate is the best food in the whole entire world!!! </a:t>
            </a:r>
            <a:r>
              <a:rPr lang="en-US" sz="1500" dirty="0">
                <a:solidFill>
                  <a:srgbClr val="FF0000"/>
                </a:solidFill>
              </a:rPr>
              <a:t>&lt;/p&gt;</a:t>
            </a:r>
          </a:p>
          <a:p>
            <a:pPr lvl="2"/>
            <a:r>
              <a:rPr lang="en-US" sz="1500" dirty="0"/>
              <a:t>Or you can create a new anchor for an id, e.g.,</a:t>
            </a:r>
          </a:p>
          <a:p>
            <a:pPr lvl="3"/>
            <a:r>
              <a:rPr lang="en-US" sz="1500" dirty="0">
                <a:solidFill>
                  <a:srgbClr val="FF0000"/>
                </a:solidFill>
              </a:rPr>
              <a:t>&lt;a </a:t>
            </a:r>
            <a:r>
              <a:rPr lang="en-US" sz="1500" dirty="0">
                <a:solidFill>
                  <a:srgbClr val="00B0F0"/>
                </a:solidFill>
              </a:rPr>
              <a:t>id = “</a:t>
            </a:r>
            <a:r>
              <a:rPr lang="en-US" sz="1500" dirty="0" err="1">
                <a:solidFill>
                  <a:srgbClr val="00B0F0"/>
                </a:solidFill>
              </a:rPr>
              <a:t>wordoftheday</a:t>
            </a:r>
            <a:r>
              <a:rPr lang="en-US" sz="1500" dirty="0">
                <a:solidFill>
                  <a:srgbClr val="00B0F0"/>
                </a:solidFill>
              </a:rPr>
              <a:t>”</a:t>
            </a:r>
            <a:r>
              <a:rPr lang="en-US" sz="1500" dirty="0">
                <a:solidFill>
                  <a:srgbClr val="FF0000"/>
                </a:solidFill>
              </a:rPr>
              <a:t>&gt;</a:t>
            </a:r>
            <a:r>
              <a:rPr lang="en-US" sz="1500" dirty="0"/>
              <a:t>Scintillate 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</a:p>
          <a:p>
            <a:pPr lvl="1"/>
            <a:r>
              <a:rPr lang="en-US" sz="1500" dirty="0"/>
              <a:t>Create a link to the area with the id:</a:t>
            </a:r>
          </a:p>
          <a:p>
            <a:pPr lvl="2"/>
            <a:r>
              <a:rPr lang="en-US" sz="1500" dirty="0"/>
              <a:t>For within one web page:</a:t>
            </a:r>
          </a:p>
          <a:p>
            <a:pPr lvl="3"/>
            <a:r>
              <a:rPr lang="en-US" sz="1500" dirty="0">
                <a:solidFill>
                  <a:srgbClr val="FF0000"/>
                </a:solidFill>
              </a:rPr>
              <a:t>&lt;a </a:t>
            </a:r>
            <a:r>
              <a:rPr lang="en-US" sz="1500" dirty="0" err="1">
                <a:solidFill>
                  <a:srgbClr val="FF0000"/>
                </a:solidFill>
              </a:rPr>
              <a:t>href</a:t>
            </a:r>
            <a:r>
              <a:rPr lang="en-US" sz="1500" dirty="0">
                <a:solidFill>
                  <a:srgbClr val="FF0000"/>
                </a:solidFill>
              </a:rPr>
              <a:t> = </a:t>
            </a:r>
            <a:r>
              <a:rPr lang="en-US" sz="1500" dirty="0">
                <a:solidFill>
                  <a:srgbClr val="00B0F0"/>
                </a:solidFill>
              </a:rPr>
              <a:t>“#</a:t>
            </a:r>
            <a:r>
              <a:rPr lang="en-US" sz="1500" dirty="0" err="1">
                <a:solidFill>
                  <a:srgbClr val="00B0F0"/>
                </a:solidFill>
              </a:rPr>
              <a:t>para_on_chocolates</a:t>
            </a:r>
            <a:r>
              <a:rPr lang="en-US" sz="1500" dirty="0">
                <a:solidFill>
                  <a:srgbClr val="00B0F0"/>
                </a:solidFill>
              </a:rPr>
              <a:t>” </a:t>
            </a:r>
            <a:r>
              <a:rPr lang="en-US" sz="1500" dirty="0">
                <a:solidFill>
                  <a:srgbClr val="FF0000"/>
                </a:solidFill>
              </a:rPr>
              <a:t>&gt;</a:t>
            </a:r>
            <a:r>
              <a:rPr lang="en-US" sz="1500" dirty="0"/>
              <a:t>Go to paragraph on chocolates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</a:p>
          <a:p>
            <a:pPr lvl="2"/>
            <a:r>
              <a:rPr lang="en-US" sz="1500" dirty="0"/>
              <a:t>For within another web page within your web site:</a:t>
            </a:r>
          </a:p>
          <a:p>
            <a:pPr lvl="3"/>
            <a:r>
              <a:rPr lang="en-US" sz="1500" dirty="0"/>
              <a:t>Follow rules for linking relatively, and add #id</a:t>
            </a:r>
          </a:p>
          <a:p>
            <a:pPr lvl="3"/>
            <a:r>
              <a:rPr lang="en-US" sz="1500" dirty="0"/>
              <a:t>E.g.,</a:t>
            </a:r>
          </a:p>
          <a:p>
            <a:pPr lvl="3"/>
            <a:r>
              <a:rPr lang="en-US" sz="1500" dirty="0">
                <a:solidFill>
                  <a:srgbClr val="FF0000"/>
                </a:solidFill>
              </a:rPr>
              <a:t>&lt;a </a:t>
            </a:r>
            <a:r>
              <a:rPr lang="en-US" sz="1500" dirty="0" err="1">
                <a:solidFill>
                  <a:srgbClr val="FF0000"/>
                </a:solidFill>
              </a:rPr>
              <a:t>href</a:t>
            </a:r>
            <a:r>
              <a:rPr lang="en-US" sz="1500" dirty="0">
                <a:solidFill>
                  <a:srgbClr val="FF0000"/>
                </a:solidFill>
              </a:rPr>
              <a:t> = </a:t>
            </a:r>
            <a:r>
              <a:rPr lang="en-US" sz="1500" dirty="0">
                <a:solidFill>
                  <a:srgbClr val="00B0F0"/>
                </a:solidFill>
              </a:rPr>
              <a:t>“../</a:t>
            </a:r>
            <a:r>
              <a:rPr lang="en-US" sz="1500" dirty="0" err="1">
                <a:solidFill>
                  <a:srgbClr val="00B0F0"/>
                </a:solidFill>
              </a:rPr>
              <a:t>Animals.html#cougars</a:t>
            </a:r>
            <a:r>
              <a:rPr lang="en-US" sz="1500" dirty="0"/>
              <a:t>”</a:t>
            </a:r>
            <a:r>
              <a:rPr lang="en-US" sz="1500" dirty="0">
                <a:solidFill>
                  <a:srgbClr val="FF0000"/>
                </a:solidFill>
              </a:rPr>
              <a:t>&gt;</a:t>
            </a:r>
            <a:r>
              <a:rPr lang="en-US" sz="1500" dirty="0"/>
              <a:t>go to cougar info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</a:p>
          <a:p>
            <a:pPr lvl="3"/>
            <a:r>
              <a:rPr lang="en-US" sz="1500" dirty="0">
                <a:solidFill>
                  <a:srgbClr val="FF0000"/>
                </a:solidFill>
              </a:rPr>
              <a:t>&lt;a </a:t>
            </a:r>
            <a:r>
              <a:rPr lang="en-US" sz="1500" dirty="0" err="1">
                <a:solidFill>
                  <a:srgbClr val="FF0000"/>
                </a:solidFill>
              </a:rPr>
              <a:t>href</a:t>
            </a:r>
            <a:r>
              <a:rPr lang="en-US" sz="1500" dirty="0">
                <a:solidFill>
                  <a:srgbClr val="FF0000"/>
                </a:solidFill>
              </a:rPr>
              <a:t> = </a:t>
            </a:r>
            <a:r>
              <a:rPr lang="en-US" sz="1500" dirty="0">
                <a:solidFill>
                  <a:srgbClr val="00B0F0"/>
                </a:solidFill>
              </a:rPr>
              <a:t>“</a:t>
            </a:r>
            <a:r>
              <a:rPr lang="en-US" sz="1500" dirty="0" err="1">
                <a:solidFill>
                  <a:srgbClr val="00B0F0"/>
                </a:solidFill>
              </a:rPr>
              <a:t>recipe.html#cookierecipe</a:t>
            </a:r>
            <a:r>
              <a:rPr lang="en-US" sz="1500" dirty="0">
                <a:solidFill>
                  <a:srgbClr val="00B0F0"/>
                </a:solidFill>
              </a:rPr>
              <a:t>”</a:t>
            </a:r>
            <a:r>
              <a:rPr lang="en-US" sz="1500" dirty="0">
                <a:solidFill>
                  <a:srgbClr val="FF0000"/>
                </a:solidFill>
              </a:rPr>
              <a:t>&gt;</a:t>
            </a:r>
            <a:r>
              <a:rPr lang="en-US" sz="1500" dirty="0"/>
              <a:t>Go to choc chip cookie recipe on recipes web page</a:t>
            </a:r>
            <a:r>
              <a:rPr lang="en-US" sz="1500" dirty="0">
                <a:solidFill>
                  <a:srgbClr val="FF0000"/>
                </a:solidFill>
              </a:rPr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410062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658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Linking within a Web Page</vt:lpstr>
      <vt:lpstr>Linking to within a  web page</vt:lpstr>
      <vt:lpstr>How to link from one place in a page to another:</vt:lpstr>
      <vt:lpstr>Linking to within the same page:</vt:lpstr>
      <vt:lpstr>Linking to a place in a different page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</dc:title>
  <dc:creator>Yarrington, Debra</dc:creator>
  <cp:lastModifiedBy>Yarrington, Debra</cp:lastModifiedBy>
  <cp:revision>34</cp:revision>
  <dcterms:created xsi:type="dcterms:W3CDTF">2021-03-01T04:08:42Z</dcterms:created>
  <dcterms:modified xsi:type="dcterms:W3CDTF">2021-03-02T05:42:43Z</dcterms:modified>
</cp:coreProperties>
</file>