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2" r:id="rId3"/>
    <p:sldId id="293" r:id="rId4"/>
    <p:sldId id="299" r:id="rId5"/>
    <p:sldId id="300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8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4DDE9-EB71-4A5C-B050-B1EA8625D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36D5D-6779-4DEB-96EA-1D6F3B268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F9186-713D-4B1D-9075-B5E5F5FE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24B66-A943-4A5D-86BD-91816291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C4F52-A3F2-491D-8506-ADB927C6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CFE3-D6E3-4815-9BF2-3519F524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AF432-C186-45A2-8DEA-5B97282D6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22FC-98B0-4E75-9142-98E5FBD3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CA0AD-9078-418F-9BA9-E7E431A2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F4863-50C6-4F0D-A8B3-E2C09DB0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F435B-DDC0-4C69-B804-7C8ED8DB4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92F3A-042E-4CCF-88FE-59FDD1C8C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8CA88-9487-4423-8B27-2D4784A0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A35B8-F43E-4E46-9E00-F8E5E5BF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03098-258F-4543-A6B0-D7A2BB5F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DD2A-7CFC-4472-8604-847BDFC8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753E8-4DF7-40AD-B0AF-501F2FDA0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D71B9-0F76-4B24-AFB6-753A3912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AA8F-8F79-4F7C-8A95-E6E4D0F6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9F033-1073-4672-A95B-9C0CFA22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8648A-B415-4CC5-BB4F-3C19F2B4A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F0424-7BAA-49D0-BB15-CBD779909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5346A-7477-4008-8D7D-CF4A47B2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20BED-14B8-4B8D-9D17-F5843531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B152-FFC5-432F-8414-91110F98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0ADE-ACE3-4418-878E-4670221D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181E5-DE47-45C8-905F-58F7EF686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620DD-FF60-4C08-98E8-BF6F0FB45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72EA0-46EF-42EA-848F-BF5CB586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79906-0DCA-4EFF-8750-794DEE70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08BC-DAC2-4043-AD16-C40A7509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5D43-FFF4-4640-B685-314E5D42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A2278-84BB-4570-A3A0-05A8B2FF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827E7-DCCF-4670-B3B0-6AD4DB62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573F0-49BB-4938-85A2-C6EED2B4D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CB033-0337-496B-87A2-69EE36F6E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85625-8D3C-4887-A803-1B349D3D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F4E7E-2D3B-4A11-9989-F52F050B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2CDC-ED30-4361-97BC-AB62052B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4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192A-5771-49EE-A7C4-AA04676D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FB135-36CB-4472-A1A8-0BA41772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B7A22-A6E3-4BF5-B75D-31EF1C37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34C77-96BA-4A7B-85C8-065D7C9D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0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F358D-2459-4E83-9C1D-4501741E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0C7B0-06B3-4531-985E-4CEED034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1AB4D-7F06-4A78-9A09-A5AAD65C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6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A73B-CB93-40D5-9C54-D1B0F4AA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E82C1-07D2-4D76-A10F-A0D001DDC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07168-A62E-4C05-AB85-4006D637A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B4D34-366F-4578-BD6C-D21552EC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3DEA-5EAB-4E46-AF79-44CC2DE6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4B9EC-BCD0-4099-8DE2-EF8D94F8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575B-F480-4DCE-A6D3-88095AC7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83BE1-6200-4116-AB60-B22E181C1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9FCC4-42D1-4995-B2FF-FC4366966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D1C23-6D19-4356-A5DC-1919ABE2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98FC0-AEE2-42B1-90C7-B2901039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76E2E-F7A1-486C-BFA3-6ED573A5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D1DDE-9EB6-413B-A3E7-435A8585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DCC63-261B-4D26-9521-6B72EE045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EFC9-03D2-4A8B-98B2-1C8D4ADCC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308A-AA9E-4C18-80FE-DF038E003E1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84835-BBF6-4E02-A7F9-0D0D682C7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8CC3F-8759-4746-B9A0-FA2EA3DB1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48DE-2888-4281-B9C0-11658044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of chain link">
            <a:extLst>
              <a:ext uri="{FF2B5EF4-FFF2-40B4-BE49-F238E27FC236}">
                <a16:creationId xmlns:a16="http://schemas.microsoft.com/office/drawing/2014/main" id="{8648FE89-D349-4656-8134-2130BD038D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21" r="9091" b="27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98653-4CCE-4131-A08E-043A5F780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/>
              <a:t>Relative Links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10B0B-72CB-4A23-A6EC-E7B878E6D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Links to web pages that are part of your </a:t>
            </a:r>
            <a:r>
              <a:rPr lang="en-US"/>
              <a:t>web site.</a:t>
            </a:r>
          </a:p>
        </p:txBody>
      </p:sp>
    </p:spTree>
    <p:extLst>
      <p:ext uri="{BB962C8B-B14F-4D97-AF65-F5344CB8AC3E}">
        <p14:creationId xmlns:p14="http://schemas.microsoft.com/office/powerpoint/2010/main" val="1133964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Links: Relative (to the same folder)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8312" y="1261068"/>
            <a:ext cx="10847195" cy="5420936"/>
          </a:xfrm>
          <a:ln>
            <a:solidFill>
              <a:srgbClr val="FF8500"/>
            </a:solidFill>
          </a:ln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900" dirty="0">
                <a:solidFill>
                  <a:srgbClr val="FFFFFF"/>
                </a:solidFill>
              </a:rPr>
              <a:t>Used for other Web pages </a:t>
            </a:r>
            <a:r>
              <a:rPr lang="en-US" sz="1900" dirty="0">
                <a:solidFill>
                  <a:srgbClr val="FF8500"/>
                </a:solidFill>
              </a:rPr>
              <a:t>within your web site 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900" dirty="0">
              <a:solidFill>
                <a:srgbClr val="FFC000"/>
              </a:solidFill>
            </a:endParaRPr>
          </a:p>
          <a:p>
            <a:pPr marL="320040" lvl="1" indent="-320040" algn="ctr">
              <a:spcBef>
                <a:spcPts val="700"/>
              </a:spcBef>
              <a:buSzPct val="60000"/>
              <a:buNone/>
            </a:pPr>
            <a:r>
              <a:rPr lang="en-US" sz="1900" dirty="0">
                <a:solidFill>
                  <a:srgbClr val="FFC000"/>
                </a:solidFill>
              </a:rPr>
              <a:t>	</a:t>
            </a:r>
            <a:r>
              <a:rPr lang="en-US" sz="1900" dirty="0">
                <a:solidFill>
                  <a:srgbClr val="FFFF00"/>
                </a:solidFill>
              </a:rPr>
              <a:t>&lt;a </a:t>
            </a:r>
            <a:r>
              <a:rPr lang="en-US" sz="1900" dirty="0" err="1">
                <a:solidFill>
                  <a:srgbClr val="FFFF00"/>
                </a:solidFill>
              </a:rPr>
              <a:t>href</a:t>
            </a:r>
            <a:r>
              <a:rPr lang="en-US" sz="1900" dirty="0">
                <a:solidFill>
                  <a:srgbClr val="FFFF00"/>
                </a:solidFill>
              </a:rPr>
              <a:t> = “fluffyspage.html” &gt;My </a:t>
            </a:r>
            <a:r>
              <a:rPr lang="en-US" sz="1900" dirty="0" err="1">
                <a:solidFill>
                  <a:srgbClr val="FFFF00"/>
                </a:solidFill>
              </a:rPr>
              <a:t>Fluffy’s</a:t>
            </a:r>
            <a:r>
              <a:rPr lang="en-US" sz="1900" dirty="0">
                <a:solidFill>
                  <a:srgbClr val="FFFF00"/>
                </a:solidFill>
              </a:rPr>
              <a:t> Web Page!&lt;/a&gt;   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9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900" dirty="0">
                <a:solidFill>
                  <a:srgbClr val="FFFFFF"/>
                </a:solidFill>
              </a:rPr>
              <a:t>Notice that no transfer protocol is specified</a:t>
            </a:r>
          </a:p>
          <a:p>
            <a:pPr marL="342900" lvl="1" indent="-342900">
              <a:spcBef>
                <a:spcPts val="700"/>
              </a:spcBef>
              <a:buSzPct val="60000"/>
            </a:pPr>
            <a:r>
              <a:rPr lang="en-US" sz="1900" dirty="0">
                <a:solidFill>
                  <a:srgbClr val="FFFFFF"/>
                </a:solidFill>
              </a:rPr>
              <a:t>No</a:t>
            </a:r>
            <a:r>
              <a:rPr lang="en-US" sz="1900" dirty="0">
                <a:solidFill>
                  <a:srgbClr val="FFC000"/>
                </a:solidFill>
              </a:rPr>
              <a:t> </a:t>
            </a:r>
            <a:r>
              <a:rPr lang="en-US" sz="1900" dirty="0">
                <a:solidFill>
                  <a:srgbClr val="FFFF00"/>
                </a:solidFill>
              </a:rPr>
              <a:t>http </a:t>
            </a:r>
            <a:r>
              <a:rPr lang="en-US" sz="1900" dirty="0">
                <a:solidFill>
                  <a:srgbClr val="FFFFFF"/>
                </a:solidFill>
              </a:rPr>
              <a:t>or </a:t>
            </a:r>
            <a:r>
              <a:rPr lang="en-US" sz="1900" dirty="0">
                <a:solidFill>
                  <a:srgbClr val="FFFF00"/>
                </a:solidFill>
              </a:rPr>
              <a:t>https</a:t>
            </a:r>
            <a:r>
              <a:rPr lang="en-US" sz="1900" dirty="0">
                <a:solidFill>
                  <a:srgbClr val="FFFFFF"/>
                </a:solidFill>
              </a:rPr>
              <a:t> at the beginning of the </a:t>
            </a:r>
            <a:r>
              <a:rPr lang="en-US" sz="1900" dirty="0" err="1">
                <a:solidFill>
                  <a:srgbClr val="FFFF00"/>
                </a:solidFill>
              </a:rPr>
              <a:t>href</a:t>
            </a:r>
            <a:r>
              <a:rPr lang="en-US" sz="1900" dirty="0">
                <a:solidFill>
                  <a:srgbClr val="FFFFFF"/>
                </a:solidFill>
              </a:rPr>
              <a:t>!</a:t>
            </a:r>
          </a:p>
          <a:p>
            <a:pPr marL="342900" lvl="1" indent="-342900">
              <a:spcBef>
                <a:spcPts val="700"/>
              </a:spcBef>
              <a:buSzPct val="60000"/>
            </a:pPr>
            <a:r>
              <a:rPr lang="en-US" sz="1900" dirty="0">
                <a:solidFill>
                  <a:srgbClr val="FFFFFF"/>
                </a:solidFill>
              </a:rPr>
              <a:t>not needed  - the browser isn’t communicating with another web server to request a web page</a:t>
            </a:r>
          </a:p>
          <a:p>
            <a:pPr marL="800100" lvl="2" indent="-342900">
              <a:spcBef>
                <a:spcPts val="700"/>
              </a:spcBef>
              <a:buSzPct val="60000"/>
            </a:pPr>
            <a:r>
              <a:rPr lang="en-US" sz="1500" dirty="0">
                <a:solidFill>
                  <a:srgbClr val="FFFFFF"/>
                </a:solidFill>
              </a:rPr>
              <a:t>because this is one of your web pages on your web site!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900" dirty="0">
                <a:solidFill>
                  <a:srgbClr val="FFFFFF"/>
                </a:solidFill>
              </a:rPr>
              <a:t>		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900" dirty="0">
                <a:solidFill>
                  <a:srgbClr val="FFFFFF"/>
                </a:solidFill>
              </a:rPr>
              <a:t>How does the browser know where to find the Web page?	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1900" dirty="0">
                <a:solidFill>
                  <a:srgbClr val="FFFFFF"/>
                </a:solidFill>
              </a:rPr>
              <a:t>	If there is no transfer protocol or domain specified, </a:t>
            </a:r>
            <a:r>
              <a:rPr lang="en-US" sz="1900" dirty="0">
                <a:solidFill>
                  <a:srgbClr val="FF8500"/>
                </a:solidFill>
              </a:rPr>
              <a:t>the browsers will start looking in the SAME FOLDER as the web page with the link code in it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900" dirty="0">
              <a:solidFill>
                <a:srgbClr val="FF850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900" dirty="0">
              <a:solidFill>
                <a:srgbClr val="FF8500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9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19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32A95EC-F318-4F71-B884-E3FAE5CE2C72}" type="slidenum">
              <a:rPr lang="en-US">
                <a:solidFill>
                  <a:srgbClr val="FFFFFF">
                    <a:alpha val="80000"/>
                  </a:srgb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>
                  <a:alpha val="80000"/>
                </a:srgb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D25C6C-FD6D-46C2-AA7A-5764C3B9A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85" y="5096202"/>
            <a:ext cx="4873451" cy="111586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11E9E8-EFA6-4238-854A-0A6B5CD8CFF9}"/>
              </a:ext>
            </a:extLst>
          </p:cNvPr>
          <p:cNvCxnSpPr/>
          <p:nvPr/>
        </p:nvCxnSpPr>
        <p:spPr>
          <a:xfrm flipV="1">
            <a:off x="3803301" y="5893358"/>
            <a:ext cx="1444050" cy="95460"/>
          </a:xfrm>
          <a:prstGeom prst="straightConnector1">
            <a:avLst/>
          </a:prstGeom>
          <a:ln w="76200">
            <a:solidFill>
              <a:srgbClr val="FF8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10E7835-7E76-4520-9498-76887AA7B394}"/>
              </a:ext>
            </a:extLst>
          </p:cNvPr>
          <p:cNvSpPr txBox="1"/>
          <p:nvPr/>
        </p:nvSpPr>
        <p:spPr>
          <a:xfrm>
            <a:off x="1065566" y="5800248"/>
            <a:ext cx="29767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If I am editing firstwebpage.html, to </a:t>
            </a:r>
          </a:p>
          <a:p>
            <a:r>
              <a:rPr lang="en-US" sz="1400" dirty="0"/>
              <a:t>create a link to </a:t>
            </a:r>
            <a:r>
              <a:rPr lang="en-US" sz="1400" dirty="0" err="1"/>
              <a:t>fluffyspage</a:t>
            </a:r>
            <a:r>
              <a:rPr lang="en-US" sz="1400" dirty="0"/>
              <a:t>, I’d include </a:t>
            </a:r>
          </a:p>
          <a:p>
            <a:r>
              <a:rPr lang="en-US" sz="1400" dirty="0"/>
              <a:t>the yellow code above!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21" y="514696"/>
            <a:ext cx="10520702" cy="61913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Links: Relative (into a folder)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2661" y="1070149"/>
            <a:ext cx="10781043" cy="5360796"/>
          </a:xfrm>
          <a:ln>
            <a:solidFill>
              <a:srgbClr val="FF8500"/>
            </a:solidFill>
          </a:ln>
        </p:spPr>
        <p:txBody>
          <a:bodyPr>
            <a:normAutofit fontScale="92500" lnSpcReduction="10000"/>
          </a:bodyPr>
          <a:lstStyle/>
          <a:p>
            <a:pPr marL="594360" lvl="2" indent="-320040" algn="ctr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 algn="ctr">
              <a:spcBef>
                <a:spcPts val="700"/>
              </a:spcBef>
              <a:buSzPct val="60000"/>
              <a:buNone/>
            </a:pPr>
            <a:r>
              <a:rPr lang="en-US" dirty="0">
                <a:solidFill>
                  <a:srgbClr val="FFFF00"/>
                </a:solidFill>
              </a:rPr>
              <a:t>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“Cats/jasper.html”&gt; link to file in a subfolder &lt;/a&gt;</a:t>
            </a:r>
          </a:p>
          <a:p>
            <a:pPr marL="594360" lvl="2" indent="-320040" algn="ctr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42900" lvl="1" indent="-342900">
              <a:spcBef>
                <a:spcPts val="700"/>
              </a:spcBef>
              <a:buSzPct val="60000"/>
            </a:pPr>
            <a:r>
              <a:rPr lang="en-US" sz="2000" dirty="0">
                <a:solidFill>
                  <a:srgbClr val="FFFFFF"/>
                </a:solidFill>
              </a:rPr>
              <a:t>Again, No transfer protocol or domain is specified</a:t>
            </a:r>
          </a:p>
          <a:p>
            <a:pPr marL="800100" lvl="2" indent="-342900">
              <a:spcBef>
                <a:spcPts val="700"/>
              </a:spcBef>
              <a:buSzPct val="60000"/>
            </a:pPr>
            <a:r>
              <a:rPr lang="en-US" sz="1600" dirty="0">
                <a:solidFill>
                  <a:srgbClr val="FFFFFF"/>
                </a:solidFill>
              </a:rPr>
              <a:t>So this is a relative link</a:t>
            </a:r>
          </a:p>
          <a:p>
            <a:pPr marL="342900" lvl="1" indent="-342900">
              <a:spcBef>
                <a:spcPts val="700"/>
              </a:spcBef>
              <a:buSzPct val="60000"/>
            </a:pPr>
            <a:r>
              <a:rPr lang="en-US" sz="2000" dirty="0">
                <a:solidFill>
                  <a:srgbClr val="FFFFFF"/>
                </a:solidFill>
              </a:rPr>
              <a:t>		</a:t>
            </a:r>
          </a:p>
          <a:p>
            <a:pPr marL="342900" lvl="1" indent="-342900">
              <a:spcBef>
                <a:spcPts val="700"/>
              </a:spcBef>
              <a:buSzPct val="60000"/>
            </a:pPr>
            <a:r>
              <a:rPr lang="en-US" sz="2000" dirty="0">
                <a:solidFill>
                  <a:srgbClr val="FFFFFF"/>
                </a:solidFill>
              </a:rPr>
              <a:t>The browser starts looking in the </a:t>
            </a:r>
            <a:r>
              <a:rPr lang="en-US" sz="2000" dirty="0">
                <a:solidFill>
                  <a:schemeClr val="accent4"/>
                </a:solidFill>
              </a:rPr>
              <a:t>SAME FOLDER </a:t>
            </a:r>
            <a:r>
              <a:rPr lang="en-US" sz="2000" dirty="0">
                <a:solidFill>
                  <a:srgbClr val="FFFFFF"/>
                </a:solidFill>
              </a:rPr>
              <a:t>as the web page with the link code in it (above)</a:t>
            </a:r>
          </a:p>
          <a:p>
            <a:pPr marL="800100" lvl="2" indent="-342900">
              <a:spcBef>
                <a:spcPts val="700"/>
              </a:spcBef>
              <a:buSzPct val="60000"/>
            </a:pPr>
            <a:r>
              <a:rPr lang="en-US" sz="1600" dirty="0">
                <a:solidFill>
                  <a:srgbClr val="FFFFFF"/>
                </a:solidFill>
              </a:rPr>
              <a:t>It tries to find a folder named Cats in this Folder</a:t>
            </a:r>
          </a:p>
          <a:p>
            <a:pPr marL="800100" lvl="2" indent="-342900">
              <a:spcBef>
                <a:spcPts val="700"/>
              </a:spcBef>
              <a:buSzPct val="60000"/>
            </a:pPr>
            <a:r>
              <a:rPr lang="en-US" sz="1600" dirty="0">
                <a:solidFill>
                  <a:srgbClr val="FFFFFF"/>
                </a:solidFill>
              </a:rPr>
              <a:t>If it finds the folder named ‘Cats’, it will look inside of the folder named ‘Cats’ for 	the Web page named ‘jasper.html’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32A95EC-F318-4F71-B884-E3FAE5CE2C72}" type="slidenum">
              <a:rPr lang="en-US">
                <a:solidFill>
                  <a:srgbClr val="FFFFFF">
                    <a:alpha val="80000"/>
                  </a:srgb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>
                  <a:alpha val="80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1E2BDE-F93A-42AB-8594-54D6610D1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705" y="2559567"/>
            <a:ext cx="4325815" cy="7823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796BAF3-CD02-4AB3-B46B-EBAC4A5CE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32" y="2116523"/>
            <a:ext cx="4712677" cy="1225441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BBDCF2-0471-4CD7-8DB5-E9C6E876E5D8}"/>
              </a:ext>
            </a:extLst>
          </p:cNvPr>
          <p:cNvCxnSpPr/>
          <p:nvPr/>
        </p:nvCxnSpPr>
        <p:spPr>
          <a:xfrm>
            <a:off x="1763490" y="3044651"/>
            <a:ext cx="5441183" cy="165798"/>
          </a:xfrm>
          <a:prstGeom prst="straightConnector1">
            <a:avLst/>
          </a:prstGeom>
          <a:ln w="38100">
            <a:solidFill>
              <a:srgbClr val="FF8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C4A5451-90B3-4FD7-AEC7-BD32DB28D9A0}"/>
              </a:ext>
            </a:extLst>
          </p:cNvPr>
          <p:cNvCxnSpPr/>
          <p:nvPr/>
        </p:nvCxnSpPr>
        <p:spPr>
          <a:xfrm flipV="1">
            <a:off x="946662" y="2729243"/>
            <a:ext cx="5996754" cy="79073"/>
          </a:xfrm>
          <a:prstGeom prst="bentConnector3">
            <a:avLst/>
          </a:prstGeom>
          <a:ln>
            <a:solidFill>
              <a:srgbClr val="FF8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3F46AA8-FE14-43A4-9C78-1E8E23BF7938}"/>
              </a:ext>
            </a:extLst>
          </p:cNvPr>
          <p:cNvSpPr txBox="1"/>
          <p:nvPr/>
        </p:nvSpPr>
        <p:spPr>
          <a:xfrm>
            <a:off x="7881061" y="2268689"/>
            <a:ext cx="2211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This is the folder called Cats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BAE996-6EC4-4CAD-8F56-758B1AF09D38}"/>
              </a:ext>
            </a:extLst>
          </p:cNvPr>
          <p:cNvSpPr txBox="1"/>
          <p:nvPr/>
        </p:nvSpPr>
        <p:spPr>
          <a:xfrm>
            <a:off x="5313909" y="3248256"/>
            <a:ext cx="3620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Linking from firstwebpage.html to jasper.html inside of the folder ‘Cats’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F6421-5AEE-4AB9-AB10-42721BBC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Links: Relative (going up a folder)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E7DF-96B6-4DE4-9313-5B9C6215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9" y="1341455"/>
            <a:ext cx="10797842" cy="4835507"/>
          </a:xfrm>
          <a:ln>
            <a:solidFill>
              <a:srgbClr val="FF8500"/>
            </a:solidFill>
          </a:ln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 algn="ctr">
              <a:spcBef>
                <a:spcPts val="700"/>
              </a:spcBef>
              <a:buSzPct val="60000"/>
              <a:buNone/>
            </a:pPr>
            <a:r>
              <a:rPr lang="en-US" sz="2000" dirty="0">
                <a:solidFill>
                  <a:srgbClr val="FFFF00"/>
                </a:solidFill>
              </a:rPr>
              <a:t>&lt;a </a:t>
            </a:r>
            <a:r>
              <a:rPr lang="en-US" sz="2000" dirty="0" err="1">
                <a:solidFill>
                  <a:srgbClr val="FFFF00"/>
                </a:solidFill>
              </a:rPr>
              <a:t>href</a:t>
            </a:r>
            <a:r>
              <a:rPr lang="en-US" sz="2000" dirty="0">
                <a:solidFill>
                  <a:srgbClr val="FFFF00"/>
                </a:solidFill>
              </a:rPr>
              <a:t> = “../Animals.html” &gt;Link to a file in a parent folder&lt;/a&gt;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2000" dirty="0">
                <a:solidFill>
                  <a:srgbClr val="FFFFFF"/>
                </a:solidFill>
              </a:rPr>
              <a:t>	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2000" dirty="0">
                <a:solidFill>
                  <a:srgbClr val="FFFFFF"/>
                </a:solidFill>
              </a:rPr>
              <a:t>No transfer protocol or domain is specified so this is a relative link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2000" dirty="0">
                <a:solidFill>
                  <a:srgbClr val="FFFFFF"/>
                </a:solidFill>
              </a:rPr>
              <a:t>		</a:t>
            </a:r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en-US" sz="2000" dirty="0">
                <a:solidFill>
                  <a:srgbClr val="FFFFFF"/>
                </a:solidFill>
              </a:rPr>
              <a:t>The browser starts looking in the same folder as the web page with the link code in it (above)</a:t>
            </a:r>
          </a:p>
          <a:p>
            <a:pPr marL="914400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The </a:t>
            </a:r>
            <a:r>
              <a:rPr lang="en-US" sz="1600" dirty="0">
                <a:solidFill>
                  <a:srgbClr val="FFFF00"/>
                </a:solidFill>
              </a:rPr>
              <a:t>‘../</a:t>
            </a:r>
            <a:r>
              <a:rPr lang="en-US" sz="1600" dirty="0">
                <a:solidFill>
                  <a:srgbClr val="FFFFFF"/>
                </a:solidFill>
              </a:rPr>
              <a:t>’ means to go up one folder to the parent folder </a:t>
            </a:r>
          </a:p>
          <a:p>
            <a:pPr marL="914400" lvl="2" indent="-45720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In the parent folder, look for </a:t>
            </a:r>
            <a:r>
              <a:rPr lang="en-US" sz="1600" dirty="0">
                <a:solidFill>
                  <a:srgbClr val="FFFF00"/>
                </a:solidFill>
              </a:rPr>
              <a:t>Animals.html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017AD2-C1EE-4D14-89D0-5D67A22FB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9" y="2488187"/>
            <a:ext cx="4637314" cy="10689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9BCA71-7F12-4713-81CE-7370E95EC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719" y="2415672"/>
            <a:ext cx="4492502" cy="126801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EB1AE2-0ECE-4A44-9F1C-0456780938B4}"/>
              </a:ext>
            </a:extLst>
          </p:cNvPr>
          <p:cNvCxnSpPr>
            <a:cxnSpLocks/>
          </p:cNvCxnSpPr>
          <p:nvPr/>
        </p:nvCxnSpPr>
        <p:spPr>
          <a:xfrm flipH="1">
            <a:off x="1899132" y="3351125"/>
            <a:ext cx="5225143" cy="125605"/>
          </a:xfrm>
          <a:prstGeom prst="straightConnector1">
            <a:avLst/>
          </a:prstGeom>
          <a:ln w="57150">
            <a:solidFill>
              <a:srgbClr val="FF8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8C11766-3832-4AFF-B5ED-3882C34B58EE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41366" y="2415671"/>
            <a:ext cx="6320413" cy="181827"/>
          </a:xfrm>
          <a:prstGeom prst="bentConnector3">
            <a:avLst/>
          </a:prstGeom>
          <a:ln>
            <a:solidFill>
              <a:srgbClr val="FF8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644E358-291E-40AD-A65F-3B42CDCA4C07}"/>
              </a:ext>
            </a:extLst>
          </p:cNvPr>
          <p:cNvSpPr txBox="1"/>
          <p:nvPr/>
        </p:nvSpPr>
        <p:spPr>
          <a:xfrm>
            <a:off x="9740227" y="1945573"/>
            <a:ext cx="1811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Note that we’re going 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up a folder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4EC1C3-D33E-4475-9FE6-60718F34B6F3}"/>
              </a:ext>
            </a:extLst>
          </p:cNvPr>
          <p:cNvSpPr txBox="1"/>
          <p:nvPr/>
        </p:nvSpPr>
        <p:spPr>
          <a:xfrm>
            <a:off x="2836357" y="3472997"/>
            <a:ext cx="234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Linking from </a:t>
            </a:r>
            <a:r>
              <a:rPr lang="en-US" sz="1400" dirty="0" err="1">
                <a:solidFill>
                  <a:schemeClr val="accent4"/>
                </a:solidFill>
              </a:rPr>
              <a:t>firstwebpage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  <a:br>
              <a:rPr lang="en-US" sz="1400" dirty="0">
                <a:solidFill>
                  <a:schemeClr val="accent4"/>
                </a:solidFill>
              </a:rPr>
            </a:br>
            <a:r>
              <a:rPr lang="en-US" sz="1400" dirty="0">
                <a:solidFill>
                  <a:schemeClr val="accent4"/>
                </a:solidFill>
              </a:rPr>
              <a:t>UP A FOLDER to Animals.html</a:t>
            </a:r>
          </a:p>
        </p:txBody>
      </p:sp>
    </p:spTree>
    <p:extLst>
      <p:ext uri="{BB962C8B-B14F-4D97-AF65-F5344CB8AC3E}">
        <p14:creationId xmlns:p14="http://schemas.microsoft.com/office/powerpoint/2010/main" val="2136736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F6421-5AEE-4AB9-AB10-42721BBC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55" y="-252849"/>
            <a:ext cx="263368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E7DF-96B6-4DE4-9313-5B9C6215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282" y="205991"/>
            <a:ext cx="9691634" cy="66520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400" dirty="0">
                <a:solidFill>
                  <a:srgbClr val="FFFF00"/>
                </a:solidFill>
              </a:rPr>
              <a:t>My Documents</a:t>
            </a:r>
          </a:p>
          <a:p>
            <a:pPr lvl="1">
              <a:buNone/>
            </a:pPr>
            <a:r>
              <a:rPr lang="en-US" dirty="0">
                <a:solidFill>
                  <a:srgbClr val="92D050"/>
                </a:solidFill>
              </a:rPr>
              <a:t>Cats.html</a:t>
            </a:r>
          </a:p>
          <a:p>
            <a:pPr lvl="1">
              <a:buNone/>
            </a:pPr>
            <a:r>
              <a:rPr lang="en-US" dirty="0" err="1">
                <a:solidFill>
                  <a:srgbClr val="FFFF00"/>
                </a:solidFill>
              </a:rPr>
              <a:t>WebFilesFolder</a:t>
            </a:r>
            <a:endParaRPr lang="en-US" dirty="0">
              <a:solidFill>
                <a:srgbClr val="FFFF00"/>
              </a:solidFill>
            </a:endParaRPr>
          </a:p>
          <a:p>
            <a:pPr lvl="2">
              <a:buNone/>
            </a:pPr>
            <a:r>
              <a:rPr lang="en-US" sz="2400" dirty="0">
                <a:solidFill>
                  <a:srgbClr val="92D050"/>
                </a:solidFill>
              </a:rPr>
              <a:t>CatGang.html</a:t>
            </a:r>
          </a:p>
          <a:p>
            <a:pPr lvl="2">
              <a:buNone/>
            </a:pPr>
            <a:r>
              <a:rPr lang="en-US" sz="2400" dirty="0" err="1">
                <a:solidFill>
                  <a:srgbClr val="FFFF00"/>
                </a:solidFill>
              </a:rPr>
              <a:t>MyCatsFolder</a:t>
            </a:r>
            <a:endParaRPr lang="en-US" sz="2400" dirty="0">
              <a:solidFill>
                <a:srgbClr val="FFFF00"/>
              </a:solidFill>
            </a:endParaRPr>
          </a:p>
          <a:p>
            <a:pPr lvl="3">
              <a:buNone/>
            </a:pPr>
            <a:r>
              <a:rPr lang="en-US" sz="2400" dirty="0">
                <a:solidFill>
                  <a:srgbClr val="92D050"/>
                </a:solidFill>
              </a:rPr>
              <a:t>Index.html</a:t>
            </a:r>
          </a:p>
          <a:p>
            <a:pPr lvl="3">
              <a:buNone/>
            </a:pPr>
            <a:r>
              <a:rPr lang="en-US" sz="2400" dirty="0">
                <a:solidFill>
                  <a:srgbClr val="92D050"/>
                </a:solidFill>
              </a:rPr>
              <a:t>Boots.html</a:t>
            </a:r>
          </a:p>
          <a:p>
            <a:pPr lvl="3">
              <a:buNone/>
            </a:pPr>
            <a:r>
              <a:rPr lang="en-US" sz="2400" dirty="0" err="1">
                <a:solidFill>
                  <a:srgbClr val="FFFF00"/>
                </a:solidFill>
              </a:rPr>
              <a:t>FluffyFolder</a:t>
            </a:r>
            <a:endParaRPr lang="en-US" sz="2400" dirty="0">
              <a:solidFill>
                <a:srgbClr val="FFFF00"/>
              </a:solidFill>
            </a:endParaRPr>
          </a:p>
          <a:p>
            <a:pPr lvl="4">
              <a:spcBef>
                <a:spcPts val="400"/>
              </a:spcBef>
            </a:pPr>
            <a:r>
              <a:rPr lang="en-US" sz="2400" dirty="0">
                <a:solidFill>
                  <a:srgbClr val="92D050"/>
                </a:solidFill>
              </a:rPr>
              <a:t>Fluffy.html</a:t>
            </a:r>
          </a:p>
          <a:p>
            <a:pPr lvl="4">
              <a:spcBef>
                <a:spcPts val="400"/>
              </a:spcBef>
            </a:pPr>
            <a:r>
              <a:rPr lang="en-US" sz="2400" dirty="0" err="1">
                <a:solidFill>
                  <a:srgbClr val="FFFF00"/>
                </a:solidFill>
              </a:rPr>
              <a:t>FluffyKittenFolder</a:t>
            </a:r>
            <a:endParaRPr lang="en-US" sz="2400" dirty="0">
              <a:solidFill>
                <a:srgbClr val="FFFF00"/>
              </a:solidFill>
            </a:endParaRPr>
          </a:p>
          <a:p>
            <a:pPr lvl="5">
              <a:spcBef>
                <a:spcPts val="400"/>
              </a:spcBef>
            </a:pPr>
            <a:r>
              <a:rPr lang="en-US" sz="2400" dirty="0">
                <a:solidFill>
                  <a:srgbClr val="92D050"/>
                </a:solidFill>
              </a:rPr>
              <a:t>FluffJr.html</a:t>
            </a:r>
          </a:p>
          <a:p>
            <a:pPr lvl="5">
              <a:spcBef>
                <a:spcPts val="400"/>
              </a:spcBef>
            </a:pPr>
            <a:endParaRPr lang="en-US" dirty="0"/>
          </a:p>
          <a:p>
            <a:pPr>
              <a:spcBef>
                <a:spcPts val="1600"/>
              </a:spcBef>
            </a:pPr>
            <a:r>
              <a:rPr lang="en-US" dirty="0"/>
              <a:t>From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Index.html</a:t>
            </a:r>
            <a:r>
              <a:rPr lang="en-US" dirty="0"/>
              <a:t>, create a link to </a:t>
            </a:r>
            <a:r>
              <a:rPr lang="en-US" dirty="0">
                <a:solidFill>
                  <a:srgbClr val="92D050"/>
                </a:solidFill>
              </a:rPr>
              <a:t>Boots.html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rgbClr val="FFFF00"/>
                </a:solidFill>
              </a:rPr>
              <a:t>	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“Boots.html”&gt;link to Boots’ web page &lt;/a&gt;</a:t>
            </a:r>
          </a:p>
          <a:p>
            <a:pPr>
              <a:spcBef>
                <a:spcPts val="1600"/>
              </a:spcBef>
            </a:pPr>
            <a:r>
              <a:rPr lang="en-US" dirty="0"/>
              <a:t>From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Index.html</a:t>
            </a:r>
            <a:r>
              <a:rPr lang="en-US" dirty="0"/>
              <a:t>, create a link to </a:t>
            </a:r>
            <a:r>
              <a:rPr lang="en-US" dirty="0">
                <a:solidFill>
                  <a:srgbClr val="92D050"/>
                </a:solidFill>
              </a:rPr>
              <a:t>Fluffy.html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rgbClr val="FFFF00"/>
                </a:solidFill>
              </a:rPr>
              <a:t>	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</a:t>
            </a:r>
            <a:r>
              <a:rPr lang="en-US" dirty="0" err="1">
                <a:solidFill>
                  <a:srgbClr val="FFFF00"/>
                </a:solidFill>
              </a:rPr>
              <a:t>FluffyFolder</a:t>
            </a:r>
            <a:r>
              <a:rPr lang="en-US" dirty="0">
                <a:solidFill>
                  <a:srgbClr val="FFFF00"/>
                </a:solidFill>
              </a:rPr>
              <a:t>/Fluffy.html”&gt;link to </a:t>
            </a:r>
            <a:r>
              <a:rPr lang="en-US" dirty="0" err="1">
                <a:solidFill>
                  <a:srgbClr val="FFFF00"/>
                </a:solidFill>
              </a:rPr>
              <a:t>Fluffy’s</a:t>
            </a:r>
            <a:r>
              <a:rPr lang="en-US" dirty="0">
                <a:solidFill>
                  <a:srgbClr val="FFFF00"/>
                </a:solidFill>
              </a:rPr>
              <a:t> web page &lt;/a&gt;</a:t>
            </a:r>
          </a:p>
          <a:p>
            <a:pPr>
              <a:spcBef>
                <a:spcPts val="1600"/>
              </a:spcBef>
            </a:pPr>
            <a:r>
              <a:rPr lang="en-US" dirty="0"/>
              <a:t>From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Index.html</a:t>
            </a:r>
            <a:r>
              <a:rPr lang="en-US" dirty="0"/>
              <a:t>, create a link to </a:t>
            </a:r>
            <a:r>
              <a:rPr lang="en-US" dirty="0">
                <a:solidFill>
                  <a:srgbClr val="92D050"/>
                </a:solidFill>
              </a:rPr>
              <a:t>FluffJr.html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rgbClr val="FFFF00"/>
                </a:solidFill>
              </a:rPr>
              <a:t>	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</a:t>
            </a:r>
            <a:r>
              <a:rPr lang="en-US" dirty="0" err="1">
                <a:solidFill>
                  <a:srgbClr val="FFFF00"/>
                </a:solidFill>
              </a:rPr>
              <a:t>FluffyFolder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FluffyKittenFolder</a:t>
            </a:r>
            <a:r>
              <a:rPr lang="en-US" dirty="0">
                <a:solidFill>
                  <a:srgbClr val="FFFF00"/>
                </a:solidFill>
              </a:rPr>
              <a:t>/FluffyJr.html”&gt;link to Fluffy Junior’s web page&lt;/a&gt;</a:t>
            </a:r>
          </a:p>
          <a:p>
            <a:pPr>
              <a:spcBef>
                <a:spcPts val="1600"/>
              </a:spcBef>
            </a:pPr>
            <a:r>
              <a:rPr lang="en-US" dirty="0"/>
              <a:t>From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Index.html</a:t>
            </a:r>
            <a:r>
              <a:rPr lang="en-US" dirty="0"/>
              <a:t>, create a link to </a:t>
            </a:r>
            <a:r>
              <a:rPr lang="en-US" dirty="0">
                <a:solidFill>
                  <a:srgbClr val="92D050"/>
                </a:solidFill>
              </a:rPr>
              <a:t>CatGang.html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rgbClr val="FFFF00"/>
                </a:solidFill>
              </a:rPr>
              <a:t>	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“../CatGang.html”&gt;link to the whole cat gang’s web page &lt;/a&gt;</a:t>
            </a:r>
          </a:p>
          <a:p>
            <a:pPr>
              <a:spcBef>
                <a:spcPts val="1600"/>
              </a:spcBef>
            </a:pPr>
            <a:r>
              <a:rPr lang="en-US" dirty="0"/>
              <a:t>From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Index.html</a:t>
            </a:r>
            <a:r>
              <a:rPr lang="en-US" dirty="0"/>
              <a:t>, create a link to </a:t>
            </a:r>
            <a:r>
              <a:rPr lang="en-US" dirty="0">
                <a:solidFill>
                  <a:srgbClr val="92D050"/>
                </a:solidFill>
              </a:rPr>
              <a:t>Cats.html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rgbClr val="FFFF00"/>
                </a:solidFill>
              </a:rPr>
              <a:t>	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“../../Cats.html”&gt;link to the Cats’ web page &lt;/a&gt;</a:t>
            </a:r>
          </a:p>
          <a:p>
            <a:pPr>
              <a:spcBef>
                <a:spcPts val="1600"/>
              </a:spcBef>
            </a:pPr>
            <a:r>
              <a:rPr lang="en-US" dirty="0"/>
              <a:t>From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Index.html</a:t>
            </a:r>
            <a:r>
              <a:rPr lang="en-US" dirty="0"/>
              <a:t>, create a link to the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SPCA’s Web site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rgbClr val="FFFF00"/>
                </a:solidFill>
              </a:rPr>
              <a:t>	&lt;a </a:t>
            </a:r>
            <a:r>
              <a:rPr lang="en-US" dirty="0" err="1">
                <a:solidFill>
                  <a:srgbClr val="FFFF00"/>
                </a:solidFill>
              </a:rPr>
              <a:t>href</a:t>
            </a:r>
            <a:r>
              <a:rPr lang="en-US" dirty="0">
                <a:solidFill>
                  <a:srgbClr val="FFFF00"/>
                </a:solidFill>
              </a:rPr>
              <a:t> = “http://www.spca.org/”&gt;link to the SPCA’s web page &lt;/a&gt;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7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ray of takeaway coffees">
            <a:extLst>
              <a:ext uri="{FF2B5EF4-FFF2-40B4-BE49-F238E27FC236}">
                <a16:creationId xmlns:a16="http://schemas.microsoft.com/office/drawing/2014/main" id="{45BEA4FB-0064-4C36-853C-464F5127F9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222" b="7509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Takeaways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900"/>
              </a:spcBef>
            </a:pPr>
            <a:r>
              <a:rPr lang="en-US" sz="1700" dirty="0">
                <a:solidFill>
                  <a:srgbClr val="FFFFFF"/>
                </a:solidFill>
              </a:rPr>
              <a:t>Relative Links are to links within your own web site</a:t>
            </a:r>
          </a:p>
          <a:p>
            <a:pPr lvl="1">
              <a:spcBef>
                <a:spcPts val="1900"/>
              </a:spcBef>
            </a:pPr>
            <a:r>
              <a:rPr lang="en-US" sz="1700" dirty="0">
                <a:solidFill>
                  <a:srgbClr val="FFFFFF"/>
                </a:solidFill>
              </a:rPr>
              <a:t>Don’t start with </a:t>
            </a:r>
            <a:r>
              <a:rPr lang="en-US" sz="1700" dirty="0">
                <a:solidFill>
                  <a:srgbClr val="FFC000"/>
                </a:solidFill>
              </a:rPr>
              <a:t>http</a:t>
            </a:r>
            <a:r>
              <a:rPr lang="en-US" sz="1700" dirty="0">
                <a:solidFill>
                  <a:srgbClr val="FFFFFF"/>
                </a:solidFill>
              </a:rPr>
              <a:t> or </a:t>
            </a:r>
            <a:r>
              <a:rPr lang="en-US" sz="1700" dirty="0">
                <a:solidFill>
                  <a:srgbClr val="FFC000"/>
                </a:solidFill>
              </a:rPr>
              <a:t>https</a:t>
            </a:r>
            <a:r>
              <a:rPr lang="en-US" sz="1700" dirty="0">
                <a:solidFill>
                  <a:srgbClr val="FFFFFF"/>
                </a:solidFill>
              </a:rPr>
              <a:t> (the world wide web transfer protocol)</a:t>
            </a:r>
          </a:p>
          <a:p>
            <a:pPr>
              <a:spcBef>
                <a:spcPts val="1900"/>
              </a:spcBef>
            </a:pPr>
            <a:r>
              <a:rPr lang="en-US" sz="1700" dirty="0">
                <a:solidFill>
                  <a:srgbClr val="FFFFFF"/>
                </a:solidFill>
              </a:rPr>
              <a:t>The browser starts looking for linked files </a:t>
            </a:r>
            <a:r>
              <a:rPr lang="en-US" sz="1700" b="1" dirty="0">
                <a:solidFill>
                  <a:srgbClr val="FFC000"/>
                </a:solidFill>
              </a:rPr>
              <a:t>IN THE FOLDER WHERE THE FILE YOU’RE EDITING </a:t>
            </a:r>
            <a:r>
              <a:rPr lang="en-US" sz="1700" dirty="0">
                <a:solidFill>
                  <a:srgbClr val="FFFFFF"/>
                </a:solidFill>
              </a:rPr>
              <a:t>is located</a:t>
            </a:r>
          </a:p>
          <a:p>
            <a:pPr lvl="1">
              <a:spcBef>
                <a:spcPts val="1900"/>
              </a:spcBef>
            </a:pPr>
            <a:r>
              <a:rPr lang="en-US" sz="1600" dirty="0">
                <a:solidFill>
                  <a:srgbClr val="FFFFFF"/>
                </a:solidFill>
              </a:rPr>
              <a:t>If the linked file is in the same folder:</a:t>
            </a:r>
          </a:p>
          <a:p>
            <a:pPr lvl="2">
              <a:spcBef>
                <a:spcPts val="1900"/>
              </a:spcBef>
            </a:pPr>
            <a:r>
              <a:rPr lang="en-US" sz="1600" dirty="0">
                <a:solidFill>
                  <a:srgbClr val="FFFFFF"/>
                </a:solidFill>
              </a:rPr>
              <a:t> just use the file’s name</a:t>
            </a:r>
          </a:p>
          <a:p>
            <a:pPr lvl="1">
              <a:spcBef>
                <a:spcPts val="1900"/>
              </a:spcBef>
            </a:pPr>
            <a:r>
              <a:rPr lang="en-US" sz="1600" dirty="0">
                <a:solidFill>
                  <a:srgbClr val="FFFFFF"/>
                </a:solidFill>
              </a:rPr>
              <a:t>If the linked file is inside of a folder that’s located in the folder where the file you’re editing is:</a:t>
            </a:r>
          </a:p>
          <a:p>
            <a:pPr lvl="2">
              <a:spcBef>
                <a:spcPts val="1900"/>
              </a:spcBef>
            </a:pPr>
            <a:r>
              <a:rPr lang="en-US" sz="1600" dirty="0">
                <a:solidFill>
                  <a:srgbClr val="FFFFFF"/>
                </a:solidFill>
              </a:rPr>
              <a:t>say the folder’s name and /</a:t>
            </a:r>
          </a:p>
          <a:p>
            <a:pPr lvl="1">
              <a:spcBef>
                <a:spcPts val="1900"/>
              </a:spcBef>
            </a:pPr>
            <a:r>
              <a:rPr lang="en-US" sz="1600" dirty="0">
                <a:solidFill>
                  <a:srgbClr val="FFFFFF"/>
                </a:solidFill>
              </a:rPr>
              <a:t>If the linked file is in a file above the folder in which the file you’re editing is located:</a:t>
            </a:r>
          </a:p>
          <a:p>
            <a:pPr lvl="2">
              <a:spcBef>
                <a:spcPts val="1900"/>
              </a:spcBef>
            </a:pPr>
            <a:r>
              <a:rPr lang="en-US" sz="1600" dirty="0">
                <a:solidFill>
                  <a:srgbClr val="FFFFFF"/>
                </a:solidFill>
              </a:rPr>
              <a:t>Use ../ to tell the browser to go up a folder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32A95EC-F318-4F71-B884-E3FAE5CE2C7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747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Relative Links</vt:lpstr>
      <vt:lpstr>Links: Relative (to the same folder) </vt:lpstr>
      <vt:lpstr>Links: Relative (into a folder)</vt:lpstr>
      <vt:lpstr>Links: Relative (going up a folder)</vt:lpstr>
      <vt:lpstr>Examples:</vt:lpstr>
      <vt:lpstr>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</dc:title>
  <dc:creator>Yarrington, Debra</dc:creator>
  <cp:lastModifiedBy>Yarrington, Debra</cp:lastModifiedBy>
  <cp:revision>34</cp:revision>
  <dcterms:created xsi:type="dcterms:W3CDTF">2021-03-01T04:08:42Z</dcterms:created>
  <dcterms:modified xsi:type="dcterms:W3CDTF">2021-03-02T05:19:01Z</dcterms:modified>
</cp:coreProperties>
</file>