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8" r:id="rId2"/>
    <p:sldId id="292" r:id="rId3"/>
    <p:sldId id="293" r:id="rId4"/>
    <p:sldId id="299" r:id="rId5"/>
    <p:sldId id="300" r:id="rId6"/>
    <p:sldId id="29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5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94" autoAdjust="0"/>
    <p:restoredTop sz="94660"/>
  </p:normalViewPr>
  <p:slideViewPr>
    <p:cSldViewPr snapToGrid="0">
      <p:cViewPr varScale="1">
        <p:scale>
          <a:sx n="76" d="100"/>
          <a:sy n="76" d="100"/>
        </p:scale>
        <p:origin x="38" y="49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94DDE9-EB71-4A5C-B050-B1EA8625D6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F36D5D-6779-4DEB-96EA-1D6F3B268A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CF9186-713D-4B1D-9075-B5E5F5FEB9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5308A-AA9E-4C18-80FE-DF038E003E14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B24B66-A943-4A5D-86BD-918162918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8C4F52-A3F2-491D-8506-ADB927C6C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48DE-2888-4281-B9C0-116580446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815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CACFE3-D6E3-4815-9BF2-3519F5247E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DAF432-C186-45A2-8DEA-5B97282D6F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5422FC-98B0-4E75-9142-98E5FBD32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5308A-AA9E-4C18-80FE-DF038E003E14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8CA0AD-9078-418F-9BA9-E7E431A2D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4F4863-50C6-4F0D-A8B3-E2C09DB0B4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48DE-2888-4281-B9C0-116580446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649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6BF435B-DDC0-4C69-B804-7C8ED8DB437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092F3A-042E-4CCF-88FE-59FDD1C8C5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28CA88-9487-4423-8B27-2D4784A0F1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5308A-AA9E-4C18-80FE-DF038E003E14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2A35B8-F43E-4E46-9E00-F8E5E5BF5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D03098-258F-4543-A6B0-D7A2BB5F9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48DE-2888-4281-B9C0-116580446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879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1DD2A-7CFC-4472-8604-847BDFC8CC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4753E8-4DF7-40AD-B0AF-501F2FDA07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8D71B9-0F76-4B24-AFB6-753A39121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5308A-AA9E-4C18-80FE-DF038E003E14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06AA8F-8F79-4F7C-8A95-E6E4D0F6A1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C9F033-1073-4672-A95B-9C0CFA222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48DE-2888-4281-B9C0-116580446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403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D8648A-B415-4CC5-BB4F-3C19F2B4A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4F0424-7BAA-49D0-BB15-CBD779909A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C5346A-7477-4008-8D7D-CF4A47B2B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5308A-AA9E-4C18-80FE-DF038E003E14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920BED-14B8-4B8D-9D17-F584353135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06B152-FFC5-432F-8414-91110F98C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48DE-2888-4281-B9C0-116580446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445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E30ADE-ACE3-4418-878E-4670221DCD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B181E5-DE47-45C8-905F-58F7EF686B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4620DD-FF60-4C08-98E8-BF6F0FB455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872EA0-46EF-42EA-848F-BF5CB58616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5308A-AA9E-4C18-80FE-DF038E003E14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179906-0DCA-4EFF-8750-794DEE7041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1A08BC-DAC2-4043-AD16-C40A75097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48DE-2888-4281-B9C0-116580446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3192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D45D43-FFF4-4640-B685-314E5D428F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1A2278-84BB-4570-A3A0-05A8B2FFB1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0827E7-DCCF-4670-B3B0-6AD4DB6217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A573F0-49BB-4938-85A2-C6EED2B4D8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05CB033-0337-496B-87A2-69EE36F6E4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A285625-8D3C-4887-A803-1B349D3D7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5308A-AA9E-4C18-80FE-DF038E003E14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D5F4E7E-2D3B-4A11-9989-F52F050BE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BC42CDC-ED30-4361-97BC-AB62052B1F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48DE-2888-4281-B9C0-116580446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342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D1192A-5771-49EE-A7C4-AA04676DF3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D4FB135-36CB-4472-A1A8-0BA417723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5308A-AA9E-4C18-80FE-DF038E003E14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1CB7A22-A6E3-4BF5-B75D-31EF1C3730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234C77-96BA-4A7B-85C8-065D7C9D6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48DE-2888-4281-B9C0-116580446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205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B9F358D-2459-4E83-9C1D-4501741ED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5308A-AA9E-4C18-80FE-DF038E003E14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A40C7B0-06B3-4531-985E-4CEED034A5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C1AB4D-7F06-4A78-9A09-A5AAD65C2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48DE-2888-4281-B9C0-116580446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62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3BA73B-CB93-40D5-9C54-D1B0F4AA29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BE82C1-07D2-4D76-A10F-A0D001DDC5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B07168-A62E-4C05-AB85-4006D637AE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BB4D34-366F-4578-BD6C-D21552EC4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5308A-AA9E-4C18-80FE-DF038E003E14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983DEA-5EAB-4E46-AF79-44CC2DE639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D4B9EC-BCD0-4099-8DE2-EF8D94F80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48DE-2888-4281-B9C0-116580446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847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CC575B-F480-4DCE-A6D3-88095AC7AE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C783BE1-6200-4116-AB60-B22E181C1EE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19FCC4-42D1-4995-B2FF-FC4366966E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DD1C23-6D19-4356-A5DC-1919ABE2A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5308A-AA9E-4C18-80FE-DF038E003E14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998FC0-AEE2-42B1-90C7-B2901039A6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376E2E-F7A1-486C-BFA3-6ED573A5C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E48DE-2888-4281-B9C0-116580446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076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A9D1DDE-9EB6-413B-A3E7-435A858591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3DCC63-261B-4D26-9521-6B72EE0458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7EEFC9-03D2-4A8B-98B2-1C8D4ADCC0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B5308A-AA9E-4C18-80FE-DF038E003E14}" type="datetimeFigureOut">
              <a:rPr lang="en-US" smtClean="0"/>
              <a:t>3/2/2021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F84835-BBF6-4E02-A7F9-0D0D682C7A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18CC3F-8759-4746-B9A0-FA2EA3DB1D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5E48DE-2888-4281-B9C0-116580446B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492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5A59F003-E00A-43F9-91DC-CC54E3B874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Close-up of chain link">
            <a:extLst>
              <a:ext uri="{FF2B5EF4-FFF2-40B4-BE49-F238E27FC236}">
                <a16:creationId xmlns:a16="http://schemas.microsoft.com/office/drawing/2014/main" id="{8648FE89-D349-4656-8134-2130BD038D0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121" r="9091" b="270"/>
          <a:stretch/>
        </p:blipFill>
        <p:spPr>
          <a:xfrm>
            <a:off x="20" y="10"/>
            <a:ext cx="12191981" cy="685799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D74A4382-E3AD-430A-9A1F-DFA3E0E77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3799868" y="-1534136"/>
            <a:ext cx="4592270" cy="12192001"/>
          </a:xfrm>
          <a:prstGeom prst="rect">
            <a:avLst/>
          </a:prstGeom>
          <a:gradFill>
            <a:gsLst>
              <a:gs pos="35000">
                <a:schemeClr val="bg1">
                  <a:alpha val="46000"/>
                </a:schemeClr>
              </a:gs>
              <a:gs pos="21000">
                <a:schemeClr val="bg1">
                  <a:alpha val="30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>
                  <a:alpha val="90000"/>
                </a:schemeClr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198653-4CCE-4131-A08E-043A5F7800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4553" y="3091928"/>
            <a:ext cx="9078562" cy="2387600"/>
          </a:xfrm>
        </p:spPr>
        <p:txBody>
          <a:bodyPr>
            <a:normAutofit/>
          </a:bodyPr>
          <a:lstStyle/>
          <a:p>
            <a:pPr algn="l"/>
            <a:r>
              <a:rPr lang="en-US" sz="6600"/>
              <a:t>Relative Links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79F40191-0F44-4FD1-82CC-ACB507C14B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575039"/>
            <a:ext cx="9785897" cy="685800"/>
          </a:xfrm>
          <a:prstGeom prst="roundRect">
            <a:avLst>
              <a:gd name="adj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A10B0B-72CB-4A23-A6EC-E7B878E6D0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4553" y="5624945"/>
            <a:ext cx="9078562" cy="592975"/>
          </a:xfrm>
        </p:spPr>
        <p:txBody>
          <a:bodyPr anchor="ctr">
            <a:normAutofit/>
          </a:bodyPr>
          <a:lstStyle/>
          <a:p>
            <a:pPr algn="l"/>
            <a:r>
              <a:rPr lang="en-US" dirty="0"/>
              <a:t>Links to web pages that are part of your </a:t>
            </a:r>
            <a:r>
              <a:rPr lang="en-US"/>
              <a:t>web site.</a:t>
            </a:r>
          </a:p>
        </p:txBody>
      </p:sp>
    </p:spTree>
    <p:extLst>
      <p:ext uri="{BB962C8B-B14F-4D97-AF65-F5344CB8AC3E}">
        <p14:creationId xmlns:p14="http://schemas.microsoft.com/office/powerpoint/2010/main" val="113396461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040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A67B5B4-3A24-436E-B663-1B2EBFF8A0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24"/>
            <a:ext cx="12192000" cy="6861324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3">
            <a:extLst>
              <a:ext uri="{FF2B5EF4-FFF2-40B4-BE49-F238E27FC236}">
                <a16:creationId xmlns:a16="http://schemas.microsoft.com/office/drawing/2014/main" id="{987FDF89-C993-41F4-A1B8-DBAFF16008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1786754" cy="6858000"/>
          </a:xfrm>
          <a:custGeom>
            <a:avLst/>
            <a:gdLst>
              <a:gd name="connsiteX0" fmla="*/ 0 w 11786754"/>
              <a:gd name="connsiteY0" fmla="*/ 0 h 6858000"/>
              <a:gd name="connsiteX1" fmla="*/ 8610600 w 11786754"/>
              <a:gd name="connsiteY1" fmla="*/ 0 h 6858000"/>
              <a:gd name="connsiteX2" fmla="*/ 11786754 w 11786754"/>
              <a:gd name="connsiteY2" fmla="*/ 6858000 h 6858000"/>
              <a:gd name="connsiteX3" fmla="*/ 0 w 11786754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786754" h="6858000">
                <a:moveTo>
                  <a:pt x="0" y="0"/>
                </a:moveTo>
                <a:lnTo>
                  <a:pt x="8610600" y="0"/>
                </a:lnTo>
                <a:lnTo>
                  <a:pt x="11786754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000000">
              <a:alpha val="2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64E585EA-75FD-4025-8270-F66A58A15C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581400" cy="6858000"/>
          </a:xfrm>
          <a:custGeom>
            <a:avLst/>
            <a:gdLst>
              <a:gd name="connsiteX0" fmla="*/ 0 w 3581400"/>
              <a:gd name="connsiteY0" fmla="*/ 0 h 6858000"/>
              <a:gd name="connsiteX1" fmla="*/ 405246 w 3581400"/>
              <a:gd name="connsiteY1" fmla="*/ 0 h 6858000"/>
              <a:gd name="connsiteX2" fmla="*/ 3581400 w 3581400"/>
              <a:gd name="connsiteY2" fmla="*/ 6858000 h 6858000"/>
              <a:gd name="connsiteX3" fmla="*/ 0 w 35814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81400" h="6858000">
                <a:moveTo>
                  <a:pt x="0" y="0"/>
                </a:moveTo>
                <a:lnTo>
                  <a:pt x="405246" y="0"/>
                </a:lnTo>
                <a:lnTo>
                  <a:pt x="3581400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000000">
              <a:alpha val="2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002" y="365125"/>
            <a:ext cx="10520702" cy="132556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Links: Relative (to the same folder)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88312" y="1261068"/>
            <a:ext cx="10847195" cy="5420936"/>
          </a:xfrm>
          <a:ln>
            <a:solidFill>
              <a:srgbClr val="FF8500"/>
            </a:solidFill>
          </a:ln>
        </p:spPr>
        <p:txBody>
          <a:bodyPr>
            <a:normAutofit/>
          </a:bodyPr>
          <a:lstStyle/>
          <a:p>
            <a:pPr marL="320040" lvl="1" indent="-320040">
              <a:spcBef>
                <a:spcPts val="700"/>
              </a:spcBef>
              <a:buSzPct val="60000"/>
              <a:buNone/>
            </a:pPr>
            <a:r>
              <a:rPr lang="en-US" sz="1900" dirty="0">
                <a:solidFill>
                  <a:srgbClr val="FFFFFF"/>
                </a:solidFill>
              </a:rPr>
              <a:t>Used for other Web pages </a:t>
            </a:r>
            <a:r>
              <a:rPr lang="en-US" sz="1900" dirty="0">
                <a:solidFill>
                  <a:srgbClr val="FF8500"/>
                </a:solidFill>
              </a:rPr>
              <a:t>within your web site </a:t>
            </a:r>
          </a:p>
          <a:p>
            <a:pPr marL="320040" lvl="1" indent="-320040">
              <a:spcBef>
                <a:spcPts val="700"/>
              </a:spcBef>
              <a:buSzPct val="60000"/>
              <a:buNone/>
            </a:pPr>
            <a:endParaRPr lang="en-US" sz="1900" dirty="0">
              <a:solidFill>
                <a:srgbClr val="FFC000"/>
              </a:solidFill>
            </a:endParaRPr>
          </a:p>
          <a:p>
            <a:pPr marL="320040" lvl="1" indent="-320040" algn="ctr">
              <a:spcBef>
                <a:spcPts val="700"/>
              </a:spcBef>
              <a:buSzPct val="60000"/>
              <a:buNone/>
            </a:pPr>
            <a:r>
              <a:rPr lang="en-US" sz="1900" dirty="0">
                <a:solidFill>
                  <a:srgbClr val="FFC000"/>
                </a:solidFill>
              </a:rPr>
              <a:t>	</a:t>
            </a:r>
            <a:r>
              <a:rPr lang="en-US" sz="1900" dirty="0">
                <a:solidFill>
                  <a:srgbClr val="FFFF00"/>
                </a:solidFill>
              </a:rPr>
              <a:t>&lt;a </a:t>
            </a:r>
            <a:r>
              <a:rPr lang="en-US" sz="1900" dirty="0" err="1">
                <a:solidFill>
                  <a:srgbClr val="FFFF00"/>
                </a:solidFill>
              </a:rPr>
              <a:t>href</a:t>
            </a:r>
            <a:r>
              <a:rPr lang="en-US" sz="1900" dirty="0">
                <a:solidFill>
                  <a:srgbClr val="FFFF00"/>
                </a:solidFill>
              </a:rPr>
              <a:t> = “fluffyspage.html” &gt;My </a:t>
            </a:r>
            <a:r>
              <a:rPr lang="en-US" sz="1900" dirty="0" err="1">
                <a:solidFill>
                  <a:srgbClr val="FFFF00"/>
                </a:solidFill>
              </a:rPr>
              <a:t>Fluffy’s</a:t>
            </a:r>
            <a:r>
              <a:rPr lang="en-US" sz="1900" dirty="0">
                <a:solidFill>
                  <a:srgbClr val="FFFF00"/>
                </a:solidFill>
              </a:rPr>
              <a:t> Web Page!&lt;/a&gt;   </a:t>
            </a:r>
          </a:p>
          <a:p>
            <a:pPr marL="320040" lvl="1" indent="-320040">
              <a:spcBef>
                <a:spcPts val="700"/>
              </a:spcBef>
              <a:buSzPct val="60000"/>
              <a:buNone/>
            </a:pPr>
            <a:endParaRPr lang="en-US" sz="1900" dirty="0">
              <a:solidFill>
                <a:srgbClr val="FFFFFF"/>
              </a:solidFill>
            </a:endParaRPr>
          </a:p>
          <a:p>
            <a:pPr marL="320040" lvl="1" indent="-320040">
              <a:spcBef>
                <a:spcPts val="700"/>
              </a:spcBef>
              <a:buSzPct val="60000"/>
              <a:buNone/>
            </a:pPr>
            <a:r>
              <a:rPr lang="en-US" sz="1900" dirty="0">
                <a:solidFill>
                  <a:srgbClr val="FFFFFF"/>
                </a:solidFill>
              </a:rPr>
              <a:t>Notice that no transfer protocol is specified</a:t>
            </a:r>
          </a:p>
          <a:p>
            <a:pPr marL="342900" lvl="1" indent="-342900">
              <a:spcBef>
                <a:spcPts val="700"/>
              </a:spcBef>
              <a:buSzPct val="60000"/>
            </a:pPr>
            <a:r>
              <a:rPr lang="en-US" sz="1900" dirty="0">
                <a:solidFill>
                  <a:srgbClr val="FFFFFF"/>
                </a:solidFill>
              </a:rPr>
              <a:t>No</a:t>
            </a:r>
            <a:r>
              <a:rPr lang="en-US" sz="1900" dirty="0">
                <a:solidFill>
                  <a:srgbClr val="FFC000"/>
                </a:solidFill>
              </a:rPr>
              <a:t> </a:t>
            </a:r>
            <a:r>
              <a:rPr lang="en-US" sz="1900" dirty="0">
                <a:solidFill>
                  <a:srgbClr val="FFFF00"/>
                </a:solidFill>
              </a:rPr>
              <a:t>http </a:t>
            </a:r>
            <a:r>
              <a:rPr lang="en-US" sz="1900" dirty="0">
                <a:solidFill>
                  <a:srgbClr val="FFFFFF"/>
                </a:solidFill>
              </a:rPr>
              <a:t>or </a:t>
            </a:r>
            <a:r>
              <a:rPr lang="en-US" sz="1900" dirty="0">
                <a:solidFill>
                  <a:srgbClr val="FFFF00"/>
                </a:solidFill>
              </a:rPr>
              <a:t>https</a:t>
            </a:r>
            <a:r>
              <a:rPr lang="en-US" sz="1900" dirty="0">
                <a:solidFill>
                  <a:srgbClr val="FFFFFF"/>
                </a:solidFill>
              </a:rPr>
              <a:t> at the beginning of the </a:t>
            </a:r>
            <a:r>
              <a:rPr lang="en-US" sz="1900" dirty="0" err="1">
                <a:solidFill>
                  <a:srgbClr val="FFFF00"/>
                </a:solidFill>
              </a:rPr>
              <a:t>href</a:t>
            </a:r>
            <a:r>
              <a:rPr lang="en-US" sz="1900" dirty="0">
                <a:solidFill>
                  <a:srgbClr val="FFFFFF"/>
                </a:solidFill>
              </a:rPr>
              <a:t>!</a:t>
            </a:r>
          </a:p>
          <a:p>
            <a:pPr marL="342900" lvl="1" indent="-342900">
              <a:spcBef>
                <a:spcPts val="700"/>
              </a:spcBef>
              <a:buSzPct val="60000"/>
            </a:pPr>
            <a:r>
              <a:rPr lang="en-US" sz="1900" dirty="0">
                <a:solidFill>
                  <a:srgbClr val="FFFFFF"/>
                </a:solidFill>
              </a:rPr>
              <a:t>not needed  - the browser isn’t communicating with another web server to request a web page</a:t>
            </a:r>
          </a:p>
          <a:p>
            <a:pPr marL="800100" lvl="2" indent="-342900">
              <a:spcBef>
                <a:spcPts val="700"/>
              </a:spcBef>
              <a:buSzPct val="60000"/>
            </a:pPr>
            <a:r>
              <a:rPr lang="en-US" sz="1500" dirty="0">
                <a:solidFill>
                  <a:srgbClr val="FFFFFF"/>
                </a:solidFill>
              </a:rPr>
              <a:t>because this is one of your web pages on your web site!</a:t>
            </a:r>
          </a:p>
          <a:p>
            <a:pPr marL="320040" lvl="1" indent="-320040">
              <a:spcBef>
                <a:spcPts val="700"/>
              </a:spcBef>
              <a:buSzPct val="60000"/>
              <a:buNone/>
            </a:pPr>
            <a:r>
              <a:rPr lang="en-US" sz="1900" dirty="0">
                <a:solidFill>
                  <a:srgbClr val="FFFFFF"/>
                </a:solidFill>
              </a:rPr>
              <a:t>		</a:t>
            </a:r>
          </a:p>
          <a:p>
            <a:pPr marL="320040" lvl="1" indent="-320040">
              <a:spcBef>
                <a:spcPts val="700"/>
              </a:spcBef>
              <a:buSzPct val="60000"/>
              <a:buNone/>
            </a:pPr>
            <a:r>
              <a:rPr lang="en-US" sz="1900" dirty="0">
                <a:solidFill>
                  <a:srgbClr val="FFFFFF"/>
                </a:solidFill>
              </a:rPr>
              <a:t>How does the browser know where to find the Web page?	</a:t>
            </a:r>
          </a:p>
          <a:p>
            <a:pPr marL="320040" lvl="1" indent="-320040">
              <a:spcBef>
                <a:spcPts val="700"/>
              </a:spcBef>
              <a:buSzPct val="60000"/>
              <a:buNone/>
            </a:pPr>
            <a:r>
              <a:rPr lang="en-US" sz="1900" dirty="0">
                <a:solidFill>
                  <a:srgbClr val="FFFFFF"/>
                </a:solidFill>
              </a:rPr>
              <a:t>	If there is no transfer protocol or domain specified, </a:t>
            </a:r>
            <a:r>
              <a:rPr lang="en-US" sz="1900" dirty="0">
                <a:solidFill>
                  <a:srgbClr val="FF8500"/>
                </a:solidFill>
              </a:rPr>
              <a:t>the browsers will start looking in the SAME FOLDER as the web page with the link code in it</a:t>
            </a:r>
          </a:p>
          <a:p>
            <a:pPr marL="320040" lvl="1" indent="-320040">
              <a:spcBef>
                <a:spcPts val="700"/>
              </a:spcBef>
              <a:buSzPct val="60000"/>
              <a:buNone/>
            </a:pPr>
            <a:endParaRPr lang="en-US" sz="1900" dirty="0">
              <a:solidFill>
                <a:srgbClr val="FF8500"/>
              </a:solidFill>
            </a:endParaRPr>
          </a:p>
          <a:p>
            <a:pPr marL="320040" lvl="1" indent="-320040">
              <a:spcBef>
                <a:spcPts val="700"/>
              </a:spcBef>
              <a:buSzPct val="60000"/>
              <a:buNone/>
            </a:pPr>
            <a:endParaRPr lang="en-US" sz="1900" dirty="0">
              <a:solidFill>
                <a:srgbClr val="FF8500"/>
              </a:solidFill>
            </a:endParaRPr>
          </a:p>
          <a:p>
            <a:pPr marL="320040" lvl="1" indent="-320040">
              <a:spcBef>
                <a:spcPts val="700"/>
              </a:spcBef>
              <a:buSzPct val="60000"/>
              <a:buNone/>
            </a:pPr>
            <a:endParaRPr lang="en-US" sz="1900" dirty="0">
              <a:solidFill>
                <a:srgbClr val="FFFFFF"/>
              </a:solidFill>
            </a:endParaRPr>
          </a:p>
          <a:p>
            <a:pPr marL="320040" lvl="1" indent="-320040">
              <a:spcBef>
                <a:spcPts val="700"/>
              </a:spcBef>
              <a:buSzPct val="60000"/>
              <a:buNone/>
            </a:pPr>
            <a:endParaRPr lang="en-US" sz="1900" dirty="0">
              <a:solidFill>
                <a:srgbClr val="FFFFFF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032A95EC-F318-4F71-B884-E3FAE5CE2C72}" type="slidenum">
              <a:rPr lang="en-US">
                <a:solidFill>
                  <a:srgbClr val="FFFFFF">
                    <a:alpha val="80000"/>
                  </a:srgbClr>
                </a:solidFill>
              </a:rPr>
              <a:pPr>
                <a:spcAft>
                  <a:spcPts val="600"/>
                </a:spcAft>
              </a:pPr>
              <a:t>2</a:t>
            </a:fld>
            <a:endParaRPr lang="en-US">
              <a:solidFill>
                <a:srgbClr val="FFFFFF">
                  <a:alpha val="80000"/>
                </a:srgbClr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2D25C6C-FD6D-46C2-AA7A-5764C3B9AE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3885" y="5096202"/>
            <a:ext cx="4873451" cy="1115867"/>
          </a:xfrm>
          <a:prstGeom prst="rect">
            <a:avLst/>
          </a:prstGeom>
        </p:spPr>
      </p:pic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E811E9E8-EFA6-4238-854A-0A6B5CD8CFF9}"/>
              </a:ext>
            </a:extLst>
          </p:cNvPr>
          <p:cNvCxnSpPr/>
          <p:nvPr/>
        </p:nvCxnSpPr>
        <p:spPr>
          <a:xfrm flipV="1">
            <a:off x="3803301" y="5893358"/>
            <a:ext cx="1444050" cy="95460"/>
          </a:xfrm>
          <a:prstGeom prst="straightConnector1">
            <a:avLst/>
          </a:prstGeom>
          <a:ln w="76200">
            <a:solidFill>
              <a:srgbClr val="FF85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310E7835-7E76-4520-9498-76887AA7B394}"/>
              </a:ext>
            </a:extLst>
          </p:cNvPr>
          <p:cNvSpPr txBox="1"/>
          <p:nvPr/>
        </p:nvSpPr>
        <p:spPr>
          <a:xfrm>
            <a:off x="1065566" y="5800248"/>
            <a:ext cx="2976777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If I am editing firstwebpage.html, to </a:t>
            </a:r>
          </a:p>
          <a:p>
            <a:r>
              <a:rPr lang="en-US" sz="1400" dirty="0"/>
              <a:t>create a link to </a:t>
            </a:r>
            <a:r>
              <a:rPr lang="en-US" sz="1400" dirty="0" err="1"/>
              <a:t>fluffyspage</a:t>
            </a:r>
            <a:r>
              <a:rPr lang="en-US" sz="1400" dirty="0"/>
              <a:t>, I’d include </a:t>
            </a:r>
          </a:p>
          <a:p>
            <a:r>
              <a:rPr lang="en-US" sz="1400" dirty="0"/>
              <a:t>the yellow code above!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040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A67B5B4-3A24-436E-B663-1B2EBFF8A0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24"/>
            <a:ext cx="12192000" cy="6861324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3">
            <a:extLst>
              <a:ext uri="{FF2B5EF4-FFF2-40B4-BE49-F238E27FC236}">
                <a16:creationId xmlns:a16="http://schemas.microsoft.com/office/drawing/2014/main" id="{987FDF89-C993-41F4-A1B8-DBAFF16008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1786754" cy="6858000"/>
          </a:xfrm>
          <a:custGeom>
            <a:avLst/>
            <a:gdLst>
              <a:gd name="connsiteX0" fmla="*/ 0 w 11786754"/>
              <a:gd name="connsiteY0" fmla="*/ 0 h 6858000"/>
              <a:gd name="connsiteX1" fmla="*/ 8610600 w 11786754"/>
              <a:gd name="connsiteY1" fmla="*/ 0 h 6858000"/>
              <a:gd name="connsiteX2" fmla="*/ 11786754 w 11786754"/>
              <a:gd name="connsiteY2" fmla="*/ 6858000 h 6858000"/>
              <a:gd name="connsiteX3" fmla="*/ 0 w 11786754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786754" h="6858000">
                <a:moveTo>
                  <a:pt x="0" y="0"/>
                </a:moveTo>
                <a:lnTo>
                  <a:pt x="8610600" y="0"/>
                </a:lnTo>
                <a:lnTo>
                  <a:pt x="11786754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000000">
              <a:alpha val="2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1">
            <a:extLst>
              <a:ext uri="{FF2B5EF4-FFF2-40B4-BE49-F238E27FC236}">
                <a16:creationId xmlns:a16="http://schemas.microsoft.com/office/drawing/2014/main" id="{64E585EA-75FD-4025-8270-F66A58A15C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581400" cy="6858000"/>
          </a:xfrm>
          <a:custGeom>
            <a:avLst/>
            <a:gdLst>
              <a:gd name="connsiteX0" fmla="*/ 0 w 3581400"/>
              <a:gd name="connsiteY0" fmla="*/ 0 h 6858000"/>
              <a:gd name="connsiteX1" fmla="*/ 405246 w 3581400"/>
              <a:gd name="connsiteY1" fmla="*/ 0 h 6858000"/>
              <a:gd name="connsiteX2" fmla="*/ 3581400 w 3581400"/>
              <a:gd name="connsiteY2" fmla="*/ 6858000 h 6858000"/>
              <a:gd name="connsiteX3" fmla="*/ 0 w 35814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81400" h="6858000">
                <a:moveTo>
                  <a:pt x="0" y="0"/>
                </a:moveTo>
                <a:lnTo>
                  <a:pt x="405246" y="0"/>
                </a:lnTo>
                <a:lnTo>
                  <a:pt x="3581400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000000">
              <a:alpha val="2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6221" y="514696"/>
            <a:ext cx="10520702" cy="619135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FFFF"/>
                </a:solidFill>
              </a:rPr>
              <a:t>Links: Relative (into a folder)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572661" y="1070149"/>
            <a:ext cx="10781043" cy="5360796"/>
          </a:xfrm>
          <a:ln>
            <a:solidFill>
              <a:srgbClr val="FF8500"/>
            </a:solidFill>
          </a:ln>
        </p:spPr>
        <p:txBody>
          <a:bodyPr>
            <a:normAutofit fontScale="92500" lnSpcReduction="10000"/>
          </a:bodyPr>
          <a:lstStyle/>
          <a:p>
            <a:pPr marL="594360" lvl="2" indent="-320040" algn="ctr">
              <a:spcBef>
                <a:spcPts val="700"/>
              </a:spcBef>
              <a:buSzPct val="60000"/>
              <a:buNone/>
            </a:pPr>
            <a:endParaRPr lang="en-US" dirty="0">
              <a:solidFill>
                <a:srgbClr val="FFFF00"/>
              </a:solidFill>
            </a:endParaRPr>
          </a:p>
          <a:p>
            <a:pPr marL="594360" lvl="2" indent="-320040" algn="ctr">
              <a:spcBef>
                <a:spcPts val="700"/>
              </a:spcBef>
              <a:buSzPct val="60000"/>
              <a:buNone/>
            </a:pPr>
            <a:r>
              <a:rPr lang="en-US" dirty="0">
                <a:solidFill>
                  <a:srgbClr val="FFFF00"/>
                </a:solidFill>
              </a:rPr>
              <a:t>&lt;a </a:t>
            </a:r>
            <a:r>
              <a:rPr lang="en-US" dirty="0" err="1">
                <a:solidFill>
                  <a:srgbClr val="FFFF00"/>
                </a:solidFill>
              </a:rPr>
              <a:t>href</a:t>
            </a:r>
            <a:r>
              <a:rPr lang="en-US" dirty="0">
                <a:solidFill>
                  <a:srgbClr val="FFFF00"/>
                </a:solidFill>
              </a:rPr>
              <a:t> = “Cats/jasper.html”&gt; link to file in a subfolder &lt;/a&gt;</a:t>
            </a:r>
          </a:p>
          <a:p>
            <a:pPr marL="594360" lvl="2" indent="-320040" algn="ctr">
              <a:spcBef>
                <a:spcPts val="700"/>
              </a:spcBef>
              <a:buSzPct val="60000"/>
              <a:buNone/>
            </a:pPr>
            <a:endParaRPr lang="en-US" dirty="0">
              <a:solidFill>
                <a:srgbClr val="FFFF00"/>
              </a:solidFill>
            </a:endParaRPr>
          </a:p>
          <a:p>
            <a:pPr marL="594360" lvl="2" indent="-320040">
              <a:spcBef>
                <a:spcPts val="700"/>
              </a:spcBef>
              <a:buSzPct val="60000"/>
              <a:buNone/>
            </a:pPr>
            <a:endParaRPr lang="en-US" dirty="0">
              <a:solidFill>
                <a:srgbClr val="FFFF00"/>
              </a:solidFill>
            </a:endParaRPr>
          </a:p>
          <a:p>
            <a:pPr marL="594360" lvl="2" indent="-320040">
              <a:spcBef>
                <a:spcPts val="700"/>
              </a:spcBef>
              <a:buSzPct val="60000"/>
              <a:buNone/>
            </a:pPr>
            <a:endParaRPr lang="en-US" dirty="0">
              <a:solidFill>
                <a:srgbClr val="FFFF00"/>
              </a:solidFill>
            </a:endParaRPr>
          </a:p>
          <a:p>
            <a:pPr marL="594360" lvl="2" indent="-320040">
              <a:spcBef>
                <a:spcPts val="700"/>
              </a:spcBef>
              <a:buSzPct val="60000"/>
              <a:buNone/>
            </a:pPr>
            <a:endParaRPr lang="en-US" dirty="0">
              <a:solidFill>
                <a:srgbClr val="FFFF00"/>
              </a:solidFill>
            </a:endParaRPr>
          </a:p>
          <a:p>
            <a:pPr marL="594360" lvl="2" indent="-320040">
              <a:spcBef>
                <a:spcPts val="700"/>
              </a:spcBef>
              <a:buSzPct val="60000"/>
              <a:buNone/>
            </a:pPr>
            <a:endParaRPr lang="en-US" dirty="0">
              <a:solidFill>
                <a:srgbClr val="FFFF00"/>
              </a:solidFill>
            </a:endParaRPr>
          </a:p>
          <a:p>
            <a:pPr marL="594360" lvl="2" indent="-320040">
              <a:spcBef>
                <a:spcPts val="700"/>
              </a:spcBef>
              <a:buSzPct val="60000"/>
              <a:buNone/>
            </a:pPr>
            <a:endParaRPr lang="en-US" dirty="0">
              <a:solidFill>
                <a:srgbClr val="FFFF00"/>
              </a:solidFill>
            </a:endParaRPr>
          </a:p>
          <a:p>
            <a:pPr marL="594360" lvl="2" indent="-320040">
              <a:spcBef>
                <a:spcPts val="700"/>
              </a:spcBef>
              <a:buSzPct val="60000"/>
              <a:buNone/>
            </a:pPr>
            <a:endParaRPr lang="en-US" dirty="0">
              <a:solidFill>
                <a:srgbClr val="FFFF00"/>
              </a:solidFill>
            </a:endParaRPr>
          </a:p>
          <a:p>
            <a:pPr marL="594360" lvl="2" indent="-320040">
              <a:spcBef>
                <a:spcPts val="700"/>
              </a:spcBef>
              <a:buSzPct val="60000"/>
              <a:buNone/>
            </a:pPr>
            <a:endParaRPr lang="en-US" dirty="0">
              <a:solidFill>
                <a:srgbClr val="FFFF00"/>
              </a:solidFill>
            </a:endParaRPr>
          </a:p>
          <a:p>
            <a:pPr marL="342900" lvl="1" indent="-342900">
              <a:spcBef>
                <a:spcPts val="700"/>
              </a:spcBef>
              <a:buSzPct val="60000"/>
            </a:pPr>
            <a:r>
              <a:rPr lang="en-US" sz="2000" dirty="0">
                <a:solidFill>
                  <a:srgbClr val="FFFFFF"/>
                </a:solidFill>
              </a:rPr>
              <a:t>Again, No transfer protocol or domain is specified</a:t>
            </a:r>
          </a:p>
          <a:p>
            <a:pPr marL="800100" lvl="2" indent="-342900">
              <a:spcBef>
                <a:spcPts val="700"/>
              </a:spcBef>
              <a:buSzPct val="60000"/>
            </a:pPr>
            <a:r>
              <a:rPr lang="en-US" sz="1600" dirty="0">
                <a:solidFill>
                  <a:srgbClr val="FFFFFF"/>
                </a:solidFill>
              </a:rPr>
              <a:t>So this is a relative link</a:t>
            </a:r>
          </a:p>
          <a:p>
            <a:pPr marL="342900" lvl="1" indent="-342900">
              <a:spcBef>
                <a:spcPts val="700"/>
              </a:spcBef>
              <a:buSzPct val="60000"/>
            </a:pPr>
            <a:r>
              <a:rPr lang="en-US" sz="2000" dirty="0">
                <a:solidFill>
                  <a:srgbClr val="FFFFFF"/>
                </a:solidFill>
              </a:rPr>
              <a:t>		</a:t>
            </a:r>
          </a:p>
          <a:p>
            <a:pPr marL="342900" lvl="1" indent="-342900">
              <a:spcBef>
                <a:spcPts val="700"/>
              </a:spcBef>
              <a:buSzPct val="60000"/>
            </a:pPr>
            <a:r>
              <a:rPr lang="en-US" sz="2000" dirty="0">
                <a:solidFill>
                  <a:srgbClr val="FFFFFF"/>
                </a:solidFill>
              </a:rPr>
              <a:t>The browser starts looking in the </a:t>
            </a:r>
            <a:r>
              <a:rPr lang="en-US" sz="2000" dirty="0">
                <a:solidFill>
                  <a:schemeClr val="accent4"/>
                </a:solidFill>
              </a:rPr>
              <a:t>SAME FOLDER </a:t>
            </a:r>
            <a:r>
              <a:rPr lang="en-US" sz="2000" dirty="0">
                <a:solidFill>
                  <a:srgbClr val="FFFFFF"/>
                </a:solidFill>
              </a:rPr>
              <a:t>as the web page with the link code in it (above)</a:t>
            </a:r>
          </a:p>
          <a:p>
            <a:pPr marL="800100" lvl="2" indent="-342900">
              <a:spcBef>
                <a:spcPts val="700"/>
              </a:spcBef>
              <a:buSzPct val="60000"/>
            </a:pPr>
            <a:r>
              <a:rPr lang="en-US" sz="1600" dirty="0">
                <a:solidFill>
                  <a:srgbClr val="FFFFFF"/>
                </a:solidFill>
              </a:rPr>
              <a:t>It tries to find a folder named Cats in this Folder</a:t>
            </a:r>
          </a:p>
          <a:p>
            <a:pPr marL="800100" lvl="2" indent="-342900">
              <a:spcBef>
                <a:spcPts val="700"/>
              </a:spcBef>
              <a:buSzPct val="60000"/>
            </a:pPr>
            <a:r>
              <a:rPr lang="en-US" sz="1600" dirty="0">
                <a:solidFill>
                  <a:srgbClr val="FFFFFF"/>
                </a:solidFill>
              </a:rPr>
              <a:t>If it finds the folder named ‘Cats’, it will look inside of the folder named ‘Cats’ for 	the Web page named ‘jasper.html’</a:t>
            </a:r>
          </a:p>
          <a:p>
            <a:pPr marL="320040" lvl="1" indent="-320040">
              <a:spcBef>
                <a:spcPts val="700"/>
              </a:spcBef>
              <a:buSzPct val="60000"/>
              <a:buNone/>
            </a:pPr>
            <a:endParaRPr lang="en-US" sz="2000" dirty="0">
              <a:solidFill>
                <a:srgbClr val="FFFFFF"/>
              </a:solidFill>
            </a:endParaRPr>
          </a:p>
          <a:p>
            <a:pPr marL="320040" lvl="1" indent="-320040">
              <a:spcBef>
                <a:spcPts val="700"/>
              </a:spcBef>
              <a:buSzPct val="60000"/>
              <a:buNone/>
            </a:pPr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032A95EC-F318-4F71-B884-E3FAE5CE2C72}" type="slidenum">
              <a:rPr lang="en-US">
                <a:solidFill>
                  <a:srgbClr val="FFFFFF">
                    <a:alpha val="80000"/>
                  </a:srgbClr>
                </a:solidFill>
              </a:rPr>
              <a:pPr>
                <a:spcAft>
                  <a:spcPts val="600"/>
                </a:spcAft>
              </a:pPr>
              <a:t>3</a:t>
            </a:fld>
            <a:endParaRPr lang="en-US">
              <a:solidFill>
                <a:srgbClr val="FFFFFF">
                  <a:alpha val="80000"/>
                </a:srgbClr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B1E2BDE-F93A-42AB-8594-54D6610D16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03705" y="2559567"/>
            <a:ext cx="4325815" cy="782397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0796BAF3-CD02-4AB3-B46B-EBAC4A5CE1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232" y="2116523"/>
            <a:ext cx="4712677" cy="1225441"/>
          </a:xfrm>
          <a:prstGeom prst="rect">
            <a:avLst/>
          </a:prstGeom>
        </p:spPr>
      </p:pic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B4BBDCF2-0471-4CD7-8DB5-E9C6E876E5D8}"/>
              </a:ext>
            </a:extLst>
          </p:cNvPr>
          <p:cNvCxnSpPr/>
          <p:nvPr/>
        </p:nvCxnSpPr>
        <p:spPr>
          <a:xfrm>
            <a:off x="1763490" y="3044651"/>
            <a:ext cx="5441183" cy="165798"/>
          </a:xfrm>
          <a:prstGeom prst="straightConnector1">
            <a:avLst/>
          </a:prstGeom>
          <a:ln w="38100">
            <a:solidFill>
              <a:srgbClr val="FF85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or: Elbow 18">
            <a:extLst>
              <a:ext uri="{FF2B5EF4-FFF2-40B4-BE49-F238E27FC236}">
                <a16:creationId xmlns:a16="http://schemas.microsoft.com/office/drawing/2014/main" id="{CC4A5451-90B3-4FD7-AEC7-BD32DB28D9A0}"/>
              </a:ext>
            </a:extLst>
          </p:cNvPr>
          <p:cNvCxnSpPr/>
          <p:nvPr/>
        </p:nvCxnSpPr>
        <p:spPr>
          <a:xfrm flipV="1">
            <a:off x="946662" y="2729243"/>
            <a:ext cx="5996754" cy="79073"/>
          </a:xfrm>
          <a:prstGeom prst="bentConnector3">
            <a:avLst/>
          </a:prstGeom>
          <a:ln>
            <a:solidFill>
              <a:srgbClr val="FF85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83F46AA8-FE14-43A4-9C78-1E8E23BF7938}"/>
              </a:ext>
            </a:extLst>
          </p:cNvPr>
          <p:cNvSpPr txBox="1"/>
          <p:nvPr/>
        </p:nvSpPr>
        <p:spPr>
          <a:xfrm>
            <a:off x="7881061" y="2268689"/>
            <a:ext cx="22119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chemeClr val="accent4"/>
                </a:solidFill>
              </a:rPr>
              <a:t>This is the folder called Cats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EBAE996-6EC4-4CAD-8F56-758B1AF09D38}"/>
              </a:ext>
            </a:extLst>
          </p:cNvPr>
          <p:cNvSpPr txBox="1"/>
          <p:nvPr/>
        </p:nvSpPr>
        <p:spPr>
          <a:xfrm>
            <a:off x="5313909" y="3248256"/>
            <a:ext cx="36205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accent4"/>
                </a:solidFill>
              </a:rPr>
              <a:t>Linking from firstwebpage.html to jasper.html inside of the folder ‘Cats’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040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A67B5B4-3A24-436E-B663-1B2EBFF8A0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24"/>
            <a:ext cx="12192000" cy="6861324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13">
            <a:extLst>
              <a:ext uri="{FF2B5EF4-FFF2-40B4-BE49-F238E27FC236}">
                <a16:creationId xmlns:a16="http://schemas.microsoft.com/office/drawing/2014/main" id="{987FDF89-C993-41F4-A1B8-DBAFF16008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1786754" cy="6858000"/>
          </a:xfrm>
          <a:custGeom>
            <a:avLst/>
            <a:gdLst>
              <a:gd name="connsiteX0" fmla="*/ 0 w 11786754"/>
              <a:gd name="connsiteY0" fmla="*/ 0 h 6858000"/>
              <a:gd name="connsiteX1" fmla="*/ 8610600 w 11786754"/>
              <a:gd name="connsiteY1" fmla="*/ 0 h 6858000"/>
              <a:gd name="connsiteX2" fmla="*/ 11786754 w 11786754"/>
              <a:gd name="connsiteY2" fmla="*/ 6858000 h 6858000"/>
              <a:gd name="connsiteX3" fmla="*/ 0 w 11786754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786754" h="6858000">
                <a:moveTo>
                  <a:pt x="0" y="0"/>
                </a:moveTo>
                <a:lnTo>
                  <a:pt x="8610600" y="0"/>
                </a:lnTo>
                <a:lnTo>
                  <a:pt x="11786754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000000">
              <a:alpha val="2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64E585EA-75FD-4025-8270-F66A58A15C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581400" cy="6858000"/>
          </a:xfrm>
          <a:custGeom>
            <a:avLst/>
            <a:gdLst>
              <a:gd name="connsiteX0" fmla="*/ 0 w 3581400"/>
              <a:gd name="connsiteY0" fmla="*/ 0 h 6858000"/>
              <a:gd name="connsiteX1" fmla="*/ 405246 w 3581400"/>
              <a:gd name="connsiteY1" fmla="*/ 0 h 6858000"/>
              <a:gd name="connsiteX2" fmla="*/ 3581400 w 3581400"/>
              <a:gd name="connsiteY2" fmla="*/ 6858000 h 6858000"/>
              <a:gd name="connsiteX3" fmla="*/ 0 w 35814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81400" h="6858000">
                <a:moveTo>
                  <a:pt x="0" y="0"/>
                </a:moveTo>
                <a:lnTo>
                  <a:pt x="405246" y="0"/>
                </a:lnTo>
                <a:lnTo>
                  <a:pt x="3581400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000000">
              <a:alpha val="2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CEF6421-5AEE-4AB9-AB10-42721BBCE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002" y="365125"/>
            <a:ext cx="10520702" cy="132556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Links: Relative (going up a folder)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55E7DF-96B6-4DE4-9313-5B9C62154B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379" y="1341455"/>
            <a:ext cx="10797842" cy="4835507"/>
          </a:xfrm>
          <a:ln>
            <a:solidFill>
              <a:srgbClr val="FF8500"/>
            </a:solidFill>
          </a:ln>
        </p:spPr>
        <p:txBody>
          <a:bodyPr>
            <a:normAutofit/>
          </a:bodyPr>
          <a:lstStyle/>
          <a:p>
            <a:pPr marL="320040" lvl="1" indent="-320040">
              <a:spcBef>
                <a:spcPts val="700"/>
              </a:spcBef>
              <a:buSzPct val="60000"/>
              <a:buNone/>
            </a:pPr>
            <a:endParaRPr lang="en-US" sz="2000" dirty="0">
              <a:solidFill>
                <a:srgbClr val="FFFFFF"/>
              </a:solidFill>
            </a:endParaRPr>
          </a:p>
          <a:p>
            <a:pPr marL="320040" lvl="1" indent="-320040" algn="ctr">
              <a:spcBef>
                <a:spcPts val="700"/>
              </a:spcBef>
              <a:buSzPct val="60000"/>
              <a:buNone/>
            </a:pPr>
            <a:r>
              <a:rPr lang="en-US" sz="2000" dirty="0">
                <a:solidFill>
                  <a:srgbClr val="FFFF00"/>
                </a:solidFill>
              </a:rPr>
              <a:t>&lt;a </a:t>
            </a:r>
            <a:r>
              <a:rPr lang="en-US" sz="2000" dirty="0" err="1">
                <a:solidFill>
                  <a:srgbClr val="FFFF00"/>
                </a:solidFill>
              </a:rPr>
              <a:t>href</a:t>
            </a:r>
            <a:r>
              <a:rPr lang="en-US" sz="2000" dirty="0">
                <a:solidFill>
                  <a:srgbClr val="FFFF00"/>
                </a:solidFill>
              </a:rPr>
              <a:t> = “../Animals.html” &gt;Link to a file in a parent folder&lt;/a&gt;</a:t>
            </a:r>
          </a:p>
          <a:p>
            <a:pPr marL="320040" lvl="1" indent="-320040">
              <a:spcBef>
                <a:spcPts val="700"/>
              </a:spcBef>
              <a:buSzPct val="60000"/>
              <a:buNone/>
            </a:pPr>
            <a:r>
              <a:rPr lang="en-US" sz="2000" dirty="0">
                <a:solidFill>
                  <a:srgbClr val="FFFFFF"/>
                </a:solidFill>
              </a:rPr>
              <a:t>	</a:t>
            </a:r>
          </a:p>
          <a:p>
            <a:pPr marL="320040" lvl="1" indent="-320040">
              <a:spcBef>
                <a:spcPts val="700"/>
              </a:spcBef>
              <a:buSzPct val="60000"/>
              <a:buNone/>
            </a:pPr>
            <a:endParaRPr lang="en-US" sz="2000" dirty="0">
              <a:solidFill>
                <a:srgbClr val="FFFFFF"/>
              </a:solidFill>
            </a:endParaRPr>
          </a:p>
          <a:p>
            <a:pPr marL="320040" lvl="1" indent="-320040">
              <a:spcBef>
                <a:spcPts val="700"/>
              </a:spcBef>
              <a:buSzPct val="60000"/>
              <a:buNone/>
            </a:pPr>
            <a:endParaRPr lang="en-US" sz="2000" dirty="0">
              <a:solidFill>
                <a:srgbClr val="FFFFFF"/>
              </a:solidFill>
            </a:endParaRPr>
          </a:p>
          <a:p>
            <a:pPr marL="320040" lvl="1" indent="-320040">
              <a:spcBef>
                <a:spcPts val="700"/>
              </a:spcBef>
              <a:buSzPct val="60000"/>
              <a:buNone/>
            </a:pPr>
            <a:endParaRPr lang="en-US" sz="2000" dirty="0">
              <a:solidFill>
                <a:srgbClr val="FFFFFF"/>
              </a:solidFill>
            </a:endParaRPr>
          </a:p>
          <a:p>
            <a:pPr marL="320040" lvl="1" indent="-320040">
              <a:spcBef>
                <a:spcPts val="700"/>
              </a:spcBef>
              <a:buSzPct val="60000"/>
              <a:buNone/>
            </a:pPr>
            <a:endParaRPr lang="en-US" sz="2000" dirty="0">
              <a:solidFill>
                <a:srgbClr val="FFFFFF"/>
              </a:solidFill>
            </a:endParaRPr>
          </a:p>
          <a:p>
            <a:pPr marL="320040" lvl="1" indent="-320040">
              <a:spcBef>
                <a:spcPts val="700"/>
              </a:spcBef>
              <a:buSzPct val="60000"/>
              <a:buNone/>
            </a:pPr>
            <a:endParaRPr lang="en-US" sz="2000" dirty="0">
              <a:solidFill>
                <a:srgbClr val="FFFFFF"/>
              </a:solidFill>
            </a:endParaRPr>
          </a:p>
          <a:p>
            <a:pPr marL="320040" lvl="1" indent="-320040">
              <a:spcBef>
                <a:spcPts val="700"/>
              </a:spcBef>
              <a:buSzPct val="60000"/>
              <a:buNone/>
            </a:pPr>
            <a:r>
              <a:rPr lang="en-US" sz="2000" dirty="0">
                <a:solidFill>
                  <a:srgbClr val="FFFFFF"/>
                </a:solidFill>
              </a:rPr>
              <a:t>No transfer protocol or domain is specified so this is a relative link</a:t>
            </a:r>
          </a:p>
          <a:p>
            <a:pPr marL="320040" lvl="1" indent="-320040">
              <a:spcBef>
                <a:spcPts val="700"/>
              </a:spcBef>
              <a:buSzPct val="60000"/>
              <a:buNone/>
            </a:pPr>
            <a:r>
              <a:rPr lang="en-US" sz="2000" dirty="0">
                <a:solidFill>
                  <a:srgbClr val="FFFFFF"/>
                </a:solidFill>
              </a:rPr>
              <a:t>		</a:t>
            </a:r>
          </a:p>
          <a:p>
            <a:pPr marL="320040" lvl="1" indent="-320040">
              <a:spcBef>
                <a:spcPts val="700"/>
              </a:spcBef>
              <a:buSzPct val="60000"/>
              <a:buNone/>
            </a:pPr>
            <a:r>
              <a:rPr lang="en-US" sz="2000" dirty="0">
                <a:solidFill>
                  <a:srgbClr val="FFFFFF"/>
                </a:solidFill>
              </a:rPr>
              <a:t>The browser starts looking in the same folder as the web page with the link code in it (above)</a:t>
            </a:r>
          </a:p>
          <a:p>
            <a:pPr marL="914400" lvl="2" indent="-457200">
              <a:spcBef>
                <a:spcPts val="700"/>
              </a:spcBef>
              <a:buSzPct val="60000"/>
              <a:buFont typeface="+mj-lt"/>
              <a:buAutoNum type="arabicPeriod"/>
            </a:pPr>
            <a:r>
              <a:rPr lang="en-US" sz="1600" dirty="0">
                <a:solidFill>
                  <a:srgbClr val="FFFFFF"/>
                </a:solidFill>
              </a:rPr>
              <a:t>The </a:t>
            </a:r>
            <a:r>
              <a:rPr lang="en-US" sz="1600" dirty="0">
                <a:solidFill>
                  <a:srgbClr val="FFFF00"/>
                </a:solidFill>
              </a:rPr>
              <a:t>‘../</a:t>
            </a:r>
            <a:r>
              <a:rPr lang="en-US" sz="1600" dirty="0">
                <a:solidFill>
                  <a:srgbClr val="FFFFFF"/>
                </a:solidFill>
              </a:rPr>
              <a:t>’ means to go up one folder to the parent folder </a:t>
            </a:r>
          </a:p>
          <a:p>
            <a:pPr marL="914400" lvl="2" indent="-457200">
              <a:spcBef>
                <a:spcPts val="700"/>
              </a:spcBef>
              <a:buSzPct val="60000"/>
              <a:buFont typeface="+mj-lt"/>
              <a:buAutoNum type="arabicPeriod"/>
            </a:pPr>
            <a:r>
              <a:rPr lang="en-US" sz="1600" dirty="0">
                <a:solidFill>
                  <a:srgbClr val="FFFFFF"/>
                </a:solidFill>
              </a:rPr>
              <a:t>In the parent folder, look for </a:t>
            </a:r>
            <a:r>
              <a:rPr lang="en-US" sz="1600" dirty="0">
                <a:solidFill>
                  <a:srgbClr val="FFFF00"/>
                </a:solidFill>
              </a:rPr>
              <a:t>Animals.html</a:t>
            </a:r>
          </a:p>
          <a:p>
            <a:endParaRPr lang="en-US" sz="2000" dirty="0">
              <a:solidFill>
                <a:srgbClr val="FFFFFF"/>
              </a:solidFill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C9017AD2-C1EE-4D14-89D0-5D67A22FB8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3379" y="2488187"/>
            <a:ext cx="4637314" cy="1068913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9E9BCA71-7F12-4713-81CE-7370E95EC4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08719" y="2415672"/>
            <a:ext cx="4492502" cy="1268014"/>
          </a:xfrm>
          <a:prstGeom prst="rect">
            <a:avLst/>
          </a:prstGeom>
        </p:spPr>
      </p:pic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BFEB1AE2-0ECE-4A44-9F1C-0456780938B4}"/>
              </a:ext>
            </a:extLst>
          </p:cNvPr>
          <p:cNvCxnSpPr>
            <a:cxnSpLocks/>
          </p:cNvCxnSpPr>
          <p:nvPr/>
        </p:nvCxnSpPr>
        <p:spPr>
          <a:xfrm flipH="1">
            <a:off x="1899132" y="3351125"/>
            <a:ext cx="5225143" cy="125605"/>
          </a:xfrm>
          <a:prstGeom prst="straightConnector1">
            <a:avLst/>
          </a:prstGeom>
          <a:ln w="57150">
            <a:solidFill>
              <a:srgbClr val="FF85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or: Elbow 19">
            <a:extLst>
              <a:ext uri="{FF2B5EF4-FFF2-40B4-BE49-F238E27FC236}">
                <a16:creationId xmlns:a16="http://schemas.microsoft.com/office/drawing/2014/main" id="{D8C11766-3832-4AFF-B5ED-3882C34B58EE}"/>
              </a:ext>
            </a:extLst>
          </p:cNvPr>
          <p:cNvCxnSpPr>
            <a:cxnSpLocks/>
          </p:cNvCxnSpPr>
          <p:nvPr/>
        </p:nvCxnSpPr>
        <p:spPr>
          <a:xfrm rot="10800000" flipV="1">
            <a:off x="4441366" y="2415671"/>
            <a:ext cx="6320413" cy="181827"/>
          </a:xfrm>
          <a:prstGeom prst="bentConnector3">
            <a:avLst/>
          </a:prstGeom>
          <a:ln>
            <a:solidFill>
              <a:srgbClr val="FF85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A644E358-291E-40AD-A65F-3B42CDCA4C07}"/>
              </a:ext>
            </a:extLst>
          </p:cNvPr>
          <p:cNvSpPr txBox="1"/>
          <p:nvPr/>
        </p:nvSpPr>
        <p:spPr>
          <a:xfrm>
            <a:off x="9740227" y="1945573"/>
            <a:ext cx="18117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chemeClr val="accent4"/>
                </a:solidFill>
              </a:rPr>
              <a:t>Note that we’re going </a:t>
            </a:r>
            <a:br>
              <a:rPr lang="en-US" sz="1400" dirty="0">
                <a:solidFill>
                  <a:schemeClr val="accent4"/>
                </a:solidFill>
              </a:rPr>
            </a:br>
            <a:r>
              <a:rPr lang="en-US" sz="1400" dirty="0">
                <a:solidFill>
                  <a:schemeClr val="accent4"/>
                </a:solidFill>
              </a:rPr>
              <a:t>up a folder here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C4EC1C3-D33E-4475-9FE6-60718F34B6F3}"/>
              </a:ext>
            </a:extLst>
          </p:cNvPr>
          <p:cNvSpPr txBox="1"/>
          <p:nvPr/>
        </p:nvSpPr>
        <p:spPr>
          <a:xfrm>
            <a:off x="2836357" y="3472997"/>
            <a:ext cx="23469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chemeClr val="accent4"/>
                </a:solidFill>
              </a:rPr>
              <a:t>Linking from </a:t>
            </a:r>
            <a:r>
              <a:rPr lang="en-US" sz="1400" dirty="0" err="1">
                <a:solidFill>
                  <a:schemeClr val="accent4"/>
                </a:solidFill>
              </a:rPr>
              <a:t>firstwebpage</a:t>
            </a:r>
            <a:r>
              <a:rPr lang="en-US" sz="1400" dirty="0">
                <a:solidFill>
                  <a:schemeClr val="accent4"/>
                </a:solidFill>
              </a:rPr>
              <a:t> </a:t>
            </a:r>
            <a:br>
              <a:rPr lang="en-US" sz="1400" dirty="0">
                <a:solidFill>
                  <a:schemeClr val="accent4"/>
                </a:solidFill>
              </a:rPr>
            </a:br>
            <a:r>
              <a:rPr lang="en-US" sz="1400" dirty="0">
                <a:solidFill>
                  <a:schemeClr val="accent4"/>
                </a:solidFill>
              </a:rPr>
              <a:t>UP A FOLDER to Animals.html</a:t>
            </a:r>
          </a:p>
        </p:txBody>
      </p:sp>
    </p:spTree>
    <p:extLst>
      <p:ext uri="{BB962C8B-B14F-4D97-AF65-F5344CB8AC3E}">
        <p14:creationId xmlns:p14="http://schemas.microsoft.com/office/powerpoint/2010/main" val="213673652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040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A67B5B4-3A24-436E-B663-1B2EBFF8A0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24"/>
            <a:ext cx="12192000" cy="6861324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13">
            <a:extLst>
              <a:ext uri="{FF2B5EF4-FFF2-40B4-BE49-F238E27FC236}">
                <a16:creationId xmlns:a16="http://schemas.microsoft.com/office/drawing/2014/main" id="{987FDF89-C993-41F4-A1B8-DBAFF16008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1786754" cy="6858000"/>
          </a:xfrm>
          <a:custGeom>
            <a:avLst/>
            <a:gdLst>
              <a:gd name="connsiteX0" fmla="*/ 0 w 11786754"/>
              <a:gd name="connsiteY0" fmla="*/ 0 h 6858000"/>
              <a:gd name="connsiteX1" fmla="*/ 8610600 w 11786754"/>
              <a:gd name="connsiteY1" fmla="*/ 0 h 6858000"/>
              <a:gd name="connsiteX2" fmla="*/ 11786754 w 11786754"/>
              <a:gd name="connsiteY2" fmla="*/ 6858000 h 6858000"/>
              <a:gd name="connsiteX3" fmla="*/ 0 w 11786754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786754" h="6858000">
                <a:moveTo>
                  <a:pt x="0" y="0"/>
                </a:moveTo>
                <a:lnTo>
                  <a:pt x="8610600" y="0"/>
                </a:lnTo>
                <a:lnTo>
                  <a:pt x="11786754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000000">
              <a:alpha val="2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64E585EA-75FD-4025-8270-F66A58A15C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581400" cy="6858000"/>
          </a:xfrm>
          <a:custGeom>
            <a:avLst/>
            <a:gdLst>
              <a:gd name="connsiteX0" fmla="*/ 0 w 3581400"/>
              <a:gd name="connsiteY0" fmla="*/ 0 h 6858000"/>
              <a:gd name="connsiteX1" fmla="*/ 405246 w 3581400"/>
              <a:gd name="connsiteY1" fmla="*/ 0 h 6858000"/>
              <a:gd name="connsiteX2" fmla="*/ 3581400 w 3581400"/>
              <a:gd name="connsiteY2" fmla="*/ 6858000 h 6858000"/>
              <a:gd name="connsiteX3" fmla="*/ 0 w 35814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81400" h="6858000">
                <a:moveTo>
                  <a:pt x="0" y="0"/>
                </a:moveTo>
                <a:lnTo>
                  <a:pt x="405246" y="0"/>
                </a:lnTo>
                <a:lnTo>
                  <a:pt x="3581400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000000">
              <a:alpha val="2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CEF6421-5AEE-4AB9-AB10-42721BBCE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955" y="-252849"/>
            <a:ext cx="2633680" cy="132556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Examples: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55E7DF-96B6-4DE4-9313-5B9C62154B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52282" y="205991"/>
            <a:ext cx="9691634" cy="6652009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sz="2400" dirty="0">
                <a:solidFill>
                  <a:srgbClr val="FFFF00"/>
                </a:solidFill>
              </a:rPr>
              <a:t>My Documents</a:t>
            </a:r>
          </a:p>
          <a:p>
            <a:pPr lvl="1">
              <a:buNone/>
            </a:pPr>
            <a:r>
              <a:rPr lang="en-US" dirty="0">
                <a:solidFill>
                  <a:srgbClr val="92D050"/>
                </a:solidFill>
              </a:rPr>
              <a:t>Cats.html</a:t>
            </a:r>
          </a:p>
          <a:p>
            <a:pPr lvl="1">
              <a:buNone/>
            </a:pPr>
            <a:r>
              <a:rPr lang="en-US" dirty="0" err="1">
                <a:solidFill>
                  <a:srgbClr val="FFFF00"/>
                </a:solidFill>
              </a:rPr>
              <a:t>WebFilesFolder</a:t>
            </a:r>
            <a:endParaRPr lang="en-US" dirty="0">
              <a:solidFill>
                <a:srgbClr val="FFFF00"/>
              </a:solidFill>
            </a:endParaRPr>
          </a:p>
          <a:p>
            <a:pPr lvl="2">
              <a:buNone/>
            </a:pPr>
            <a:r>
              <a:rPr lang="en-US" sz="2400" dirty="0">
                <a:solidFill>
                  <a:srgbClr val="92D050"/>
                </a:solidFill>
              </a:rPr>
              <a:t>CatGang.html</a:t>
            </a:r>
          </a:p>
          <a:p>
            <a:pPr lvl="2">
              <a:buNone/>
            </a:pPr>
            <a:r>
              <a:rPr lang="en-US" sz="2400" dirty="0" err="1">
                <a:solidFill>
                  <a:srgbClr val="FFFF00"/>
                </a:solidFill>
              </a:rPr>
              <a:t>MyCatsFolder</a:t>
            </a:r>
            <a:endParaRPr lang="en-US" sz="2400" dirty="0">
              <a:solidFill>
                <a:srgbClr val="FFFF00"/>
              </a:solidFill>
            </a:endParaRPr>
          </a:p>
          <a:p>
            <a:pPr lvl="3">
              <a:buNone/>
            </a:pPr>
            <a:r>
              <a:rPr lang="en-US" sz="2400" dirty="0">
                <a:solidFill>
                  <a:srgbClr val="92D050"/>
                </a:solidFill>
              </a:rPr>
              <a:t>Index.html</a:t>
            </a:r>
          </a:p>
          <a:p>
            <a:pPr lvl="3">
              <a:buNone/>
            </a:pPr>
            <a:r>
              <a:rPr lang="en-US" sz="2400" dirty="0">
                <a:solidFill>
                  <a:srgbClr val="92D050"/>
                </a:solidFill>
              </a:rPr>
              <a:t>Boots.html</a:t>
            </a:r>
          </a:p>
          <a:p>
            <a:pPr lvl="3">
              <a:buNone/>
            </a:pPr>
            <a:r>
              <a:rPr lang="en-US" sz="2400" dirty="0" err="1">
                <a:solidFill>
                  <a:srgbClr val="FFFF00"/>
                </a:solidFill>
              </a:rPr>
              <a:t>FluffyFolder</a:t>
            </a:r>
            <a:endParaRPr lang="en-US" sz="2400" dirty="0">
              <a:solidFill>
                <a:srgbClr val="FFFF00"/>
              </a:solidFill>
            </a:endParaRPr>
          </a:p>
          <a:p>
            <a:pPr lvl="4">
              <a:spcBef>
                <a:spcPts val="400"/>
              </a:spcBef>
            </a:pPr>
            <a:r>
              <a:rPr lang="en-US" sz="2400" dirty="0">
                <a:solidFill>
                  <a:srgbClr val="92D050"/>
                </a:solidFill>
              </a:rPr>
              <a:t>Fluffy.html</a:t>
            </a:r>
          </a:p>
          <a:p>
            <a:pPr lvl="4">
              <a:spcBef>
                <a:spcPts val="400"/>
              </a:spcBef>
            </a:pPr>
            <a:r>
              <a:rPr lang="en-US" sz="2400" dirty="0" err="1">
                <a:solidFill>
                  <a:srgbClr val="FFFF00"/>
                </a:solidFill>
              </a:rPr>
              <a:t>FluffyKittenFolder</a:t>
            </a:r>
            <a:endParaRPr lang="en-US" sz="2400" dirty="0">
              <a:solidFill>
                <a:srgbClr val="FFFF00"/>
              </a:solidFill>
            </a:endParaRPr>
          </a:p>
          <a:p>
            <a:pPr lvl="5">
              <a:spcBef>
                <a:spcPts val="400"/>
              </a:spcBef>
            </a:pPr>
            <a:r>
              <a:rPr lang="en-US" sz="2400" dirty="0">
                <a:solidFill>
                  <a:srgbClr val="92D050"/>
                </a:solidFill>
              </a:rPr>
              <a:t>FluffJr.html</a:t>
            </a:r>
          </a:p>
          <a:p>
            <a:pPr lvl="5">
              <a:spcBef>
                <a:spcPts val="400"/>
              </a:spcBef>
            </a:pPr>
            <a:endParaRPr lang="en-US" dirty="0"/>
          </a:p>
          <a:p>
            <a:pPr>
              <a:spcBef>
                <a:spcPts val="1600"/>
              </a:spcBef>
            </a:pPr>
            <a:r>
              <a:rPr lang="en-US" dirty="0"/>
              <a:t>From</a:t>
            </a:r>
            <a:r>
              <a:rPr lang="en-US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 </a:t>
            </a:r>
            <a:r>
              <a:rPr lang="en-US" dirty="0">
                <a:solidFill>
                  <a:srgbClr val="92D050"/>
                </a:solidFill>
              </a:rPr>
              <a:t>Index.html</a:t>
            </a:r>
            <a:r>
              <a:rPr lang="en-US" dirty="0"/>
              <a:t>, create a link to </a:t>
            </a:r>
            <a:r>
              <a:rPr lang="en-US" dirty="0">
                <a:solidFill>
                  <a:srgbClr val="92D050"/>
                </a:solidFill>
              </a:rPr>
              <a:t>Boots.html</a:t>
            </a:r>
          </a:p>
          <a:p>
            <a:pPr>
              <a:spcBef>
                <a:spcPts val="400"/>
              </a:spcBef>
            </a:pPr>
            <a:r>
              <a:rPr lang="en-US" dirty="0">
                <a:solidFill>
                  <a:srgbClr val="FFFF00"/>
                </a:solidFill>
              </a:rPr>
              <a:t>	&lt;a </a:t>
            </a:r>
            <a:r>
              <a:rPr lang="en-US" dirty="0" err="1">
                <a:solidFill>
                  <a:srgbClr val="FFFF00"/>
                </a:solidFill>
              </a:rPr>
              <a:t>href</a:t>
            </a:r>
            <a:r>
              <a:rPr lang="en-US" dirty="0">
                <a:solidFill>
                  <a:srgbClr val="FFFF00"/>
                </a:solidFill>
              </a:rPr>
              <a:t> = “Boots.html”&gt;link to Boots’ web page &lt;/a&gt;</a:t>
            </a:r>
          </a:p>
          <a:p>
            <a:pPr>
              <a:spcBef>
                <a:spcPts val="1600"/>
              </a:spcBef>
            </a:pPr>
            <a:r>
              <a:rPr lang="en-US" dirty="0"/>
              <a:t>From</a:t>
            </a:r>
            <a:r>
              <a:rPr lang="en-US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 </a:t>
            </a:r>
            <a:r>
              <a:rPr lang="en-US" dirty="0">
                <a:solidFill>
                  <a:srgbClr val="92D050"/>
                </a:solidFill>
              </a:rPr>
              <a:t>Index.html</a:t>
            </a:r>
            <a:r>
              <a:rPr lang="en-US" dirty="0"/>
              <a:t>, create a link to </a:t>
            </a:r>
            <a:r>
              <a:rPr lang="en-US" dirty="0">
                <a:solidFill>
                  <a:srgbClr val="92D050"/>
                </a:solidFill>
              </a:rPr>
              <a:t>Fluffy.html</a:t>
            </a:r>
          </a:p>
          <a:p>
            <a:pPr>
              <a:spcBef>
                <a:spcPts val="400"/>
              </a:spcBef>
            </a:pPr>
            <a:r>
              <a:rPr lang="en-US" dirty="0">
                <a:solidFill>
                  <a:srgbClr val="FFFF00"/>
                </a:solidFill>
              </a:rPr>
              <a:t>	&lt;a </a:t>
            </a:r>
            <a:r>
              <a:rPr lang="en-US" dirty="0" err="1">
                <a:solidFill>
                  <a:srgbClr val="FFFF00"/>
                </a:solidFill>
              </a:rPr>
              <a:t>href</a:t>
            </a:r>
            <a:r>
              <a:rPr lang="en-US" dirty="0">
                <a:solidFill>
                  <a:srgbClr val="FFFF00"/>
                </a:solidFill>
              </a:rPr>
              <a:t> = “</a:t>
            </a:r>
            <a:r>
              <a:rPr lang="en-US" dirty="0" err="1">
                <a:solidFill>
                  <a:srgbClr val="FFFF00"/>
                </a:solidFill>
              </a:rPr>
              <a:t>FluffyFolder</a:t>
            </a:r>
            <a:r>
              <a:rPr lang="en-US" dirty="0">
                <a:solidFill>
                  <a:srgbClr val="FFFF00"/>
                </a:solidFill>
              </a:rPr>
              <a:t>/Fluffy.html”&gt;link to </a:t>
            </a:r>
            <a:r>
              <a:rPr lang="en-US" dirty="0" err="1">
                <a:solidFill>
                  <a:srgbClr val="FFFF00"/>
                </a:solidFill>
              </a:rPr>
              <a:t>Fluffy’s</a:t>
            </a:r>
            <a:r>
              <a:rPr lang="en-US" dirty="0">
                <a:solidFill>
                  <a:srgbClr val="FFFF00"/>
                </a:solidFill>
              </a:rPr>
              <a:t> web page &lt;/a&gt;</a:t>
            </a:r>
          </a:p>
          <a:p>
            <a:pPr>
              <a:spcBef>
                <a:spcPts val="1600"/>
              </a:spcBef>
            </a:pPr>
            <a:r>
              <a:rPr lang="en-US" dirty="0"/>
              <a:t>From</a:t>
            </a:r>
            <a:r>
              <a:rPr lang="en-US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 </a:t>
            </a:r>
            <a:r>
              <a:rPr lang="en-US" dirty="0">
                <a:solidFill>
                  <a:srgbClr val="92D050"/>
                </a:solidFill>
              </a:rPr>
              <a:t>Index.html</a:t>
            </a:r>
            <a:r>
              <a:rPr lang="en-US" dirty="0"/>
              <a:t>, create a link to </a:t>
            </a:r>
            <a:r>
              <a:rPr lang="en-US" dirty="0">
                <a:solidFill>
                  <a:srgbClr val="92D050"/>
                </a:solidFill>
              </a:rPr>
              <a:t>FluffJr.html</a:t>
            </a:r>
          </a:p>
          <a:p>
            <a:pPr>
              <a:spcBef>
                <a:spcPts val="400"/>
              </a:spcBef>
            </a:pPr>
            <a:r>
              <a:rPr lang="en-US" dirty="0">
                <a:solidFill>
                  <a:srgbClr val="FFFF00"/>
                </a:solidFill>
              </a:rPr>
              <a:t>	&lt;a </a:t>
            </a:r>
            <a:r>
              <a:rPr lang="en-US" dirty="0" err="1">
                <a:solidFill>
                  <a:srgbClr val="FFFF00"/>
                </a:solidFill>
              </a:rPr>
              <a:t>href</a:t>
            </a:r>
            <a:r>
              <a:rPr lang="en-US" dirty="0">
                <a:solidFill>
                  <a:srgbClr val="FFFF00"/>
                </a:solidFill>
              </a:rPr>
              <a:t> = “</a:t>
            </a:r>
            <a:r>
              <a:rPr lang="en-US" dirty="0" err="1">
                <a:solidFill>
                  <a:srgbClr val="FFFF00"/>
                </a:solidFill>
              </a:rPr>
              <a:t>FluffyFolder</a:t>
            </a:r>
            <a:r>
              <a:rPr lang="en-US" dirty="0">
                <a:solidFill>
                  <a:srgbClr val="FFFF00"/>
                </a:solidFill>
              </a:rPr>
              <a:t>/</a:t>
            </a:r>
            <a:r>
              <a:rPr lang="en-US" dirty="0" err="1">
                <a:solidFill>
                  <a:srgbClr val="FFFF00"/>
                </a:solidFill>
              </a:rPr>
              <a:t>FluffyKittenFolder</a:t>
            </a:r>
            <a:r>
              <a:rPr lang="en-US" dirty="0">
                <a:solidFill>
                  <a:srgbClr val="FFFF00"/>
                </a:solidFill>
              </a:rPr>
              <a:t>/FluffyJr.html”&gt;link to Fluffy Junior’s web page&lt;/a&gt;</a:t>
            </a:r>
          </a:p>
          <a:p>
            <a:pPr>
              <a:spcBef>
                <a:spcPts val="1600"/>
              </a:spcBef>
            </a:pPr>
            <a:r>
              <a:rPr lang="en-US" dirty="0"/>
              <a:t>From</a:t>
            </a:r>
            <a:r>
              <a:rPr lang="en-US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 </a:t>
            </a:r>
            <a:r>
              <a:rPr lang="en-US" dirty="0">
                <a:solidFill>
                  <a:srgbClr val="92D050"/>
                </a:solidFill>
              </a:rPr>
              <a:t>Index.html</a:t>
            </a:r>
            <a:r>
              <a:rPr lang="en-US" dirty="0"/>
              <a:t>, create a link to </a:t>
            </a:r>
            <a:r>
              <a:rPr lang="en-US" dirty="0">
                <a:solidFill>
                  <a:srgbClr val="92D050"/>
                </a:solidFill>
              </a:rPr>
              <a:t>CatGang.html</a:t>
            </a:r>
          </a:p>
          <a:p>
            <a:pPr>
              <a:spcBef>
                <a:spcPts val="400"/>
              </a:spcBef>
            </a:pPr>
            <a:r>
              <a:rPr lang="en-US" dirty="0">
                <a:solidFill>
                  <a:srgbClr val="FFFF00"/>
                </a:solidFill>
              </a:rPr>
              <a:t>	&lt;a </a:t>
            </a:r>
            <a:r>
              <a:rPr lang="en-US" dirty="0" err="1">
                <a:solidFill>
                  <a:srgbClr val="FFFF00"/>
                </a:solidFill>
              </a:rPr>
              <a:t>href</a:t>
            </a:r>
            <a:r>
              <a:rPr lang="en-US" dirty="0">
                <a:solidFill>
                  <a:srgbClr val="FFFF00"/>
                </a:solidFill>
              </a:rPr>
              <a:t> = “../CatGang.html”&gt;link to the whole cat gang’s web page &lt;/a&gt;</a:t>
            </a:r>
          </a:p>
          <a:p>
            <a:pPr>
              <a:spcBef>
                <a:spcPts val="1600"/>
              </a:spcBef>
            </a:pPr>
            <a:r>
              <a:rPr lang="en-US" dirty="0"/>
              <a:t>From</a:t>
            </a:r>
            <a:r>
              <a:rPr lang="en-US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 </a:t>
            </a:r>
            <a:r>
              <a:rPr lang="en-US" dirty="0">
                <a:solidFill>
                  <a:srgbClr val="92D050"/>
                </a:solidFill>
              </a:rPr>
              <a:t>Index.html</a:t>
            </a:r>
            <a:r>
              <a:rPr lang="en-US" dirty="0"/>
              <a:t>, create a link to </a:t>
            </a:r>
            <a:r>
              <a:rPr lang="en-US" dirty="0">
                <a:solidFill>
                  <a:srgbClr val="92D050"/>
                </a:solidFill>
              </a:rPr>
              <a:t>Cats.html</a:t>
            </a:r>
          </a:p>
          <a:p>
            <a:pPr>
              <a:spcBef>
                <a:spcPts val="400"/>
              </a:spcBef>
            </a:pPr>
            <a:r>
              <a:rPr lang="en-US" dirty="0">
                <a:solidFill>
                  <a:srgbClr val="FFFF00"/>
                </a:solidFill>
              </a:rPr>
              <a:t>	&lt;a </a:t>
            </a:r>
            <a:r>
              <a:rPr lang="en-US" dirty="0" err="1">
                <a:solidFill>
                  <a:srgbClr val="FFFF00"/>
                </a:solidFill>
              </a:rPr>
              <a:t>href</a:t>
            </a:r>
            <a:r>
              <a:rPr lang="en-US" dirty="0">
                <a:solidFill>
                  <a:srgbClr val="FFFF00"/>
                </a:solidFill>
              </a:rPr>
              <a:t> = “../../Cats.html”&gt;link to the Cats’ web page &lt;/a&gt;</a:t>
            </a:r>
          </a:p>
          <a:p>
            <a:pPr>
              <a:spcBef>
                <a:spcPts val="1600"/>
              </a:spcBef>
            </a:pPr>
            <a:r>
              <a:rPr lang="en-US" dirty="0"/>
              <a:t>From</a:t>
            </a:r>
            <a:r>
              <a:rPr lang="en-US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 </a:t>
            </a:r>
            <a:r>
              <a:rPr lang="en-US" dirty="0">
                <a:solidFill>
                  <a:srgbClr val="92D050"/>
                </a:solidFill>
              </a:rPr>
              <a:t>Index.html</a:t>
            </a:r>
            <a:r>
              <a:rPr lang="en-US" dirty="0"/>
              <a:t>, create a link to the </a:t>
            </a:r>
            <a:r>
              <a:rPr lang="en-US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SPCA’s Web site</a:t>
            </a:r>
          </a:p>
          <a:p>
            <a:pPr>
              <a:spcBef>
                <a:spcPts val="400"/>
              </a:spcBef>
            </a:pPr>
            <a:r>
              <a:rPr lang="en-US" dirty="0">
                <a:solidFill>
                  <a:srgbClr val="FFFF00"/>
                </a:solidFill>
              </a:rPr>
              <a:t>	&lt;a </a:t>
            </a:r>
            <a:r>
              <a:rPr lang="en-US" dirty="0" err="1">
                <a:solidFill>
                  <a:srgbClr val="FFFF00"/>
                </a:solidFill>
              </a:rPr>
              <a:t>href</a:t>
            </a:r>
            <a:r>
              <a:rPr lang="en-US" dirty="0">
                <a:solidFill>
                  <a:srgbClr val="FFFF00"/>
                </a:solidFill>
              </a:rPr>
              <a:t> = “http://www.spca.org/”&gt;link to the SPCA’s web page &lt;/a&gt;</a:t>
            </a:r>
          </a:p>
          <a:p>
            <a:endParaRPr lang="en-US" sz="20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286733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9228552E-C8B1-4A80-8448-0787CE0FC7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Tray of takeaway coffees">
            <a:extLst>
              <a:ext uri="{FF2B5EF4-FFF2-40B4-BE49-F238E27FC236}">
                <a16:creationId xmlns:a16="http://schemas.microsoft.com/office/drawing/2014/main" id="{45BEA4FB-0064-4C36-853C-464F5127F9A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35000"/>
          </a:blip>
          <a:srcRect t="8222" b="7509"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Takeaways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>
              <a:spcBef>
                <a:spcPts val="1900"/>
              </a:spcBef>
            </a:pPr>
            <a:r>
              <a:rPr lang="en-US" sz="1700" dirty="0">
                <a:solidFill>
                  <a:srgbClr val="FFFFFF"/>
                </a:solidFill>
              </a:rPr>
              <a:t>Relative Links are to links within your own web site</a:t>
            </a:r>
          </a:p>
          <a:p>
            <a:pPr lvl="1">
              <a:spcBef>
                <a:spcPts val="1900"/>
              </a:spcBef>
            </a:pPr>
            <a:r>
              <a:rPr lang="en-US" sz="1700" dirty="0">
                <a:solidFill>
                  <a:srgbClr val="FFFFFF"/>
                </a:solidFill>
              </a:rPr>
              <a:t>Don’t start with </a:t>
            </a:r>
            <a:r>
              <a:rPr lang="en-US" sz="1700" dirty="0">
                <a:solidFill>
                  <a:srgbClr val="FFC000"/>
                </a:solidFill>
              </a:rPr>
              <a:t>http</a:t>
            </a:r>
            <a:r>
              <a:rPr lang="en-US" sz="1700" dirty="0">
                <a:solidFill>
                  <a:srgbClr val="FFFFFF"/>
                </a:solidFill>
              </a:rPr>
              <a:t> or </a:t>
            </a:r>
            <a:r>
              <a:rPr lang="en-US" sz="1700" dirty="0">
                <a:solidFill>
                  <a:srgbClr val="FFC000"/>
                </a:solidFill>
              </a:rPr>
              <a:t>https</a:t>
            </a:r>
            <a:r>
              <a:rPr lang="en-US" sz="1700" dirty="0">
                <a:solidFill>
                  <a:srgbClr val="FFFFFF"/>
                </a:solidFill>
              </a:rPr>
              <a:t> (the world wide web transfer protocol)</a:t>
            </a:r>
          </a:p>
          <a:p>
            <a:pPr>
              <a:spcBef>
                <a:spcPts val="1900"/>
              </a:spcBef>
            </a:pPr>
            <a:r>
              <a:rPr lang="en-US" sz="1700" dirty="0">
                <a:solidFill>
                  <a:srgbClr val="FFFFFF"/>
                </a:solidFill>
              </a:rPr>
              <a:t>The browser starts looking for linked files </a:t>
            </a:r>
            <a:r>
              <a:rPr lang="en-US" sz="1700" b="1" dirty="0">
                <a:solidFill>
                  <a:srgbClr val="FFC000"/>
                </a:solidFill>
              </a:rPr>
              <a:t>IN THE FOLDER WHERE THE FILE YOU’RE EDITING </a:t>
            </a:r>
            <a:r>
              <a:rPr lang="en-US" sz="1700" dirty="0">
                <a:solidFill>
                  <a:srgbClr val="FFFFFF"/>
                </a:solidFill>
              </a:rPr>
              <a:t>is located</a:t>
            </a:r>
          </a:p>
          <a:p>
            <a:pPr lvl="1">
              <a:spcBef>
                <a:spcPts val="1900"/>
              </a:spcBef>
            </a:pPr>
            <a:r>
              <a:rPr lang="en-US" sz="1600" dirty="0">
                <a:solidFill>
                  <a:srgbClr val="FFFFFF"/>
                </a:solidFill>
              </a:rPr>
              <a:t>If the linked file is in the same folder:</a:t>
            </a:r>
          </a:p>
          <a:p>
            <a:pPr lvl="2">
              <a:spcBef>
                <a:spcPts val="1900"/>
              </a:spcBef>
            </a:pPr>
            <a:r>
              <a:rPr lang="en-US" sz="1600" dirty="0">
                <a:solidFill>
                  <a:srgbClr val="FFFFFF"/>
                </a:solidFill>
              </a:rPr>
              <a:t> just use the file’s name</a:t>
            </a:r>
          </a:p>
          <a:p>
            <a:pPr lvl="1">
              <a:spcBef>
                <a:spcPts val="1900"/>
              </a:spcBef>
            </a:pPr>
            <a:r>
              <a:rPr lang="en-US" sz="1600" dirty="0">
                <a:solidFill>
                  <a:srgbClr val="FFFFFF"/>
                </a:solidFill>
              </a:rPr>
              <a:t>If the linked file is inside of a folder that’s located in the folder where the file you’re editing is:</a:t>
            </a:r>
          </a:p>
          <a:p>
            <a:pPr lvl="2">
              <a:spcBef>
                <a:spcPts val="1900"/>
              </a:spcBef>
            </a:pPr>
            <a:r>
              <a:rPr lang="en-US" sz="1600" dirty="0">
                <a:solidFill>
                  <a:srgbClr val="FFFFFF"/>
                </a:solidFill>
              </a:rPr>
              <a:t>say the folder’s name and /</a:t>
            </a:r>
          </a:p>
          <a:p>
            <a:pPr lvl="1">
              <a:spcBef>
                <a:spcPts val="1900"/>
              </a:spcBef>
            </a:pPr>
            <a:r>
              <a:rPr lang="en-US" sz="1600" dirty="0">
                <a:solidFill>
                  <a:srgbClr val="FFFFFF"/>
                </a:solidFill>
              </a:rPr>
              <a:t>If the linked file is in a file above the folder in which the file you’re editing is located:</a:t>
            </a:r>
          </a:p>
          <a:p>
            <a:pPr lvl="2">
              <a:spcBef>
                <a:spcPts val="1900"/>
              </a:spcBef>
            </a:pPr>
            <a:r>
              <a:rPr lang="en-US" sz="1600" dirty="0">
                <a:solidFill>
                  <a:srgbClr val="FFFFFF"/>
                </a:solidFill>
              </a:rPr>
              <a:t>Use ../ to tell the browser to go up a folder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032A95EC-F318-4F71-B884-E3FAE5CE2C72}" type="slidenum">
              <a:rPr lang="en-US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6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1073</TotalTime>
  <Words>747</Words>
  <Application>Microsoft Office PowerPoint</Application>
  <PresentationFormat>Widescreen</PresentationFormat>
  <Paragraphs>92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Relative Links</vt:lpstr>
      <vt:lpstr>Links: Relative (to the same folder) </vt:lpstr>
      <vt:lpstr>Links: Relative (into a folder)</vt:lpstr>
      <vt:lpstr>Links: Relative (going up a folder)</vt:lpstr>
      <vt:lpstr>Examples:</vt:lpstr>
      <vt:lpstr>Takeaways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Links</dc:title>
  <dc:creator>Yarrington, Debra</dc:creator>
  <cp:lastModifiedBy>Yarrington, Debra</cp:lastModifiedBy>
  <cp:revision>34</cp:revision>
  <dcterms:created xsi:type="dcterms:W3CDTF">2021-03-01T04:08:42Z</dcterms:created>
  <dcterms:modified xsi:type="dcterms:W3CDTF">2021-03-02T05:19:01Z</dcterms:modified>
</cp:coreProperties>
</file>