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20" autoAdjust="0"/>
    <p:restoredTop sz="94660"/>
  </p:normalViewPr>
  <p:slideViewPr>
    <p:cSldViewPr snapToGrid="0">
      <p:cViewPr>
        <p:scale>
          <a:sx n="90" d="100"/>
          <a:sy n="90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993970-167A-408D-B3BA-BE66854AC1C4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8B8330A-1E54-49B5-8BF6-5F540DE5506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Every form should have &lt;form&gt; and &lt;/form&gt; around all the form tags belonging to one form</a:t>
          </a:r>
        </a:p>
      </dgm:t>
    </dgm:pt>
    <dgm:pt modelId="{9FF07300-C1CC-4B9B-9EEF-DF7EEADE5D40}" type="parTrans" cxnId="{E05DE332-5B89-414A-9676-BC199569D9C6}">
      <dgm:prSet/>
      <dgm:spPr/>
      <dgm:t>
        <a:bodyPr/>
        <a:lstStyle/>
        <a:p>
          <a:endParaRPr lang="en-US"/>
        </a:p>
      </dgm:t>
    </dgm:pt>
    <dgm:pt modelId="{E9CB4EEB-6A56-4A69-A935-8246EDC14A92}" type="sibTrans" cxnId="{E05DE332-5B89-414A-9676-BC199569D9C6}">
      <dgm:prSet/>
      <dgm:spPr/>
      <dgm:t>
        <a:bodyPr/>
        <a:lstStyle/>
        <a:p>
          <a:endParaRPr lang="en-US"/>
        </a:p>
      </dgm:t>
    </dgm:pt>
    <dgm:pt modelId="{C9C5199C-F3F1-421C-9F18-0C0DA7393295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400" dirty="0"/>
        </a:p>
      </dgm:t>
    </dgm:pt>
    <dgm:pt modelId="{159686F7-ADE8-4816-B074-3FB31BAD5DC9}" type="parTrans" cxnId="{E851BAE6-DFD2-4BCD-A777-35460FBAAE85}">
      <dgm:prSet/>
      <dgm:spPr/>
      <dgm:t>
        <a:bodyPr/>
        <a:lstStyle/>
        <a:p>
          <a:endParaRPr lang="en-US"/>
        </a:p>
      </dgm:t>
    </dgm:pt>
    <dgm:pt modelId="{7A37DF87-EDEA-4807-A97B-AF3577722658}" type="sibTrans" cxnId="{E851BAE6-DFD2-4BCD-A777-35460FBAAE85}">
      <dgm:prSet/>
      <dgm:spPr/>
      <dgm:t>
        <a:bodyPr/>
        <a:lstStyle/>
        <a:p>
          <a:endParaRPr lang="en-US"/>
        </a:p>
      </dgm:t>
    </dgm:pt>
    <dgm:pt modelId="{B604A6D7-9CCA-4231-A59B-A73235128B5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So far we’ve seen two form tags:</a:t>
          </a:r>
        </a:p>
      </dgm:t>
    </dgm:pt>
    <dgm:pt modelId="{253A8F3C-B263-4865-B486-BD31B5267717}" type="parTrans" cxnId="{5C8EC9E6-13F5-4C41-8C86-997BE4A97B98}">
      <dgm:prSet/>
      <dgm:spPr/>
      <dgm:t>
        <a:bodyPr/>
        <a:lstStyle/>
        <a:p>
          <a:endParaRPr lang="en-US"/>
        </a:p>
      </dgm:t>
    </dgm:pt>
    <dgm:pt modelId="{FC49EA0F-0D67-4C14-BF09-454B3D813C66}" type="sibTrans" cxnId="{5C8EC9E6-13F5-4C41-8C86-997BE4A97B98}">
      <dgm:prSet/>
      <dgm:spPr/>
      <dgm:t>
        <a:bodyPr/>
        <a:lstStyle/>
        <a:p>
          <a:endParaRPr lang="en-US"/>
        </a:p>
      </dgm:t>
    </dgm:pt>
    <dgm:pt modelId="{9C59DEE5-08A3-41BA-847C-A6D513BCE43E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400" dirty="0"/>
        </a:p>
      </dgm:t>
    </dgm:pt>
    <dgm:pt modelId="{8F4A37A7-13F5-414E-87FC-98FCAAD47C03}" type="parTrans" cxnId="{68F5BC2D-247B-4B58-AE79-FB49C53C19B7}">
      <dgm:prSet/>
      <dgm:spPr/>
      <dgm:t>
        <a:bodyPr/>
        <a:lstStyle/>
        <a:p>
          <a:endParaRPr lang="en-US"/>
        </a:p>
      </dgm:t>
    </dgm:pt>
    <dgm:pt modelId="{320A7AA8-7E5C-45F6-8281-E764D4CC05D1}" type="sibTrans" cxnId="{68F5BC2D-247B-4B58-AE79-FB49C53C19B7}">
      <dgm:prSet/>
      <dgm:spPr/>
      <dgm:t>
        <a:bodyPr/>
        <a:lstStyle/>
        <a:p>
          <a:endParaRPr lang="en-US"/>
        </a:p>
      </dgm:t>
    </dgm:pt>
    <dgm:pt modelId="{12542A8B-C453-4A53-B498-D16A0BF2872E}" type="pres">
      <dgm:prSet presAssocID="{42993970-167A-408D-B3BA-BE66854AC1C4}" presName="root" presStyleCnt="0">
        <dgm:presLayoutVars>
          <dgm:dir/>
          <dgm:resizeHandles val="exact"/>
        </dgm:presLayoutVars>
      </dgm:prSet>
      <dgm:spPr/>
    </dgm:pt>
    <dgm:pt modelId="{9BD1179E-1FBD-4FB7-AF83-96E16D9B225B}" type="pres">
      <dgm:prSet presAssocID="{28B8330A-1E54-49B5-8BF6-5F540DE5506E}" presName="compNode" presStyleCnt="0"/>
      <dgm:spPr/>
    </dgm:pt>
    <dgm:pt modelId="{6C479441-DD68-4B84-94E6-7B1C7F11813B}" type="pres">
      <dgm:prSet presAssocID="{28B8330A-1E54-49B5-8BF6-5F540DE5506E}" presName="iconRect" presStyleLbl="node1" presStyleIdx="0" presStyleCnt="2" custLinFactNeighborX="-4480" custLinFactNeighborY="-1791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75CDECA0-1349-4107-BA1B-DD2C2D3F3ACE}" type="pres">
      <dgm:prSet presAssocID="{28B8330A-1E54-49B5-8BF6-5F540DE5506E}" presName="iconSpace" presStyleCnt="0"/>
      <dgm:spPr/>
    </dgm:pt>
    <dgm:pt modelId="{5FE66504-B9B0-4B41-8BE2-F1C3A35AAC3C}" type="pres">
      <dgm:prSet presAssocID="{28B8330A-1E54-49B5-8BF6-5F540DE5506E}" presName="parTx" presStyleLbl="revTx" presStyleIdx="0" presStyleCnt="4" custLinFactNeighborY="-55580">
        <dgm:presLayoutVars>
          <dgm:chMax val="0"/>
          <dgm:chPref val="0"/>
        </dgm:presLayoutVars>
      </dgm:prSet>
      <dgm:spPr/>
    </dgm:pt>
    <dgm:pt modelId="{ED5C973B-96BC-49E0-B8D6-34FE51CE6225}" type="pres">
      <dgm:prSet presAssocID="{28B8330A-1E54-49B5-8BF6-5F540DE5506E}" presName="txSpace" presStyleCnt="0"/>
      <dgm:spPr/>
    </dgm:pt>
    <dgm:pt modelId="{DBA30046-A198-4F30-9F57-F15CF54A5C28}" type="pres">
      <dgm:prSet presAssocID="{28B8330A-1E54-49B5-8BF6-5F540DE5506E}" presName="desTx" presStyleLbl="revTx" presStyleIdx="1" presStyleCnt="4">
        <dgm:presLayoutVars/>
      </dgm:prSet>
      <dgm:spPr/>
    </dgm:pt>
    <dgm:pt modelId="{88DD3414-FA25-4C93-9020-53B95836C955}" type="pres">
      <dgm:prSet presAssocID="{E9CB4EEB-6A56-4A69-A935-8246EDC14A92}" presName="sibTrans" presStyleCnt="0"/>
      <dgm:spPr/>
    </dgm:pt>
    <dgm:pt modelId="{C5733E0F-8B5A-43CF-A8F3-4FC8E999ABB0}" type="pres">
      <dgm:prSet presAssocID="{B604A6D7-9CCA-4231-A59B-A73235128B5E}" presName="compNode" presStyleCnt="0"/>
      <dgm:spPr/>
    </dgm:pt>
    <dgm:pt modelId="{03215C11-157D-47DB-AFC8-9A138EB6EB12}" type="pres">
      <dgm:prSet presAssocID="{B604A6D7-9CCA-4231-A59B-A73235128B5E}" presName="iconRect" presStyleLbl="node1" presStyleIdx="1" presStyleCnt="2" custLinFactNeighborX="-1280" custLinFactNeighborY="-2162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Quotation Mark"/>
        </a:ext>
      </dgm:extLst>
    </dgm:pt>
    <dgm:pt modelId="{10B27712-FEB4-43A8-9493-1FADDA1CF8A4}" type="pres">
      <dgm:prSet presAssocID="{B604A6D7-9CCA-4231-A59B-A73235128B5E}" presName="iconSpace" presStyleCnt="0"/>
      <dgm:spPr/>
    </dgm:pt>
    <dgm:pt modelId="{A59ED4B1-F36E-45F2-9F76-5E97BF2FECCC}" type="pres">
      <dgm:prSet presAssocID="{B604A6D7-9CCA-4231-A59B-A73235128B5E}" presName="parTx" presStyleLbl="revTx" presStyleIdx="2" presStyleCnt="4" custLinFactNeighborX="-448" custLinFactNeighborY="-55683">
        <dgm:presLayoutVars>
          <dgm:chMax val="0"/>
          <dgm:chPref val="0"/>
        </dgm:presLayoutVars>
      </dgm:prSet>
      <dgm:spPr/>
    </dgm:pt>
    <dgm:pt modelId="{30771A67-C141-4624-82A8-1AD1E093DA3A}" type="pres">
      <dgm:prSet presAssocID="{B604A6D7-9CCA-4231-A59B-A73235128B5E}" presName="txSpace" presStyleCnt="0"/>
      <dgm:spPr/>
    </dgm:pt>
    <dgm:pt modelId="{1DA8D862-94EE-4DE8-99FA-FC2327B14CBE}" type="pres">
      <dgm:prSet presAssocID="{B604A6D7-9CCA-4231-A59B-A73235128B5E}" presName="desTx" presStyleLbl="revTx" presStyleIdx="3" presStyleCnt="4">
        <dgm:presLayoutVars/>
      </dgm:prSet>
      <dgm:spPr/>
    </dgm:pt>
  </dgm:ptLst>
  <dgm:cxnLst>
    <dgm:cxn modelId="{68F5BC2D-247B-4B58-AE79-FB49C53C19B7}" srcId="{B604A6D7-9CCA-4231-A59B-A73235128B5E}" destId="{9C59DEE5-08A3-41BA-847C-A6D513BCE43E}" srcOrd="0" destOrd="0" parTransId="{8F4A37A7-13F5-414E-87FC-98FCAAD47C03}" sibTransId="{320A7AA8-7E5C-45F6-8281-E764D4CC05D1}"/>
    <dgm:cxn modelId="{E05DE332-5B89-414A-9676-BC199569D9C6}" srcId="{42993970-167A-408D-B3BA-BE66854AC1C4}" destId="{28B8330A-1E54-49B5-8BF6-5F540DE5506E}" srcOrd="0" destOrd="0" parTransId="{9FF07300-C1CC-4B9B-9EEF-DF7EEADE5D40}" sibTransId="{E9CB4EEB-6A56-4A69-A935-8246EDC14A92}"/>
    <dgm:cxn modelId="{CE7D5469-E81C-4583-95F3-DDBE9EEB13B6}" type="presOf" srcId="{9C59DEE5-08A3-41BA-847C-A6D513BCE43E}" destId="{1DA8D862-94EE-4DE8-99FA-FC2327B14CBE}" srcOrd="0" destOrd="0" presId="urn:microsoft.com/office/officeart/2018/5/layout/CenteredIconLabelDescriptionList"/>
    <dgm:cxn modelId="{9A64664F-6EEF-4DA6-AF4A-07C613866221}" type="presOf" srcId="{28B8330A-1E54-49B5-8BF6-5F540DE5506E}" destId="{5FE66504-B9B0-4B41-8BE2-F1C3A35AAC3C}" srcOrd="0" destOrd="0" presId="urn:microsoft.com/office/officeart/2018/5/layout/CenteredIconLabelDescriptionList"/>
    <dgm:cxn modelId="{53A163AD-C801-4773-85FE-C318AD3AF61E}" type="presOf" srcId="{42993970-167A-408D-B3BA-BE66854AC1C4}" destId="{12542A8B-C453-4A53-B498-D16A0BF2872E}" srcOrd="0" destOrd="0" presId="urn:microsoft.com/office/officeart/2018/5/layout/CenteredIconLabelDescriptionList"/>
    <dgm:cxn modelId="{FFE509C6-0E91-4AD9-ACBD-7944A279751A}" type="presOf" srcId="{B604A6D7-9CCA-4231-A59B-A73235128B5E}" destId="{A59ED4B1-F36E-45F2-9F76-5E97BF2FECCC}" srcOrd="0" destOrd="0" presId="urn:microsoft.com/office/officeart/2018/5/layout/CenteredIconLabelDescriptionList"/>
    <dgm:cxn modelId="{E851BAE6-DFD2-4BCD-A777-35460FBAAE85}" srcId="{28B8330A-1E54-49B5-8BF6-5F540DE5506E}" destId="{C9C5199C-F3F1-421C-9F18-0C0DA7393295}" srcOrd="0" destOrd="0" parTransId="{159686F7-ADE8-4816-B074-3FB31BAD5DC9}" sibTransId="{7A37DF87-EDEA-4807-A97B-AF3577722658}"/>
    <dgm:cxn modelId="{5C8EC9E6-13F5-4C41-8C86-997BE4A97B98}" srcId="{42993970-167A-408D-B3BA-BE66854AC1C4}" destId="{B604A6D7-9CCA-4231-A59B-A73235128B5E}" srcOrd="1" destOrd="0" parTransId="{253A8F3C-B263-4865-B486-BD31B5267717}" sibTransId="{FC49EA0F-0D67-4C14-BF09-454B3D813C66}"/>
    <dgm:cxn modelId="{4A1321FB-BAEE-4B5C-924F-9837E9196E97}" type="presOf" srcId="{C9C5199C-F3F1-421C-9F18-0C0DA7393295}" destId="{DBA30046-A198-4F30-9F57-F15CF54A5C28}" srcOrd="0" destOrd="0" presId="urn:microsoft.com/office/officeart/2018/5/layout/CenteredIconLabelDescriptionList"/>
    <dgm:cxn modelId="{20CEDB94-085F-41E4-ACD2-7E4EDE37590E}" type="presParOf" srcId="{12542A8B-C453-4A53-B498-D16A0BF2872E}" destId="{9BD1179E-1FBD-4FB7-AF83-96E16D9B225B}" srcOrd="0" destOrd="0" presId="urn:microsoft.com/office/officeart/2018/5/layout/CenteredIconLabelDescriptionList"/>
    <dgm:cxn modelId="{41D97324-7884-4394-8F21-1563AEDB55B8}" type="presParOf" srcId="{9BD1179E-1FBD-4FB7-AF83-96E16D9B225B}" destId="{6C479441-DD68-4B84-94E6-7B1C7F11813B}" srcOrd="0" destOrd="0" presId="urn:microsoft.com/office/officeart/2018/5/layout/CenteredIconLabelDescriptionList"/>
    <dgm:cxn modelId="{4126FA21-57DF-463F-8C67-4A2049E41E3B}" type="presParOf" srcId="{9BD1179E-1FBD-4FB7-AF83-96E16D9B225B}" destId="{75CDECA0-1349-4107-BA1B-DD2C2D3F3ACE}" srcOrd="1" destOrd="0" presId="urn:microsoft.com/office/officeart/2018/5/layout/CenteredIconLabelDescriptionList"/>
    <dgm:cxn modelId="{51BFDD86-6A3E-4546-A38E-08BB08490926}" type="presParOf" srcId="{9BD1179E-1FBD-4FB7-AF83-96E16D9B225B}" destId="{5FE66504-B9B0-4B41-8BE2-F1C3A35AAC3C}" srcOrd="2" destOrd="0" presId="urn:microsoft.com/office/officeart/2018/5/layout/CenteredIconLabelDescriptionList"/>
    <dgm:cxn modelId="{0D160C15-C5DA-4BE1-9572-D8C5C8F1D386}" type="presParOf" srcId="{9BD1179E-1FBD-4FB7-AF83-96E16D9B225B}" destId="{ED5C973B-96BC-49E0-B8D6-34FE51CE6225}" srcOrd="3" destOrd="0" presId="urn:microsoft.com/office/officeart/2018/5/layout/CenteredIconLabelDescriptionList"/>
    <dgm:cxn modelId="{668A6526-13B1-4F40-8B20-25732B7A7A12}" type="presParOf" srcId="{9BD1179E-1FBD-4FB7-AF83-96E16D9B225B}" destId="{DBA30046-A198-4F30-9F57-F15CF54A5C28}" srcOrd="4" destOrd="0" presId="urn:microsoft.com/office/officeart/2018/5/layout/CenteredIconLabelDescriptionList"/>
    <dgm:cxn modelId="{A1F6259E-EA03-4785-8D0E-84CE2DB3066D}" type="presParOf" srcId="{12542A8B-C453-4A53-B498-D16A0BF2872E}" destId="{88DD3414-FA25-4C93-9020-53B95836C955}" srcOrd="1" destOrd="0" presId="urn:microsoft.com/office/officeart/2018/5/layout/CenteredIconLabelDescriptionList"/>
    <dgm:cxn modelId="{B4B6D775-F776-4293-8458-157E7AE44236}" type="presParOf" srcId="{12542A8B-C453-4A53-B498-D16A0BF2872E}" destId="{C5733E0F-8B5A-43CF-A8F3-4FC8E999ABB0}" srcOrd="2" destOrd="0" presId="urn:microsoft.com/office/officeart/2018/5/layout/CenteredIconLabelDescriptionList"/>
    <dgm:cxn modelId="{B5657A3B-B5BA-477B-82CC-C3E8E386685B}" type="presParOf" srcId="{C5733E0F-8B5A-43CF-A8F3-4FC8E999ABB0}" destId="{03215C11-157D-47DB-AFC8-9A138EB6EB12}" srcOrd="0" destOrd="0" presId="urn:microsoft.com/office/officeart/2018/5/layout/CenteredIconLabelDescriptionList"/>
    <dgm:cxn modelId="{15520B1B-639F-4181-91FF-14762D2FBD99}" type="presParOf" srcId="{C5733E0F-8B5A-43CF-A8F3-4FC8E999ABB0}" destId="{10B27712-FEB4-43A8-9493-1FADDA1CF8A4}" srcOrd="1" destOrd="0" presId="urn:microsoft.com/office/officeart/2018/5/layout/CenteredIconLabelDescriptionList"/>
    <dgm:cxn modelId="{B8DFE68E-CAC6-4CCE-AC3A-8FFDEEFF4E86}" type="presParOf" srcId="{C5733E0F-8B5A-43CF-A8F3-4FC8E999ABB0}" destId="{A59ED4B1-F36E-45F2-9F76-5E97BF2FECCC}" srcOrd="2" destOrd="0" presId="urn:microsoft.com/office/officeart/2018/5/layout/CenteredIconLabelDescriptionList"/>
    <dgm:cxn modelId="{7242C33E-F2EA-486F-A603-861E0305D88B}" type="presParOf" srcId="{C5733E0F-8B5A-43CF-A8F3-4FC8E999ABB0}" destId="{30771A67-C141-4624-82A8-1AD1E093DA3A}" srcOrd="3" destOrd="0" presId="urn:microsoft.com/office/officeart/2018/5/layout/CenteredIconLabelDescriptionList"/>
    <dgm:cxn modelId="{A817C8C8-A289-4CC9-A418-932027DFCE72}" type="presParOf" srcId="{C5733E0F-8B5A-43CF-A8F3-4FC8E999ABB0}" destId="{1DA8D862-94EE-4DE8-99FA-FC2327B14CB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79441-DD68-4B84-94E6-7B1C7F11813B}">
      <dsp:nvSpPr>
        <dsp:cNvPr id="0" name=""/>
        <dsp:cNvSpPr/>
      </dsp:nvSpPr>
      <dsp:spPr>
        <a:xfrm>
          <a:off x="1961368" y="807454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E66504-B9B0-4B41-8BE2-F1C3A35AAC3C}">
      <dsp:nvSpPr>
        <dsp:cNvPr id="0" name=""/>
        <dsp:cNvSpPr/>
      </dsp:nvSpPr>
      <dsp:spPr>
        <a:xfrm>
          <a:off x="625106" y="2338181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/>
            <a:t>Every form should have &lt;form&gt; and &lt;/form&gt; around all the form tags belonging to one form</a:t>
          </a:r>
        </a:p>
      </dsp:txBody>
      <dsp:txXfrm>
        <a:off x="625106" y="2338181"/>
        <a:ext cx="4320000" cy="648000"/>
      </dsp:txXfrm>
    </dsp:sp>
    <dsp:sp modelId="{DBA30046-A198-4F30-9F57-F15CF54A5C28}">
      <dsp:nvSpPr>
        <dsp:cNvPr id="0" name=""/>
        <dsp:cNvSpPr/>
      </dsp:nvSpPr>
      <dsp:spPr>
        <a:xfrm>
          <a:off x="625106" y="3396549"/>
          <a:ext cx="4320000" cy="192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625106" y="3396549"/>
        <a:ext cx="4320000" cy="192310"/>
      </dsp:txXfrm>
    </dsp:sp>
    <dsp:sp modelId="{03215C11-157D-47DB-AFC8-9A138EB6EB12}">
      <dsp:nvSpPr>
        <dsp:cNvPr id="0" name=""/>
        <dsp:cNvSpPr/>
      </dsp:nvSpPr>
      <dsp:spPr>
        <a:xfrm>
          <a:off x="7085752" y="751480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ED4B1-F36E-45F2-9F76-5E97BF2FECCC}">
      <dsp:nvSpPr>
        <dsp:cNvPr id="0" name=""/>
        <dsp:cNvSpPr/>
      </dsp:nvSpPr>
      <dsp:spPr>
        <a:xfrm>
          <a:off x="5681752" y="2337514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500" kern="1200" dirty="0"/>
            <a:t>So far we’ve seen two form tags:</a:t>
          </a:r>
        </a:p>
      </dsp:txBody>
      <dsp:txXfrm>
        <a:off x="5681752" y="2337514"/>
        <a:ext cx="4320000" cy="648000"/>
      </dsp:txXfrm>
    </dsp:sp>
    <dsp:sp modelId="{1DA8D862-94EE-4DE8-99FA-FC2327B14CBE}">
      <dsp:nvSpPr>
        <dsp:cNvPr id="0" name=""/>
        <dsp:cNvSpPr/>
      </dsp:nvSpPr>
      <dsp:spPr>
        <a:xfrm>
          <a:off x="5701106" y="3396549"/>
          <a:ext cx="4320000" cy="192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5701106" y="3396549"/>
        <a:ext cx="4320000" cy="192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43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92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7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168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62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24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87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920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996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919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41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5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0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906370-1564-49FA-A802-58546B392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664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F58930-CAE5-466E-B4E3-50571CB802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EF640709-BDFD-453B-B75D-6212E7A87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11500" y="370600"/>
            <a:ext cx="5923842" cy="5923842"/>
          </a:xfrm>
          <a:prstGeom prst="ellipse">
            <a:avLst/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0F47B-DC2B-47B5-8307-C57BACA4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77192" y="1032483"/>
            <a:ext cx="5037616" cy="2982360"/>
          </a:xfrm>
        </p:spPr>
        <p:txBody>
          <a:bodyPr>
            <a:normAutofit/>
          </a:bodyPr>
          <a:lstStyle/>
          <a:p>
            <a:r>
              <a:rPr lang="en-US" dirty="0"/>
              <a:t>Forms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B4019478-3FDC-438C-8848-1D7DA864A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366740" flipV="1">
            <a:off x="2607299" y="8363"/>
            <a:ext cx="6816262" cy="6816262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E406479-1D57-4209-B128-3C8174624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3400" y="4609861"/>
            <a:ext cx="873032" cy="8493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59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B6E984-C12D-4362-8608-8C1E1D9D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Forms 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571A-A8CC-4553-9CEC-EF0CA2DB2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 kern="1200" dirty="0">
                <a:latin typeface="+mn-lt"/>
                <a:ea typeface="+mn-ea"/>
                <a:cs typeface="+mn-cs"/>
              </a:rPr>
              <a:t>You’ve filled out forms on web pages!</a:t>
            </a:r>
          </a:p>
          <a:p>
            <a:pPr lvl="1"/>
            <a:r>
              <a:rPr lang="en-US" sz="2200" dirty="0"/>
              <a:t>Fill out data</a:t>
            </a:r>
          </a:p>
          <a:p>
            <a:pPr lvl="1"/>
            <a:r>
              <a:rPr lang="en-US" sz="2200" kern="1200" dirty="0">
                <a:latin typeface="+mn-lt"/>
                <a:ea typeface="+mn-ea"/>
                <a:cs typeface="+mn-cs"/>
              </a:rPr>
              <a:t>Click submit</a:t>
            </a:r>
          </a:p>
          <a:p>
            <a:pPr lvl="1"/>
            <a:r>
              <a:rPr lang="en-US" sz="2200" dirty="0"/>
              <a:t>The data goes somewhere to be processed</a:t>
            </a:r>
          </a:p>
          <a:p>
            <a:endParaRPr lang="en-US" sz="2200" kern="1200" dirty="0">
              <a:latin typeface="+mn-lt"/>
              <a:ea typeface="+mn-ea"/>
              <a:cs typeface="+mn-cs"/>
            </a:endParaRPr>
          </a:p>
          <a:p>
            <a:r>
              <a:rPr lang="en-US" sz="2200" dirty="0"/>
              <a:t>We’re creating the form part that you see on the web page now!</a:t>
            </a:r>
          </a:p>
          <a:p>
            <a:pPr lvl="1"/>
            <a:r>
              <a:rPr lang="en-US" sz="2200" kern="1200" dirty="0">
                <a:latin typeface="+mn-lt"/>
                <a:ea typeface="+mn-ea"/>
                <a:cs typeface="+mn-cs"/>
              </a:rPr>
              <a:t>(Not</a:t>
            </a:r>
            <a:r>
              <a:rPr lang="en-US" sz="2200" dirty="0"/>
              <a:t> the part that processes the data)</a:t>
            </a:r>
            <a:endParaRPr lang="en-US" sz="2200" kern="1200" dirty="0"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E5957E1-290B-4C8A-AA1D-4EC43CE179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1" y="479493"/>
            <a:ext cx="3609975" cy="469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08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E6AA2-5EE8-4FE7-85C8-24E619359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elements: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36A30-20B5-4474-B246-B8B300CD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+mj-lt"/>
              </a:rPr>
              <a:t>&lt;form&gt;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+mj-lt"/>
              </a:rPr>
              <a:t>&lt;/form&gt;</a:t>
            </a:r>
          </a:p>
          <a:p>
            <a:pPr lvl="1"/>
            <a:r>
              <a:rPr lang="en-US" dirty="0">
                <a:latin typeface="+mj-lt"/>
              </a:rPr>
              <a:t>Goes around a form</a:t>
            </a:r>
          </a:p>
          <a:p>
            <a:pPr lvl="1"/>
            <a:r>
              <a:rPr lang="en-US" dirty="0">
                <a:latin typeface="+mj-lt"/>
              </a:rPr>
              <a:t>Usually forms have actions, e.g.,</a:t>
            </a:r>
          </a:p>
          <a:p>
            <a:pPr marL="457200" lvl="1" indent="0">
              <a:buNone/>
            </a:pPr>
            <a:r>
              <a:rPr lang="en-US" dirty="0">
                <a:latin typeface="+mj-lt"/>
              </a:rPr>
              <a:t>	&lt;form action= </a:t>
            </a:r>
            <a:r>
              <a:rPr lang="en-US" dirty="0">
                <a:solidFill>
                  <a:srgbClr val="C00000"/>
                </a:solidFill>
                <a:latin typeface="+mj-lt"/>
              </a:rPr>
              <a:t>“https://www.process.com/</a:t>
            </a:r>
            <a:r>
              <a:rPr lang="en-US" dirty="0" err="1">
                <a:solidFill>
                  <a:srgbClr val="C00000"/>
                </a:solidFill>
                <a:latin typeface="+mj-lt"/>
              </a:rPr>
              <a:t>process.php</a:t>
            </a:r>
            <a:r>
              <a:rPr lang="en-US" dirty="0">
                <a:latin typeface="+mj-lt"/>
              </a:rPr>
              <a:t>”&gt;</a:t>
            </a:r>
          </a:p>
          <a:p>
            <a:pPr lvl="1"/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We’re not going to worry about the action right now</a:t>
            </a:r>
            <a:endParaRPr lang="en-US" altLang="en-US" sz="2200" dirty="0">
              <a:latin typeface="+mj-lt"/>
            </a:endParaRPr>
          </a:p>
          <a:p>
            <a:pPr lvl="2"/>
            <a:r>
              <a:rPr lang="en-US" altLang="en-US" sz="2000" dirty="0">
                <a:latin typeface="+mj-lt"/>
              </a:rPr>
              <a:t>We’re not processing the data, just creating the form on a web page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lvl="1"/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79B01FC-9C21-4F44-AC88-715A37C1F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action="https://example.com"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70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7F56-8632-4B21-B673-2ABFC9092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676" y="365125"/>
            <a:ext cx="10515600" cy="1325563"/>
          </a:xfrm>
        </p:spPr>
        <p:txBody>
          <a:bodyPr/>
          <a:lstStyle/>
          <a:p>
            <a:r>
              <a:rPr lang="en-US" dirty="0"/>
              <a:t>Textbox: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9FED7-2A3A-4F68-9509-2086D1966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381" y="1378856"/>
            <a:ext cx="11117943" cy="481874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91440"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 &lt;form&gt;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	    &lt;p&gt; 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	        Just type in your name and click Submit to enter the contest: &lt;</a:t>
            </a:r>
            <a:r>
              <a:rPr lang="en-US" sz="1800" dirty="0" err="1"/>
              <a:t>br</a:t>
            </a:r>
            <a:r>
              <a:rPr lang="en-US" sz="1800" dirty="0"/>
              <a:t> &gt;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 	        First name: </a:t>
            </a:r>
            <a:r>
              <a:rPr lang="en-US" sz="1800" dirty="0">
                <a:solidFill>
                  <a:srgbClr val="FF0000"/>
                </a:solidFill>
              </a:rPr>
              <a:t>&lt;input type= "text" name="</a:t>
            </a:r>
            <a:r>
              <a:rPr lang="en-US" sz="1800" dirty="0" err="1">
                <a:solidFill>
                  <a:srgbClr val="FF0000"/>
                </a:solidFill>
              </a:rPr>
              <a:t>firstname</a:t>
            </a:r>
            <a:r>
              <a:rPr lang="en-US" sz="1800" dirty="0">
                <a:solidFill>
                  <a:srgbClr val="FF0000"/>
                </a:solidFill>
              </a:rPr>
              <a:t>" value=" " &gt; </a:t>
            </a:r>
            <a:r>
              <a:rPr lang="en-US" sz="1800" dirty="0"/>
              <a:t>&lt;</a:t>
            </a:r>
            <a:r>
              <a:rPr lang="en-US" sz="1800" dirty="0" err="1"/>
              <a:t>br</a:t>
            </a:r>
            <a:r>
              <a:rPr lang="en-US" sz="1800" dirty="0"/>
              <a:t> &gt;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	        Last name: </a:t>
            </a:r>
            <a:r>
              <a:rPr lang="en-US" sz="1800" dirty="0">
                <a:solidFill>
                  <a:srgbClr val="FF0000"/>
                </a:solidFill>
              </a:rPr>
              <a:t>&lt;input type= "text" name="</a:t>
            </a:r>
            <a:r>
              <a:rPr lang="en-US" sz="1800" dirty="0" err="1">
                <a:solidFill>
                  <a:srgbClr val="FF0000"/>
                </a:solidFill>
              </a:rPr>
              <a:t>lastname</a:t>
            </a:r>
            <a:r>
              <a:rPr lang="en-US" sz="1800" dirty="0">
                <a:solidFill>
                  <a:srgbClr val="FF0000"/>
                </a:solidFill>
              </a:rPr>
              <a:t>" value=" " &gt; </a:t>
            </a:r>
            <a:r>
              <a:rPr lang="en-US" sz="1800" dirty="0"/>
              <a:t>&lt;</a:t>
            </a:r>
            <a:r>
              <a:rPr lang="en-US" sz="1800" dirty="0" err="1"/>
              <a:t>br</a:t>
            </a:r>
            <a:r>
              <a:rPr lang="en-US" sz="1800" dirty="0"/>
              <a:t> &gt;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	    &lt;/p&gt;	  </a:t>
            </a:r>
          </a:p>
          <a:p>
            <a:pPr marL="91440">
              <a:spcBef>
                <a:spcPts val="0"/>
              </a:spcBef>
              <a:buNone/>
            </a:pPr>
            <a:r>
              <a:rPr lang="en-US" sz="1800" dirty="0">
                <a:solidFill>
                  <a:srgbClr val="FF0000"/>
                </a:solidFill>
              </a:rPr>
              <a:t>&lt;/form&gt;</a:t>
            </a:r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  <a:p>
            <a:pPr marL="91440">
              <a:spcBef>
                <a:spcPts val="0"/>
              </a:spcBef>
              <a:buNone/>
            </a:pPr>
            <a:r>
              <a:rPr lang="en-US" sz="1800" dirty="0"/>
              <a:t>These form elements are for short, 1-line answers</a:t>
            </a:r>
          </a:p>
          <a:p>
            <a:pPr marL="91440">
              <a:spcBef>
                <a:spcPts val="0"/>
              </a:spcBef>
              <a:buNone/>
            </a:pPr>
            <a:endParaRPr lang="en-US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153A14-9607-4C56-8641-A054FDB88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564" y="3729690"/>
            <a:ext cx="10069575" cy="1537505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01C8DD7-1BD2-449A-B23B-5647968098A4}"/>
              </a:ext>
            </a:extLst>
          </p:cNvPr>
          <p:cNvCxnSpPr/>
          <p:nvPr/>
        </p:nvCxnSpPr>
        <p:spPr>
          <a:xfrm flipH="1">
            <a:off x="5611660" y="3281819"/>
            <a:ext cx="2849672" cy="133402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6C3BE11-934D-42BE-8E12-40666DB6B14F}"/>
              </a:ext>
            </a:extLst>
          </p:cNvPr>
          <p:cNvSpPr txBox="1"/>
          <p:nvPr/>
        </p:nvSpPr>
        <p:spPr>
          <a:xfrm>
            <a:off x="8060267" y="2999823"/>
            <a:ext cx="2476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This is the text box created</a:t>
            </a:r>
          </a:p>
        </p:txBody>
      </p:sp>
    </p:spTree>
    <p:extLst>
      <p:ext uri="{BB962C8B-B14F-4D97-AF65-F5344CB8AC3E}">
        <p14:creationId xmlns:p14="http://schemas.microsoft.com/office/powerpoint/2010/main" val="76655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1271B-F650-4929-B859-51DAFED12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element: </a:t>
            </a:r>
            <a:r>
              <a:rPr lang="en-US" dirty="0" err="1"/>
              <a:t>textarea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5A86F-3512-4BDD-B07C-E6EFC4F8D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419" y="1577219"/>
            <a:ext cx="10589381" cy="4108148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&lt;</a:t>
            </a:r>
            <a:r>
              <a:rPr lang="en-US" sz="2400" dirty="0" err="1">
                <a:solidFill>
                  <a:srgbClr val="C00000"/>
                </a:solidFill>
              </a:rPr>
              <a:t>textarea</a:t>
            </a:r>
            <a:r>
              <a:rPr lang="en-US" sz="2400" dirty="0">
                <a:solidFill>
                  <a:srgbClr val="C00000"/>
                </a:solidFill>
              </a:rPr>
              <a:t> name="comments" rows="10" cols="48"&gt;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Default text goes here</a:t>
            </a:r>
            <a:r>
              <a:rPr lang="en-US" sz="2400" dirty="0">
                <a:solidFill>
                  <a:srgbClr val="C00000"/>
                </a:solidFill>
              </a:rPr>
              <a:t>&lt;/</a:t>
            </a:r>
            <a:r>
              <a:rPr lang="en-US" sz="2400" dirty="0" err="1">
                <a:solidFill>
                  <a:srgbClr val="C00000"/>
                </a:solidFill>
              </a:rPr>
              <a:t>textarea</a:t>
            </a:r>
            <a:r>
              <a:rPr lang="en-US" sz="2400" dirty="0">
                <a:solidFill>
                  <a:srgbClr val="C00000"/>
                </a:solidFill>
              </a:rPr>
              <a:t>&gt;&lt;</a:t>
            </a:r>
            <a:r>
              <a:rPr lang="en-US" sz="2400" dirty="0" err="1">
                <a:solidFill>
                  <a:srgbClr val="C00000"/>
                </a:solidFill>
              </a:rPr>
              <a:t>br</a:t>
            </a:r>
            <a:r>
              <a:rPr lang="en-US" sz="2400" dirty="0">
                <a:solidFill>
                  <a:srgbClr val="C00000"/>
                </a:solidFill>
              </a:rPr>
              <a:t> &gt;</a:t>
            </a:r>
          </a:p>
          <a:p>
            <a:r>
              <a:rPr lang="en-US" sz="2000" dirty="0" err="1"/>
              <a:t>textarea</a:t>
            </a:r>
            <a:r>
              <a:rPr lang="en-US" sz="2000" dirty="0"/>
              <a:t> element creates a multiline text area </a:t>
            </a:r>
          </a:p>
          <a:p>
            <a:r>
              <a:rPr lang="en-US" sz="2000" dirty="0"/>
              <a:t>you can type into.  </a:t>
            </a:r>
          </a:p>
          <a:p>
            <a:r>
              <a:rPr lang="en-US" sz="2000" dirty="0"/>
              <a:t>It creates a scrollbar if you type more than will fit in the area allotted.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8CD336-EBC9-495F-BFA6-50290418EA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019" y="3785796"/>
            <a:ext cx="5391150" cy="254317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59C057-2BF8-4636-A37B-FE7E3DD8F975}"/>
              </a:ext>
            </a:extLst>
          </p:cNvPr>
          <p:cNvCxnSpPr/>
          <p:nvPr/>
        </p:nvCxnSpPr>
        <p:spPr>
          <a:xfrm flipH="1">
            <a:off x="7484301" y="1997901"/>
            <a:ext cx="425885" cy="1784959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43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C8B8DA-FAA9-4961-A95A-D844D8FA7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Takeaways: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4C1F687-7662-43C6-80B5-5413357F10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745946"/>
              </p:ext>
            </p:extLst>
          </p:nvPr>
        </p:nvGraphicFramePr>
        <p:xfrm>
          <a:off x="287791" y="965769"/>
          <a:ext cx="10646213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0B85CBF-BBC0-4739-A6BC-B75BDD5EA57D}"/>
              </a:ext>
            </a:extLst>
          </p:cNvPr>
          <p:cNvSpPr txBox="1"/>
          <p:nvPr/>
        </p:nvSpPr>
        <p:spPr>
          <a:xfrm>
            <a:off x="607446" y="3964255"/>
            <a:ext cx="4867123" cy="1792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900"/>
              </a:spcBef>
            </a:pPr>
            <a:r>
              <a:rPr lang="en-US" sz="1400" dirty="0"/>
              <a:t>We’re working on the front-end </a:t>
            </a:r>
          </a:p>
          <a:p>
            <a:pPr lvl="0">
              <a:spcBef>
                <a:spcPts val="900"/>
              </a:spcBef>
            </a:pPr>
            <a:r>
              <a:rPr lang="en-US" sz="1400" dirty="0"/>
              <a:t>– the stuff you see and type in/on</a:t>
            </a:r>
          </a:p>
          <a:p>
            <a:pPr lvl="0">
              <a:spcBef>
                <a:spcPts val="900"/>
              </a:spcBef>
            </a:pPr>
            <a:r>
              <a:rPr lang="en-US" sz="1400" dirty="0"/>
              <a:t>The data should go somewhere and be processed</a:t>
            </a:r>
          </a:p>
          <a:p>
            <a:pPr lvl="1">
              <a:spcBef>
                <a:spcPts val="900"/>
              </a:spcBef>
            </a:pPr>
            <a:r>
              <a:rPr lang="en-US" sz="1400" dirty="0"/>
              <a:t>That’s for back end programming (we’re not doing that)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7A48C6-11BF-4DF0-B413-D33C59901542}"/>
              </a:ext>
            </a:extLst>
          </p:cNvPr>
          <p:cNvSpPr txBox="1"/>
          <p:nvPr/>
        </p:nvSpPr>
        <p:spPr>
          <a:xfrm>
            <a:off x="6506882" y="3903801"/>
            <a:ext cx="555390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400" dirty="0"/>
              <a:t>Text  (</a:t>
            </a:r>
            <a:r>
              <a:rPr lang="en-US" sz="1400" dirty="0">
                <a:solidFill>
                  <a:srgbClr val="FF0000"/>
                </a:solidFill>
              </a:rPr>
              <a:t>&lt;input type = “text” name = “</a:t>
            </a:r>
            <a:r>
              <a:rPr lang="en-US" sz="1400" dirty="0" err="1">
                <a:solidFill>
                  <a:srgbClr val="FF0000"/>
                </a:solidFill>
              </a:rPr>
              <a:t>a_name</a:t>
            </a:r>
            <a:r>
              <a:rPr lang="en-US" sz="1400" dirty="0">
                <a:solidFill>
                  <a:srgbClr val="FF0000"/>
                </a:solidFill>
              </a:rPr>
              <a:t>” value = “ “&gt;</a:t>
            </a:r>
            <a:r>
              <a:rPr lang="en-US" sz="1400" dirty="0"/>
              <a:t>)</a:t>
            </a:r>
          </a:p>
          <a:p>
            <a:pPr lvl="1"/>
            <a:r>
              <a:rPr lang="en-US" sz="1400" dirty="0"/>
              <a:t>For short, one-line answers</a:t>
            </a:r>
          </a:p>
          <a:p>
            <a:pPr lvl="0">
              <a:lnSpc>
                <a:spcPct val="100000"/>
              </a:lnSpc>
            </a:pPr>
            <a:r>
              <a:rPr lang="en-US" sz="1400" dirty="0"/>
              <a:t>And </a:t>
            </a:r>
            <a:r>
              <a:rPr lang="en-US" sz="1400" dirty="0" err="1"/>
              <a:t>textarea</a:t>
            </a:r>
            <a:r>
              <a:rPr lang="en-US" sz="1400" dirty="0"/>
              <a:t> </a:t>
            </a:r>
          </a:p>
          <a:p>
            <a:pPr lvl="0">
              <a:lnSpc>
                <a:spcPct val="100000"/>
              </a:lnSpc>
            </a:pPr>
            <a:r>
              <a:rPr lang="en-US" sz="1400" dirty="0">
                <a:solidFill>
                  <a:srgbClr val="FF0000"/>
                </a:solidFill>
              </a:rPr>
              <a:t>&lt;</a:t>
            </a:r>
            <a:r>
              <a:rPr lang="en-US" sz="1400" dirty="0" err="1">
                <a:solidFill>
                  <a:srgbClr val="FF0000"/>
                </a:solidFill>
              </a:rPr>
              <a:t>textarea</a:t>
            </a:r>
            <a:r>
              <a:rPr lang="en-US" sz="1400" dirty="0">
                <a:solidFill>
                  <a:srgbClr val="FF0000"/>
                </a:solidFill>
              </a:rPr>
              <a:t> name="comments" rows="10" cols="48"&gt; default</a:t>
            </a:r>
          </a:p>
          <a:p>
            <a:pPr lvl="0">
              <a:lnSpc>
                <a:spcPct val="100000"/>
              </a:lnSpc>
            </a:pPr>
            <a:r>
              <a:rPr lang="en-US" sz="1400" dirty="0">
                <a:solidFill>
                  <a:srgbClr val="FF0000"/>
                </a:solidFill>
              </a:rPr>
              <a:t>&lt;/</a:t>
            </a:r>
            <a:r>
              <a:rPr lang="en-US" sz="1400" dirty="0" err="1">
                <a:solidFill>
                  <a:srgbClr val="FF0000"/>
                </a:solidFill>
              </a:rPr>
              <a:t>textarea</a:t>
            </a:r>
            <a:r>
              <a:rPr lang="en-US" sz="1400" dirty="0">
                <a:solidFill>
                  <a:srgbClr val="FF0000"/>
                </a:solidFill>
              </a:rPr>
              <a:t>&gt;</a:t>
            </a:r>
          </a:p>
          <a:p>
            <a:pPr lvl="1"/>
            <a:r>
              <a:rPr lang="en-US" sz="1400" dirty="0"/>
              <a:t>For textboxes to type in longer answers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0165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388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Unicode MS</vt:lpstr>
      <vt:lpstr>Calibri</vt:lpstr>
      <vt:lpstr>Century Gothic</vt:lpstr>
      <vt:lpstr>ShapesVTI</vt:lpstr>
      <vt:lpstr>Forms</vt:lpstr>
      <vt:lpstr>Forms </vt:lpstr>
      <vt:lpstr>Form elements:</vt:lpstr>
      <vt:lpstr>Textbox:</vt:lpstr>
      <vt:lpstr>Form element: textarea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Forms</dc:title>
  <dc:creator>Yarrington, Debra</dc:creator>
  <cp:lastModifiedBy>Yarrington, Debra</cp:lastModifiedBy>
  <cp:revision>22</cp:revision>
  <dcterms:created xsi:type="dcterms:W3CDTF">2021-03-01T23:36:38Z</dcterms:created>
  <dcterms:modified xsi:type="dcterms:W3CDTF">2021-03-02T03:55:55Z</dcterms:modified>
</cp:coreProperties>
</file>