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63" r:id="rId2"/>
    <p:sldId id="264" r:id="rId3"/>
    <p:sldId id="265" r:id="rId4"/>
    <p:sldId id="26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1" d="100"/>
          <a:sy n="81" d="100"/>
        </p:scale>
        <p:origin x="53" y="3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434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92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76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68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621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245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87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920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96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190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418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5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40" r:id="rId5"/>
    <p:sldLayoutId id="2147483745" r:id="rId6"/>
    <p:sldLayoutId id="2147483741" r:id="rId7"/>
    <p:sldLayoutId id="2147483742" r:id="rId8"/>
    <p:sldLayoutId id="2147483743" r:id="rId9"/>
    <p:sldLayoutId id="2147483744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3A39E51-A6D0-4B1C-A2BE-3751621A94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3" r="2" b="12484"/>
          <a:stretch/>
        </p:blipFill>
        <p:spPr>
          <a:xfrm>
            <a:off x="5101771" y="10"/>
            <a:ext cx="7094361" cy="685798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187FD9-5D37-4036-987F-60B5427B9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795509"/>
            <a:ext cx="4092525" cy="279860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Forms: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386827-4764-4079-9500-8B3524EC2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3686187"/>
            <a:ext cx="4092525" cy="229258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Checkbox and radio buttons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96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025EFD5-738C-41B9-87FE-0C00E211B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3B97C-2D05-471B-9847-041FFB4E6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143" y="-21339"/>
            <a:ext cx="6362304" cy="981505"/>
          </a:xfrm>
        </p:spPr>
        <p:txBody>
          <a:bodyPr>
            <a:normAutofit/>
          </a:bodyPr>
          <a:lstStyle/>
          <a:p>
            <a:r>
              <a:rPr lang="en-US" dirty="0"/>
              <a:t>Radio Button (form element)</a:t>
            </a:r>
          </a:p>
        </p:txBody>
      </p:sp>
      <p:pic>
        <p:nvPicPr>
          <p:cNvPr id="5" name="Content Placeholder 4" descr="A picture containing blue, projector&#10;&#10;Description automatically generated">
            <a:extLst>
              <a:ext uri="{FF2B5EF4-FFF2-40B4-BE49-F238E27FC236}">
                <a16:creationId xmlns:a16="http://schemas.microsoft.com/office/drawing/2014/main" id="{0582DF99-D9BE-41CF-BB7A-823B87AA4F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7" r="2" b="2"/>
          <a:stretch/>
        </p:blipFill>
        <p:spPr>
          <a:xfrm>
            <a:off x="11824" y="1175795"/>
            <a:ext cx="4261337" cy="435133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8893599-33E8-4591-9CC1-D0404EEFC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9332" y="1001770"/>
            <a:ext cx="8242126" cy="532387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&lt;input type=“radio” name=“</a:t>
            </a:r>
            <a:r>
              <a:rPr lang="en-US" sz="1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hotornot</a:t>
            </a:r>
            <a:r>
              <a:rPr lang="en-US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value=“hot” &gt; hot &lt;</a:t>
            </a:r>
            <a:r>
              <a:rPr lang="en-US" sz="1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en-US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</a:t>
            </a:r>
          </a:p>
          <a:p>
            <a:pPr>
              <a:buNone/>
            </a:pPr>
            <a:r>
              <a:rPr lang="en-US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&lt;input type=“radio” name=“</a:t>
            </a:r>
            <a:r>
              <a:rPr lang="en-US" sz="1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hotornot</a:t>
            </a:r>
            <a:r>
              <a:rPr lang="en-US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value=“med” &gt; medium &lt;</a:t>
            </a:r>
            <a:r>
              <a:rPr lang="en-US" sz="1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en-US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</a:t>
            </a:r>
          </a:p>
          <a:p>
            <a:pPr>
              <a:buNone/>
            </a:pPr>
            <a:r>
              <a:rPr lang="en-US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&lt;input type=“radio” name=“</a:t>
            </a:r>
            <a:r>
              <a:rPr lang="en-US" sz="1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hotornot</a:t>
            </a:r>
            <a:r>
              <a:rPr lang="en-US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value=“cold”  checked = “checked”&gt; cold &lt;</a:t>
            </a:r>
            <a:r>
              <a:rPr lang="en-US" sz="1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en-US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</a:t>
            </a:r>
          </a:p>
          <a:p>
            <a:pPr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800" dirty="0"/>
              <a:t>This input type creates the above</a:t>
            </a:r>
          </a:p>
          <a:p>
            <a:r>
              <a:rPr lang="en-US" sz="1800" b="1" i="1" dirty="0"/>
              <a:t>only one button can be selected at a time.  </a:t>
            </a:r>
          </a:p>
          <a:p>
            <a:r>
              <a:rPr lang="en-US" sz="1800" dirty="0"/>
              <a:t>The Cold button is selected</a:t>
            </a:r>
            <a:br>
              <a:rPr lang="en-US" sz="1800" dirty="0"/>
            </a:br>
            <a:r>
              <a:rPr lang="en-US" sz="1800" dirty="0"/>
              <a:t>as the default  (checked = “checked”)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b="1" dirty="0"/>
              <a:t>NOTE:  </a:t>
            </a:r>
            <a:r>
              <a:rPr lang="en-US" sz="1800" dirty="0"/>
              <a:t>the name for all 3 inputs is </a:t>
            </a:r>
            <a:r>
              <a:rPr lang="en-US" sz="1800" dirty="0">
                <a:solidFill>
                  <a:srgbClr val="C00000"/>
                </a:solidFill>
              </a:rPr>
              <a:t>“</a:t>
            </a:r>
            <a:r>
              <a:rPr lang="en-US" sz="1800" dirty="0" err="1">
                <a:solidFill>
                  <a:srgbClr val="C00000"/>
                </a:solidFill>
              </a:rPr>
              <a:t>hotornot</a:t>
            </a:r>
            <a:r>
              <a:rPr lang="en-US" sz="1800" dirty="0">
                <a:solidFill>
                  <a:srgbClr val="C00000"/>
                </a:solidFill>
              </a:rPr>
              <a:t>”</a:t>
            </a:r>
          </a:p>
          <a:p>
            <a:r>
              <a:rPr lang="en-US" sz="1800" dirty="0"/>
              <a:t>That makes all three part of the SAME radio button set</a:t>
            </a:r>
          </a:p>
          <a:p>
            <a:r>
              <a:rPr lang="en-US" sz="1800" dirty="0"/>
              <a:t>So only one of any radio button named “</a:t>
            </a:r>
            <a:r>
              <a:rPr lang="en-US" sz="1800" dirty="0" err="1"/>
              <a:t>hotornot</a:t>
            </a:r>
            <a:r>
              <a:rPr lang="en-US" sz="1800" dirty="0"/>
              <a:t> can be selected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AFE5DE-8DD7-44C5-BE11-21B1D2A2E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790" y="1901937"/>
            <a:ext cx="1551139" cy="115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13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epperoni pizza">
            <a:extLst>
              <a:ext uri="{FF2B5EF4-FFF2-40B4-BE49-F238E27FC236}">
                <a16:creationId xmlns:a16="http://schemas.microsoft.com/office/drawing/2014/main" id="{FCA73C2C-9ACE-4232-8E5F-44B0503B8D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2" r="477" b="-1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C5DD6C-88C5-4148-A739-932FB17F5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en-US" dirty="0"/>
              <a:t>Checkbox (form element)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42F14A7-B1C8-48BE-9A51-B5501E1D0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721" y="1868486"/>
            <a:ext cx="6268811" cy="48141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&lt;input type= "checkbox" name="spice" value="salt" &gt; Salt &lt;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</a:t>
            </a:r>
          </a:p>
          <a:p>
            <a:pPr>
              <a:buNone/>
            </a:pP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&lt;input type= "checkbox" name="spice" value="pepper"&gt; Pepper &lt;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pPr>
              <a:buNone/>
            </a:pP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&lt;input type= "checkbox" name="spice" value="garlic"&gt; Garlic&lt;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pPr>
              <a:buNone/>
            </a:pP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&lt;input type= "checkbox" name="spice" value= =“onion"&gt;Onion&lt;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pPr>
              <a:buNone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Checkbox:  every box with the same name belongs to the same set of checkboxes.  </a:t>
            </a:r>
          </a:p>
          <a:p>
            <a:pPr>
              <a:buNone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Unlike radio buttons, you can select more than one checkbox</a:t>
            </a:r>
          </a:p>
          <a:p>
            <a:pPr>
              <a:buNone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Think pizza toppings = you can select multiple toppings for your pizza!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07C6B5-FB35-4B19-9DD0-7D16A4E43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834" y="4762500"/>
            <a:ext cx="2008140" cy="16875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DB5EC9-6ECC-4D8C-B1A9-8A7820364A15}"/>
              </a:ext>
            </a:extLst>
          </p:cNvPr>
          <p:cNvSpPr txBox="1"/>
          <p:nvPr/>
        </p:nvSpPr>
        <p:spPr>
          <a:xfrm>
            <a:off x="7564749" y="5342351"/>
            <a:ext cx="3983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clicked on Pepper and Onion –</a:t>
            </a:r>
          </a:p>
          <a:p>
            <a:r>
              <a:rPr lang="en-US" dirty="0"/>
              <a:t>They are not selected as default…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CA3C339-1483-4CA4-BAC0-C466998E58FA}"/>
              </a:ext>
            </a:extLst>
          </p:cNvPr>
          <p:cNvCxnSpPr/>
          <p:nvPr/>
        </p:nvCxnSpPr>
        <p:spPr>
          <a:xfrm flipH="1" flipV="1">
            <a:off x="6757792" y="5411244"/>
            <a:ext cx="713983" cy="876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0D47F41-2473-4469-8766-2F2B5383BEC8}"/>
              </a:ext>
            </a:extLst>
          </p:cNvPr>
          <p:cNvCxnSpPr>
            <a:stCxn id="11" idx="1"/>
          </p:cNvCxnSpPr>
          <p:nvPr/>
        </p:nvCxnSpPr>
        <p:spPr>
          <a:xfrm flipH="1">
            <a:off x="6645512" y="5665517"/>
            <a:ext cx="919237" cy="5849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536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88F0-0578-45AE-A864-668BD5C6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31" y="102079"/>
            <a:ext cx="10515600" cy="561801"/>
          </a:xfrm>
        </p:spPr>
        <p:txBody>
          <a:bodyPr/>
          <a:lstStyle/>
          <a:p>
            <a:r>
              <a:rPr lang="en-US" dirty="0"/>
              <a:t>Form So Far…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F9970-0811-40F5-B35E-4EEF35563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31" y="616862"/>
            <a:ext cx="6627312" cy="5971827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 defTabSz="169863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400" dirty="0">
                <a:solidFill>
                  <a:srgbClr val="FF0000"/>
                </a:solidFill>
              </a:rPr>
              <a:t>	&lt;form&gt; </a:t>
            </a:r>
          </a:p>
          <a:p>
            <a:pPr marL="0" indent="0" defTabSz="169863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400" dirty="0">
                <a:solidFill>
                  <a:srgbClr val="FF0000"/>
                </a:solidFill>
              </a:rPr>
              <a:t>	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   &lt;p&gt; </a:t>
            </a:r>
          </a:p>
          <a:p>
            <a:pPr marL="0" indent="0" defTabSz="169863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	        Just type in your name and click Submit to enter the contest: &lt;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br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&gt;</a:t>
            </a:r>
          </a:p>
          <a:p>
            <a:pPr marL="0" indent="0" defTabSz="169863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	        First name: </a:t>
            </a:r>
            <a:r>
              <a:rPr lang="en-US" sz="1400" dirty="0">
                <a:solidFill>
                  <a:srgbClr val="FF0000"/>
                </a:solidFill>
              </a:rPr>
              <a:t>&lt;input type= "text" name="</a:t>
            </a:r>
            <a:r>
              <a:rPr lang="en-US" sz="1400" dirty="0" err="1">
                <a:solidFill>
                  <a:srgbClr val="FF0000"/>
                </a:solidFill>
              </a:rPr>
              <a:t>firstname</a:t>
            </a:r>
            <a:r>
              <a:rPr lang="en-US" sz="1400" dirty="0">
                <a:solidFill>
                  <a:srgbClr val="FF0000"/>
                </a:solidFill>
              </a:rPr>
              <a:t>" value=" " &gt;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&lt;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br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&gt;</a:t>
            </a:r>
          </a:p>
          <a:p>
            <a:pPr marL="0" indent="0" defTabSz="169863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400" dirty="0">
                <a:solidFill>
                  <a:srgbClr val="FF0000"/>
                </a:solidFill>
              </a:rPr>
              <a:t>	        Last name: &lt;input type= "text" name="</a:t>
            </a:r>
            <a:r>
              <a:rPr lang="en-US" sz="1400" dirty="0" err="1">
                <a:solidFill>
                  <a:srgbClr val="FF0000"/>
                </a:solidFill>
              </a:rPr>
              <a:t>lastname</a:t>
            </a:r>
            <a:r>
              <a:rPr lang="en-US" sz="1400" dirty="0">
                <a:solidFill>
                  <a:srgbClr val="FF0000"/>
                </a:solidFill>
              </a:rPr>
              <a:t>" value=" " &gt;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&lt;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br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&gt;</a:t>
            </a:r>
          </a:p>
          <a:p>
            <a:pPr marL="0" indent="0" defTabSz="169863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400" dirty="0">
                <a:solidFill>
                  <a:srgbClr val="FF0000"/>
                </a:solidFill>
              </a:rPr>
              <a:t>	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   &lt;/p&gt;</a:t>
            </a:r>
          </a:p>
          <a:p>
            <a:pPr marL="0" indent="0" defTabSz="169863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		&lt;h2&gt; Text box to type comments &lt;/h2&gt;</a:t>
            </a:r>
          </a:p>
          <a:p>
            <a:pPr marL="0" indent="0" defTabSz="169863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400" dirty="0">
                <a:solidFill>
                  <a:srgbClr val="FF0000"/>
                </a:solidFill>
              </a:rPr>
              <a:t>		&lt;</a:t>
            </a:r>
            <a:r>
              <a:rPr lang="en-US" sz="1400" dirty="0" err="1">
                <a:solidFill>
                  <a:srgbClr val="FF0000"/>
                </a:solidFill>
              </a:rPr>
              <a:t>textarea</a:t>
            </a:r>
            <a:r>
              <a:rPr lang="en-US" sz="1400" dirty="0">
                <a:solidFill>
                  <a:srgbClr val="FF0000"/>
                </a:solidFill>
              </a:rPr>
              <a:t> name="comments" rows="10" cols="48"&gt;Default text goes here&lt;/</a:t>
            </a:r>
            <a:r>
              <a:rPr lang="en-US" sz="1400" dirty="0" err="1">
                <a:solidFill>
                  <a:srgbClr val="FF0000"/>
                </a:solidFill>
              </a:rPr>
              <a:t>textarea</a:t>
            </a:r>
            <a:r>
              <a:rPr lang="en-US" sz="1400" dirty="0">
                <a:solidFill>
                  <a:srgbClr val="FF0000"/>
                </a:solidFill>
              </a:rPr>
              <a:t>&gt;&lt;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br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&gt;</a:t>
            </a:r>
          </a:p>
          <a:p>
            <a:pPr marL="0" indent="0" defTabSz="169863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400" dirty="0">
                <a:solidFill>
                  <a:srgbClr val="FF0000"/>
                </a:solidFill>
              </a:rPr>
              <a:t>		</a:t>
            </a:r>
          </a:p>
          <a:p>
            <a:pPr marL="0" indent="0" defTabSz="169863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		&lt;h2&gt; Radio Button (can only select one)&lt;/h2&gt;</a:t>
            </a:r>
          </a:p>
          <a:p>
            <a:pPr marL="0" indent="0" defTabSz="169863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400" dirty="0">
                <a:solidFill>
                  <a:srgbClr val="FF0000"/>
                </a:solidFill>
              </a:rPr>
              <a:t>		&lt;input type="radio" name="</a:t>
            </a:r>
            <a:r>
              <a:rPr lang="en-US" sz="1400" dirty="0" err="1">
                <a:solidFill>
                  <a:srgbClr val="FF0000"/>
                </a:solidFill>
              </a:rPr>
              <a:t>hotornot</a:t>
            </a:r>
            <a:r>
              <a:rPr lang="en-US" sz="1400" dirty="0">
                <a:solidFill>
                  <a:srgbClr val="FF0000"/>
                </a:solidFill>
              </a:rPr>
              <a:t>" value="hot" &gt;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hot &lt;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br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&gt;</a:t>
            </a:r>
          </a:p>
          <a:p>
            <a:pPr marL="0" indent="0" defTabSz="169863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400" dirty="0">
                <a:solidFill>
                  <a:srgbClr val="FF0000"/>
                </a:solidFill>
              </a:rPr>
              <a:t>		&lt;input type="radio" name="</a:t>
            </a:r>
            <a:r>
              <a:rPr lang="en-US" sz="1400" dirty="0" err="1">
                <a:solidFill>
                  <a:srgbClr val="FF0000"/>
                </a:solidFill>
              </a:rPr>
              <a:t>hotornot</a:t>
            </a:r>
            <a:r>
              <a:rPr lang="en-US" sz="1400" dirty="0">
                <a:solidFill>
                  <a:srgbClr val="FF0000"/>
                </a:solidFill>
              </a:rPr>
              <a:t>" value="med" &gt;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medium &lt;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br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&gt;</a:t>
            </a:r>
          </a:p>
          <a:p>
            <a:pPr marL="0" indent="0" defTabSz="169863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400" dirty="0">
                <a:solidFill>
                  <a:srgbClr val="FF0000"/>
                </a:solidFill>
              </a:rPr>
              <a:t>		&lt;input type="radio" name="</a:t>
            </a:r>
            <a:r>
              <a:rPr lang="en-US" sz="1400" dirty="0" err="1">
                <a:solidFill>
                  <a:srgbClr val="FF0000"/>
                </a:solidFill>
              </a:rPr>
              <a:t>hotornot</a:t>
            </a:r>
            <a:r>
              <a:rPr lang="en-US" sz="1400" dirty="0">
                <a:solidFill>
                  <a:srgbClr val="FF0000"/>
                </a:solidFill>
              </a:rPr>
              <a:t>" value="cold"  checked = "checked"&gt;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cold &lt;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br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&gt;</a:t>
            </a:r>
          </a:p>
          <a:p>
            <a:pPr marL="0" indent="0" defTabSz="169863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400" dirty="0">
                <a:solidFill>
                  <a:srgbClr val="FF0000"/>
                </a:solidFill>
              </a:rPr>
              <a:t>	</a:t>
            </a:r>
          </a:p>
          <a:p>
            <a:pPr marL="0" indent="0" defTabSz="169863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400" dirty="0">
                <a:solidFill>
                  <a:srgbClr val="FF0000"/>
                </a:solidFill>
              </a:rPr>
              <a:t>	</a:t>
            </a:r>
          </a:p>
          <a:p>
            <a:pPr marL="0" indent="0" defTabSz="169863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	&lt;h2&gt; Check box (can select multiple) &lt;/h2&gt;</a:t>
            </a:r>
          </a:p>
          <a:p>
            <a:pPr marL="0" indent="0" defTabSz="169863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400" dirty="0">
                <a:solidFill>
                  <a:srgbClr val="FF0000"/>
                </a:solidFill>
              </a:rPr>
              <a:t>		&lt;input type= "checkbox" name="spice" value="salt" &gt;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Salt &lt;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br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&gt;</a:t>
            </a:r>
          </a:p>
          <a:p>
            <a:pPr marL="0" indent="0" defTabSz="169863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400" dirty="0">
                <a:solidFill>
                  <a:srgbClr val="FF0000"/>
                </a:solidFill>
              </a:rPr>
              <a:t>		&lt;input type= "checkbox" name="spice" value="pepper"&gt;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Pepper &lt;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br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&gt;</a:t>
            </a:r>
          </a:p>
          <a:p>
            <a:pPr marL="0" indent="0" defTabSz="169863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400" dirty="0">
                <a:solidFill>
                  <a:srgbClr val="FF0000"/>
                </a:solidFill>
              </a:rPr>
              <a:t>		&lt;input type= "checkbox" name="spice" value="garlic"&gt;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Garlic&lt;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br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&gt;</a:t>
            </a:r>
          </a:p>
          <a:p>
            <a:pPr marL="0" indent="0" defTabSz="169863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400" dirty="0">
                <a:solidFill>
                  <a:srgbClr val="FF0000"/>
                </a:solidFill>
              </a:rPr>
              <a:t>		&lt;input type= "checkbox" name="spice" value= =“onion"&gt;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Onion&lt;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br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&gt;</a:t>
            </a:r>
          </a:p>
          <a:p>
            <a:pPr marL="0" indent="0" defTabSz="169863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400" dirty="0">
                <a:solidFill>
                  <a:srgbClr val="FF0000"/>
                </a:solidFill>
              </a:rPr>
              <a:t>	&lt;/form&gt;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7E4D52-8D71-4C7A-9AB9-EFF161343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780" y="0"/>
            <a:ext cx="49936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15934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estival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588</Words>
  <Application>Microsoft Office PowerPoint</Application>
  <PresentationFormat>Widescreen</PresentationFormat>
  <Paragraphs>53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Century Gothic</vt:lpstr>
      <vt:lpstr>ShapesVTI</vt:lpstr>
      <vt:lpstr>Forms:</vt:lpstr>
      <vt:lpstr>Radio Button (form element)</vt:lpstr>
      <vt:lpstr>Checkbox (form element)</vt:lpstr>
      <vt:lpstr>Form So Far…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Forms</dc:title>
  <dc:creator>Yarrington, Debra</dc:creator>
  <cp:lastModifiedBy>Yarrington, Debra</cp:lastModifiedBy>
  <cp:revision>22</cp:revision>
  <dcterms:created xsi:type="dcterms:W3CDTF">2021-03-01T23:36:38Z</dcterms:created>
  <dcterms:modified xsi:type="dcterms:W3CDTF">2021-03-02T04:08:45Z</dcterms:modified>
</cp:coreProperties>
</file>