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1" r:id="rId1"/>
  </p:sldMasterIdLst>
  <p:sldIdLst>
    <p:sldId id="268" r:id="rId2"/>
    <p:sldId id="269" r:id="rId3"/>
    <p:sldId id="270" r:id="rId4"/>
    <p:sldId id="271" r:id="rId5"/>
    <p:sldId id="273" r:id="rId6"/>
    <p:sldId id="27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5" autoAdjust="0"/>
    <p:restoredTop sz="94660"/>
  </p:normalViewPr>
  <p:slideViewPr>
    <p:cSldViewPr snapToGrid="0">
      <p:cViewPr varScale="1">
        <p:scale>
          <a:sx n="81" d="100"/>
          <a:sy n="81" d="100"/>
        </p:scale>
        <p:origin x="46" y="3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E1A06-8754-4870-9E44-E39BADAD98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27F020-BBC3-49BB-91C2-5B2CBD64B3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7C0C22-EBDA-4130-87AE-CB28BC19B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3/1/2021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A419A8-07CA-4A4C-AEC2-C40D4D50A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FA7B86-E610-42EA-B4DC-C2F44778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8A7BA06D-B3FF-4E91-8639-B4569AE3AA23}"/>
              </a:ext>
            </a:extLst>
          </p:cNvPr>
          <p:cNvSpPr/>
          <p:nvPr/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Arc 7">
            <a:extLst>
              <a:ext uri="{FF2B5EF4-FFF2-40B4-BE49-F238E27FC236}">
                <a16:creationId xmlns:a16="http://schemas.microsoft.com/office/drawing/2014/main" id="{2B30C86D-5A07-48BC-9C9D-6F9A2DB1E9E1}"/>
              </a:ext>
            </a:extLst>
          </p:cNvPr>
          <p:cNvSpPr/>
          <p:nvPr/>
        </p:nvSpPr>
        <p:spPr>
          <a:xfrm rot="10800000" flipV="1">
            <a:off x="555710" y="106482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114349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F6E5D1-6D19-4E7F-9B4E-42326B7716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D2A06C-F91A-4ADC-9CD2-61F0A4D7EE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43AA9A-2280-4F63-8B3D-20742AE690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0D986B-E58E-43B6-8A80-FFA9D8F74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140D36-2E71-4F27-967F-7A3E4C6EE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C1609904-5327-4D2C-A445-B270A00F3B5F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30FC7BEC-08C5-4D95-9C84-B48BC8AD1C94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69923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1FEA3D-0C7F-45CD-B6A0-942F707B36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8B8A12-BCE6-4D03-A637-1DEC8924BE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749755-9FF4-428A-AEB7-1A6477466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141836-11E2-49FD-877D-53B74514A9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D24C42-4B05-4EEF-BE14-29041EC9C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5BADDEB1-F604-408B-B02A-A2814606E6AF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D8DF7987-332F-4D6C-81C3-990F39C76C96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71760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FF209-11EE-4A3F-9685-A155FECD0D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47AF11-F208-4FDA-9E19-D6CA347213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85974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E82FA1-02B7-467E-9F16-D17814940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3/1/2021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389247-FB8A-4494-859B-B3754B02A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CA5B62-3338-46A5-B381-A63B88CB0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23DA7759-3209-4FE2-96D1-4EEDD81E9EA0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41460DAD-8769-4C9F-9C8C-BB0443909D76}"/>
              </a:ext>
            </a:extLst>
          </p:cNvPr>
          <p:cNvSpPr/>
          <p:nvPr/>
        </p:nvSpPr>
        <p:spPr>
          <a:xfrm flipH="1">
            <a:off x="123536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816875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4C0001-5D76-45A0-A9F4-7172BDDD5D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1462C4-0E4B-4DB7-A8BF-FE55142760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A5F313-1240-47AE-A026-7F349292B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448158-6132-4335-B8E1-F6A8963837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94C5B6-1598-48B4-9B3A-3078FDBE90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FEDBDD32-D3EE-4848-A112-BA814D4631CD}"/>
              </a:ext>
            </a:extLst>
          </p:cNvPr>
          <p:cNvSpPr/>
          <p:nvPr/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Arc 9">
            <a:extLst>
              <a:ext uri="{FF2B5EF4-FFF2-40B4-BE49-F238E27FC236}">
                <a16:creationId xmlns:a16="http://schemas.microsoft.com/office/drawing/2014/main" id="{61350361-843C-49D0-BD6A-ECDBA3842BA0}"/>
              </a:ext>
            </a:extLst>
          </p:cNvPr>
          <p:cNvSpPr/>
          <p:nvPr/>
        </p:nvSpPr>
        <p:spPr>
          <a:xfrm rot="10800000" flipV="1">
            <a:off x="555710" y="106482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036211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BFD05-2CB2-4A7E-89E7-57615BA82B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9532B8-D460-476D-816F-725E8D96C0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F7120F-70AF-4ED5-B364-3AA55C6B44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D8B65F-F709-469F-9961-4D01896CAA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81C6BC-B23D-48BC-AD44-654DDB8D0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00D60B-86A1-479D-BCE8-06D2C3DBC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B4EC5136-99DA-40B5-8F79-5C3A56D38BA1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4F8FB775-26C4-41BA-837C-4478D48D215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36245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92983E-E761-4429-9203-7FE8B2DB6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21E9B7-62BE-49BA-AC6B-55250D6627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41A3FD-B90A-4C31-BD6B-581F9E2E0E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0D1D55-B722-4968-B171-AF3B462DDA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1085A8-02C2-4E7F-935E-5AEECBAD19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A8A5018-8A77-40E8-B159-4894ECF22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AD79441-8908-4461-9FDD-BCE638837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8D29F7D-B101-4950-A2C0-F350FB26D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62D7398-9A79-4B24-9C7D-F0DEED57C70B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C07F28CD-1873-4E36-A064-2D25E0A8501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28877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11BF3-02E8-4EB7-818E-652B82CF2C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54D3190-B78C-42F1-9D62-F523886BB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381C40-F9FC-4D58-8508-F0632DF5A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01CBCC-4CC2-49BD-B155-01E0F4D79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DC13EF9C-0B5A-4364-91AA-E5DD5B536E54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8F674475-6327-490A-BD7F-084F5C07F2E4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55920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7024287-C9B9-48AC-8E4D-A282DE2F4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D34C9A2-75A7-4164-B3B8-E6A9D60BA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BE73CE-2859-4D49-A9EC-26AF3FBDF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AA5ED585-FEBB-4DAD-84C0-97BEE6C360C3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EF6AC352-A720-4DB3-87CA-A33B0607CA2F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499663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FC812-4DB6-4F98-9404-29C191D3BA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F0855E-0CD6-47DD-B648-4C84C783D7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50082B-17D7-4D61-8AEB-81517D85D2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A70783-FF31-4C4E-9196-EB169B209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92E260-747D-40FD-A062-9DD5E6835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7E50A0-1E05-49C5-88C9-462677512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2C155C63-9F58-4422-B669-F97486280671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385DBA62-0EDB-47AA-86C7-90463BC9B308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91906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D7521-E43D-41D1-B458-26B20DC6DD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2472CF2-2653-4B98-A416-D7A0A860ECE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EF87F5-0B10-4AC7-9599-F088C5E796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A07CB7-0520-4D64-B76C-C31AC55783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EEB226-AD45-45DF-AAB5-5513AE732A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E96AEB-9481-4CCE-B110-FEDD33483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6BA9707F-7BCE-464F-BF45-E216527084EE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BC589723-2CC8-49D1-B4E1-36FECED6A2D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894182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EC5685-19F1-49DA-ADE5-D5D32F1659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FC0A4D-22A1-4554-B5DE-887974F4DF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9D5CDC-F2CE-410E-AD13-DDC235C71C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cap="none" spc="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82EDB8D0-98ED-4B86-9D5F-E61ADC70144D}" type="datetimeFigureOut">
              <a:rPr lang="en-US" smtClean="0"/>
              <a:pPr/>
              <a:t>3/1/2021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40CD45-794A-4BB0-A427-0CE61AEAF4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cap="none" spc="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B3AB91-9588-4071-92D2-364F4A6ED0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cap="none" spc="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4854181D-6920-4594-9A5D-6CE56DC9F8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952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40" r:id="rId5"/>
    <p:sldLayoutId id="2147483745" r:id="rId6"/>
    <p:sldLayoutId id="2147483741" r:id="rId7"/>
    <p:sldLayoutId id="2147483742" r:id="rId8"/>
    <p:sldLayoutId id="2147483743" r:id="rId9"/>
    <p:sldLayoutId id="2147483744" r:id="rId10"/>
    <p:sldLayoutId id="214748374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AFC454B-A080-4D23-B177-6D5356C6E6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0522C2C-7B5C-48A7-A969-03941E5D2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 13">
            <a:extLst>
              <a:ext uri="{FF2B5EF4-FFF2-40B4-BE49-F238E27FC236}">
                <a16:creationId xmlns:a16="http://schemas.microsoft.com/office/drawing/2014/main" id="{9C682A1A-5B2D-4111-BBD6-62016563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69476" y="220196"/>
            <a:ext cx="9422524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48F3927-C08A-4567-8034-F29CDF0110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38600" y="1939159"/>
            <a:ext cx="7644627" cy="2751086"/>
          </a:xfrm>
        </p:spPr>
        <p:txBody>
          <a:bodyPr>
            <a:normAutofit/>
          </a:bodyPr>
          <a:lstStyle/>
          <a:p>
            <a:pPr algn="r"/>
            <a:r>
              <a:rPr lang="en-US" dirty="0"/>
              <a:t>Forms: Buttons, Select, </a:t>
            </a:r>
            <a:r>
              <a:rPr lang="en-US" dirty="0" err="1"/>
              <a:t>Datalist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304924E-082C-43E9-94F0-3F093412EA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38600" y="4782320"/>
            <a:ext cx="7644627" cy="1329443"/>
          </a:xfrm>
        </p:spPr>
        <p:txBody>
          <a:bodyPr>
            <a:normAutofit/>
          </a:bodyPr>
          <a:lstStyle/>
          <a:p>
            <a:pPr algn="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D6EE29F2-D77F-4BD0-A20B-334D316A1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58029" y="3334786"/>
            <a:ext cx="1942241" cy="1889551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Arc 15">
            <a:extLst>
              <a:ext uri="{FF2B5EF4-FFF2-40B4-BE49-F238E27FC236}">
                <a16:creationId xmlns:a16="http://schemas.microsoft.com/office/drawing/2014/main" id="{22D09ED2-868F-42C6-866E-F92E0CEF3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520172">
            <a:off x="1474479" y="1096414"/>
            <a:ext cx="2987899" cy="2987899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2">
                <a:lumMod val="75000"/>
              </a:schemeClr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70578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672B93-1A8C-4DE5-9DE8-CFADF85393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6991" y="120867"/>
            <a:ext cx="10289087" cy="1325563"/>
          </a:xfrm>
        </p:spPr>
        <p:txBody>
          <a:bodyPr/>
          <a:lstStyle/>
          <a:p>
            <a:r>
              <a:rPr lang="en-US" dirty="0"/>
              <a:t>Buttons: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55A026C-B027-4043-B59D-1AC801B2DAF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211831" y="1517519"/>
            <a:ext cx="4531056" cy="2255838"/>
          </a:xfrm>
        </p:spPr>
      </p:pic>
      <p:sp>
        <p:nvSpPr>
          <p:cNvPr id="6" name="Content Placeholder 8">
            <a:extLst>
              <a:ext uri="{FF2B5EF4-FFF2-40B4-BE49-F238E27FC236}">
                <a16:creationId xmlns:a16="http://schemas.microsoft.com/office/drawing/2014/main" id="{CAD22296-EFA4-457B-AA40-7CD8EADF7E32}"/>
              </a:ext>
            </a:extLst>
          </p:cNvPr>
          <p:cNvSpPr txBox="1">
            <a:spLocks/>
          </p:cNvSpPr>
          <p:nvPr/>
        </p:nvSpPr>
        <p:spPr>
          <a:xfrm>
            <a:off x="281836" y="1089438"/>
            <a:ext cx="9425835" cy="481414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anose="020B0604020202020204" pitchFamily="34" charset="0"/>
              <a:buNone/>
            </a:pPr>
            <a:r>
              <a:rPr lang="en-US" sz="1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&lt;input type = "button" value = "Click Here" </a:t>
            </a:r>
            <a:r>
              <a:rPr lang="en-US" sz="18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onClick</a:t>
            </a:r>
            <a:r>
              <a:rPr lang="en-US" sz="1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"alert('You clicked a button!')"&gt; </a:t>
            </a:r>
          </a:p>
          <a:p>
            <a:pPr>
              <a:buFont typeface="Arial" panose="020B0604020202020204" pitchFamily="34" charset="0"/>
              <a:buNone/>
            </a:pPr>
            <a:endParaRPr lang="en-US" sz="1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Breaking it down:</a:t>
            </a:r>
          </a:p>
          <a:p>
            <a:pPr marL="287338" marR="0" indent="-287338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</a:pPr>
            <a:r>
              <a:rPr lang="en-US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Input : 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group of form elements that allow the reader of the web </a:t>
            </a: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page (the user) to interact with the element</a:t>
            </a:r>
          </a:p>
          <a:p>
            <a:pPr marL="287338" marR="0" indent="-287338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</a:pPr>
            <a:r>
              <a:rPr lang="en-US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Type = “button”:  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this input element is and will appear as a button </a:t>
            </a: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 your web page.</a:t>
            </a:r>
          </a:p>
          <a:p>
            <a:pPr marL="287338" marR="0" indent="-287338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</a:pPr>
            <a:r>
              <a:rPr lang="en-US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Value =”Click Here”: 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this is the text that will appear on the button.  </a:t>
            </a: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It can be anything – it doesn’t have to be “Click Here”.  Try changing </a:t>
            </a: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it and reloading the web page.  You’ll see the text on the button changes.</a:t>
            </a:r>
          </a:p>
          <a:p>
            <a:pPr marL="287338" marR="0" indent="-287338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</a:pPr>
            <a:r>
              <a:rPr lang="en-US" sz="1800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onClick</a:t>
            </a:r>
            <a:r>
              <a:rPr lang="en-US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“Alert(‘You clicked a button!’)”: 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onClick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indicates that clicking on the button will cause an action.  The action in this case is to bring up an Alert box that says, “You clicked a button!”.  Try changing the text “You clicked a button!” to “This is an Alert Box” and reload your web page and click on the button.  The new text should show up in the Alert box.</a:t>
            </a:r>
          </a:p>
          <a:p>
            <a:pPr marL="287338" marR="0" indent="-287338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NOTE: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The Input element is another element that doesn’t require a separate closing tag.</a:t>
            </a:r>
          </a:p>
        </p:txBody>
      </p:sp>
    </p:spTree>
    <p:extLst>
      <p:ext uri="{BB962C8B-B14F-4D97-AF65-F5344CB8AC3E}">
        <p14:creationId xmlns:p14="http://schemas.microsoft.com/office/powerpoint/2010/main" val="1518473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29D794-FAA6-4A8D-9510-3B44B0AC90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Select Box: (</a:t>
            </a:r>
            <a:r>
              <a:rPr lang="en-US" dirty="0" err="1"/>
              <a:t>kinda</a:t>
            </a:r>
            <a:r>
              <a:rPr lang="en-US" dirty="0"/>
              <a:t> cool drop-down box):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F29182-6B7C-4358-9E27-CDAC6AB272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&lt;select name="characters"&gt;</a:t>
            </a:r>
            <a:endParaRPr lang="en-US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   &lt;option value="Eric"&gt; Eric Idle &lt;/option&gt;</a:t>
            </a:r>
            <a:endParaRPr lang="en-US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   &lt;option value="</a:t>
            </a:r>
            <a:r>
              <a:rPr lang="en-US" sz="1800" dirty="0" err="1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TGilliam</a:t>
            </a:r>
            <a:r>
              <a:rPr lang="en-US" sz="1800" dirty="0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"&gt; Terry Gilliam&lt;/option&gt;</a:t>
            </a:r>
            <a:endParaRPr lang="en-US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   &lt;option value="John"&gt; John Cleese&lt;/option&gt;</a:t>
            </a:r>
            <a:endParaRPr lang="en-US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   &lt;option value = "Michael"&gt;Michael Palin &lt;/option&gt;</a:t>
            </a:r>
            <a:endParaRPr lang="en-US" sz="18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</a:t>
            </a:r>
            <a:r>
              <a:rPr lang="en-US" sz="1800" dirty="0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&lt;option value = "Graham"&gt;Graham Chapman &lt;/option&gt;</a:t>
            </a:r>
            <a:endParaRPr lang="en-US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   &lt;option value = "</a:t>
            </a:r>
            <a:r>
              <a:rPr lang="en-US" sz="1800" dirty="0" err="1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TJones</a:t>
            </a:r>
            <a:r>
              <a:rPr lang="en-US" sz="1800" dirty="0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"&gt;Terry Jones &lt;/option&gt;</a:t>
            </a:r>
            <a:endParaRPr lang="en-US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&lt;/select&gt;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0017D91-BF5A-4289-9FC2-BE387F0420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48241" y="1780145"/>
            <a:ext cx="3241515" cy="385974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9A18468-D9A4-453B-AC5A-221121FD500C}"/>
              </a:ext>
            </a:extLst>
          </p:cNvPr>
          <p:cNvSpPr txBox="1"/>
          <p:nvPr/>
        </p:nvSpPr>
        <p:spPr>
          <a:xfrm>
            <a:off x="1446756" y="4634630"/>
            <a:ext cx="659495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Mistake I see people make with select boxes: 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forgetting to close the &lt;/option&gt;s,  and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Forgetting to close the &lt;/select&gt; tag</a:t>
            </a:r>
          </a:p>
        </p:txBody>
      </p:sp>
    </p:spTree>
    <p:extLst>
      <p:ext uri="{BB962C8B-B14F-4D97-AF65-F5344CB8AC3E}">
        <p14:creationId xmlns:p14="http://schemas.microsoft.com/office/powerpoint/2010/main" val="34361423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09DEBF-EDD3-4E18-AFBE-24C6B39FD5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951" y="500061"/>
            <a:ext cx="10515600" cy="1325563"/>
          </a:xfrm>
        </p:spPr>
        <p:txBody>
          <a:bodyPr/>
          <a:lstStyle/>
          <a:p>
            <a:r>
              <a:rPr lang="en-US" dirty="0" err="1"/>
              <a:t>DataList</a:t>
            </a:r>
            <a:r>
              <a:rPr lang="en-US" dirty="0"/>
              <a:t> (html 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80197D-584C-4701-864C-302890308E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9951" y="1825624"/>
            <a:ext cx="6807047" cy="4017767"/>
          </a:xfrm>
          <a:solidFill>
            <a:schemeClr val="bg2"/>
          </a:solidFill>
        </p:spPr>
        <p:txBody>
          <a:bodyPr/>
          <a:lstStyle/>
          <a:p>
            <a:pPr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&lt;h2&gt;type in your favorite cookie…&lt;/h2&gt;</a:t>
            </a:r>
          </a:p>
          <a:p>
            <a:pPr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&lt;input list="cookies"&gt;</a:t>
            </a:r>
            <a:endParaRPr lang="en-US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&lt;</a:t>
            </a:r>
            <a:r>
              <a:rPr lang="en-US" sz="1800" dirty="0" err="1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datalist</a:t>
            </a:r>
            <a:r>
              <a:rPr lang="en-US" sz="1800" dirty="0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id="cookies"&gt;</a:t>
            </a:r>
            <a:endParaRPr lang="en-US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&lt;option value="chocolate chip"&gt;</a:t>
            </a:r>
            <a:endParaRPr lang="en-US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&lt;option value="fig newton"&gt;</a:t>
            </a:r>
            <a:endParaRPr lang="en-US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&lt;option value="thin mint"&gt;</a:t>
            </a:r>
            <a:endParaRPr lang="en-US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&lt;option value="</a:t>
            </a:r>
            <a:r>
              <a:rPr lang="en-US" sz="1800" dirty="0" err="1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oreo</a:t>
            </a:r>
            <a:r>
              <a:rPr lang="en-US" sz="1800" dirty="0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"&gt;</a:t>
            </a:r>
            <a:endParaRPr lang="en-US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&lt;option value="</a:t>
            </a:r>
            <a:r>
              <a:rPr lang="en-US" sz="1800" dirty="0" err="1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samoa</a:t>
            </a:r>
            <a:r>
              <a:rPr lang="en-US" sz="1800" dirty="0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"&gt;</a:t>
            </a:r>
            <a:endParaRPr lang="en-US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&lt;option value="ginger snaps"&gt;</a:t>
            </a:r>
            <a:endParaRPr lang="en-US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&lt;/</a:t>
            </a:r>
            <a:r>
              <a:rPr lang="en-US" sz="1800" dirty="0" err="1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datalist</a:t>
            </a:r>
            <a:r>
              <a:rPr lang="en-US" sz="1800" dirty="0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lang="en-US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371B6DA-101D-4520-91D2-D3AED5F35E9A}"/>
              </a:ext>
            </a:extLst>
          </p:cNvPr>
          <p:cNvSpPr txBox="1"/>
          <p:nvPr/>
        </p:nvSpPr>
        <p:spPr>
          <a:xfrm>
            <a:off x="382044" y="5039036"/>
            <a:ext cx="65949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Start typing – will choose whichever value(s) have the text you’ve typed so far…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0C1A84E-04E6-46F5-A26B-10E6EC2377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77204" y="1825625"/>
            <a:ext cx="5114795" cy="2463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08626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151FA4-E389-43F3-91BD-8DC890F9B5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Submit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8EA76F-EB4D-4D3C-84F0-CB363BB4D7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Most forms have one (and only one) submit button</a:t>
            </a:r>
          </a:p>
          <a:p>
            <a:r>
              <a:rPr lang="en-US" dirty="0"/>
              <a:t>This takes all the data the user filled in and send it somewhere</a:t>
            </a:r>
          </a:p>
          <a:p>
            <a:pPr lvl="1"/>
            <a:r>
              <a:rPr lang="en-US" dirty="0"/>
              <a:t>E.g., if you have something like:</a:t>
            </a:r>
          </a:p>
          <a:p>
            <a:pPr lvl="2"/>
            <a:r>
              <a:rPr lang="en-US" dirty="0">
                <a:solidFill>
                  <a:srgbClr val="C00000"/>
                </a:solidFill>
              </a:rPr>
              <a:t>&lt;form action = “http://www.udel.edu/</a:t>
            </a:r>
            <a:r>
              <a:rPr lang="en-US" dirty="0" err="1">
                <a:solidFill>
                  <a:srgbClr val="C00000"/>
                </a:solidFill>
              </a:rPr>
              <a:t>processform.php</a:t>
            </a:r>
            <a:r>
              <a:rPr lang="en-US" dirty="0">
                <a:solidFill>
                  <a:srgbClr val="C00000"/>
                </a:solidFill>
              </a:rPr>
              <a:t>”&gt;  </a:t>
            </a:r>
          </a:p>
          <a:p>
            <a:pPr marL="914400" lvl="2" indent="0">
              <a:buNone/>
            </a:pPr>
            <a:r>
              <a:rPr lang="en-US" dirty="0"/>
              <a:t>When you hit the submit button, it will send all the info to the processform.ph</a:t>
            </a:r>
          </a:p>
          <a:p>
            <a:pPr marL="914400" lvl="2" indent="-914400">
              <a:buNone/>
            </a:pPr>
            <a:r>
              <a:rPr lang="en-US" dirty="0"/>
              <a:t>Looks like this:</a:t>
            </a:r>
          </a:p>
          <a:p>
            <a:pPr marL="914400" lvl="2" indent="-914400">
              <a:buNone/>
            </a:pPr>
            <a:r>
              <a:rPr lang="en-US" dirty="0">
                <a:solidFill>
                  <a:srgbClr val="FF0000"/>
                </a:solidFill>
              </a:rPr>
              <a:t>&lt;input type = "submit" </a:t>
            </a:r>
            <a:r>
              <a:rPr lang="en-US" dirty="0" err="1">
                <a:solidFill>
                  <a:srgbClr val="FF0000"/>
                </a:solidFill>
              </a:rPr>
              <a:t>onClick</a:t>
            </a:r>
            <a:r>
              <a:rPr lang="en-US" dirty="0">
                <a:solidFill>
                  <a:srgbClr val="FF0000"/>
                </a:solidFill>
              </a:rPr>
              <a:t> = "submit the form"&gt;</a:t>
            </a:r>
          </a:p>
          <a:p>
            <a:pPr marL="914400" lvl="2" indent="-914400">
              <a:buNone/>
            </a:pPr>
            <a:r>
              <a:rPr lang="en-US" dirty="0"/>
              <a:t>And in the browser it will look like:</a:t>
            </a:r>
          </a:p>
          <a:p>
            <a:pPr marL="914400" lvl="2" indent="-914400"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914400" lvl="2" indent="-914400">
              <a:buNone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8894CE3-E4F5-4703-997A-49127089FB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4186" y="4657007"/>
            <a:ext cx="3114675" cy="1076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39114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460B0EFB-53ED-4F35-B05D-F658EA021C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 descr="Question mark on green pastel background">
            <a:extLst>
              <a:ext uri="{FF2B5EF4-FFF2-40B4-BE49-F238E27FC236}">
                <a16:creationId xmlns:a16="http://schemas.microsoft.com/office/drawing/2014/main" id="{C3EEA6D6-88A7-4A65-974B-D7797225D9F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3355" r="3543"/>
          <a:stretch/>
        </p:blipFill>
        <p:spPr>
          <a:xfrm>
            <a:off x="-7366" y="10"/>
            <a:ext cx="4855591" cy="6857990"/>
          </a:xfrm>
          <a:custGeom>
            <a:avLst/>
            <a:gdLst/>
            <a:ahLst/>
            <a:cxnLst/>
            <a:rect l="l" t="t" r="r" b="b"/>
            <a:pathLst>
              <a:path w="4636517" h="6858000">
                <a:moveTo>
                  <a:pt x="0" y="0"/>
                </a:moveTo>
                <a:lnTo>
                  <a:pt x="4636517" y="0"/>
                </a:lnTo>
                <a:lnTo>
                  <a:pt x="4636517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18" name="!!Arc">
            <a:extLst>
              <a:ext uri="{FF2B5EF4-FFF2-40B4-BE49-F238E27FC236}">
                <a16:creationId xmlns:a16="http://schemas.microsoft.com/office/drawing/2014/main" id="{835EF3DD-7D43-4A27-8967-A92FD8CC93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73531" y="407987"/>
            <a:ext cx="2987899" cy="2987899"/>
          </a:xfrm>
          <a:prstGeom prst="arc">
            <a:avLst>
              <a:gd name="adj1" fmla="val 16200000"/>
              <a:gd name="adj2" fmla="val 2563720"/>
            </a:avLst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48AD31-32EC-476C-8F75-B863201B06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7655" y="5557043"/>
            <a:ext cx="5721484" cy="1325563"/>
          </a:xfrm>
        </p:spPr>
        <p:txBody>
          <a:bodyPr>
            <a:normAutofit/>
          </a:bodyPr>
          <a:lstStyle/>
          <a:p>
            <a:r>
              <a:rPr lang="en-US" dirty="0"/>
              <a:t>Takeaways: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6D9F61-F63D-406B-A7B4-064CB327EF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60933" y="407988"/>
            <a:ext cx="6582426" cy="6193228"/>
          </a:xfrm>
        </p:spPr>
        <p:txBody>
          <a:bodyPr>
            <a:normAutofit/>
          </a:bodyPr>
          <a:lstStyle/>
          <a:p>
            <a:pPr>
              <a:spcBef>
                <a:spcPts val="1500"/>
              </a:spcBef>
            </a:pPr>
            <a:r>
              <a:rPr lang="en-US" sz="1600" b="1" dirty="0"/>
              <a:t>Forms </a:t>
            </a:r>
            <a:r>
              <a:rPr lang="en-US" sz="1600" dirty="0"/>
              <a:t>– how users enter data</a:t>
            </a:r>
          </a:p>
          <a:p>
            <a:pPr>
              <a:spcBef>
                <a:spcPts val="1500"/>
              </a:spcBef>
            </a:pPr>
            <a:r>
              <a:rPr lang="en-US" sz="1600" dirty="0"/>
              <a:t>Group together different elements into one form (for processing) by putting </a:t>
            </a:r>
            <a:r>
              <a:rPr lang="en-US" sz="1600" b="1" dirty="0"/>
              <a:t>&lt;form&gt; </a:t>
            </a:r>
            <a:r>
              <a:rPr lang="en-US" sz="1600" dirty="0"/>
              <a:t>and </a:t>
            </a:r>
            <a:r>
              <a:rPr lang="en-US" sz="1600" b="1" dirty="0"/>
              <a:t>&lt;/form&gt; </a:t>
            </a:r>
            <a:r>
              <a:rPr lang="en-US" sz="1600" dirty="0"/>
              <a:t>around the whole thing</a:t>
            </a:r>
          </a:p>
          <a:p>
            <a:pPr>
              <a:spcBef>
                <a:spcPts val="1500"/>
              </a:spcBef>
            </a:pPr>
            <a:r>
              <a:rPr lang="en-US" sz="1600" dirty="0"/>
              <a:t>Elements to put in a form:</a:t>
            </a:r>
          </a:p>
          <a:p>
            <a:pPr lvl="1">
              <a:spcBef>
                <a:spcPts val="1500"/>
              </a:spcBef>
            </a:pPr>
            <a:r>
              <a:rPr lang="en-US" sz="1600" b="1" dirty="0"/>
              <a:t>Text</a:t>
            </a:r>
            <a:r>
              <a:rPr lang="en-US" sz="1600" dirty="0"/>
              <a:t> (single line)</a:t>
            </a:r>
          </a:p>
          <a:p>
            <a:pPr lvl="1">
              <a:spcBef>
                <a:spcPts val="1500"/>
              </a:spcBef>
            </a:pPr>
            <a:r>
              <a:rPr lang="en-US" sz="1600" b="1" dirty="0"/>
              <a:t>Text area </a:t>
            </a:r>
            <a:r>
              <a:rPr lang="en-US" sz="1600" dirty="0"/>
              <a:t>(textbox)</a:t>
            </a:r>
          </a:p>
          <a:p>
            <a:pPr lvl="1">
              <a:spcBef>
                <a:spcPts val="1500"/>
              </a:spcBef>
            </a:pPr>
            <a:r>
              <a:rPr lang="en-US" sz="1600" b="1" dirty="0"/>
              <a:t>Radio button </a:t>
            </a:r>
            <a:r>
              <a:rPr lang="en-US" sz="1600" dirty="0"/>
              <a:t>(set of buttons in which you can only choose 1)</a:t>
            </a:r>
          </a:p>
          <a:p>
            <a:pPr lvl="1">
              <a:spcBef>
                <a:spcPts val="1500"/>
              </a:spcBef>
            </a:pPr>
            <a:r>
              <a:rPr lang="en-US" sz="1600" b="1" dirty="0"/>
              <a:t>Checkbox</a:t>
            </a:r>
            <a:r>
              <a:rPr lang="en-US" sz="1600" dirty="0"/>
              <a:t> (set of buttons in which you can choose multiple answers</a:t>
            </a:r>
          </a:p>
          <a:p>
            <a:pPr lvl="1">
              <a:spcBef>
                <a:spcPts val="1500"/>
              </a:spcBef>
            </a:pPr>
            <a:r>
              <a:rPr lang="en-US" sz="1600" b="1" dirty="0"/>
              <a:t>Button</a:t>
            </a:r>
            <a:r>
              <a:rPr lang="en-US" sz="1600" dirty="0"/>
              <a:t> – can click on to make things happen</a:t>
            </a:r>
          </a:p>
          <a:p>
            <a:pPr lvl="1">
              <a:spcBef>
                <a:spcPts val="1500"/>
              </a:spcBef>
            </a:pPr>
            <a:r>
              <a:rPr lang="en-US" sz="1600" b="1" dirty="0"/>
              <a:t>Select box </a:t>
            </a:r>
            <a:r>
              <a:rPr lang="en-US" sz="1600" dirty="0"/>
              <a:t>– drop down menu with options</a:t>
            </a:r>
          </a:p>
          <a:p>
            <a:pPr lvl="1">
              <a:spcBef>
                <a:spcPts val="1500"/>
              </a:spcBef>
            </a:pPr>
            <a:r>
              <a:rPr lang="en-US" sz="1600" b="1" dirty="0"/>
              <a:t>Data list </a:t>
            </a:r>
            <a:r>
              <a:rPr lang="en-US" sz="1600" dirty="0"/>
              <a:t>– lets you start typing and auto-suggests based on what you’ve typed</a:t>
            </a:r>
          </a:p>
          <a:p>
            <a:pPr>
              <a:spcBef>
                <a:spcPts val="1500"/>
              </a:spcBef>
            </a:pPr>
            <a:r>
              <a:rPr lang="en-US" sz="1600" dirty="0"/>
              <a:t>We’re dealing with the front end of a form here</a:t>
            </a:r>
          </a:p>
          <a:p>
            <a:pPr>
              <a:spcBef>
                <a:spcPts val="1500"/>
              </a:spcBef>
            </a:pPr>
            <a:r>
              <a:rPr lang="en-US" sz="1600" dirty="0"/>
              <a:t>When you hit </a:t>
            </a:r>
            <a:r>
              <a:rPr lang="en-US" sz="1600" b="1" dirty="0"/>
              <a:t>submit</a:t>
            </a:r>
            <a:r>
              <a:rPr lang="en-US" sz="1600" dirty="0"/>
              <a:t>, will send data to whatever action the form has (if the form has an action)</a:t>
            </a:r>
          </a:p>
        </p:txBody>
      </p:sp>
    </p:spTree>
    <p:extLst>
      <p:ext uri="{BB962C8B-B14F-4D97-AF65-F5344CB8AC3E}">
        <p14:creationId xmlns:p14="http://schemas.microsoft.com/office/powerpoint/2010/main" val="3923331993"/>
      </p:ext>
    </p:extLst>
  </p:cSld>
  <p:clrMapOvr>
    <a:masterClrMapping/>
  </p:clrMapOvr>
</p:sld>
</file>

<file path=ppt/theme/theme1.xml><?xml version="1.0" encoding="utf-8"?>
<a:theme xmlns:a="http://schemas.openxmlformats.org/drawingml/2006/main" name="ShapesVTI">
  <a:themeElements>
    <a:clrScheme name="Office">
      <a:dk1>
        <a:srgbClr val="000000"/>
      </a:dk1>
      <a:lt1>
        <a:srgbClr val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estival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hapesVTI" id="{C78D20FD-A872-4243-8597-B534C62538FF}" vid="{7CAFCCF9-7834-41D6-B6AB-7D225A18A4E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251</TotalTime>
  <Words>698</Words>
  <Application>Microsoft Office PowerPoint</Application>
  <PresentationFormat>Widescreen</PresentationFormat>
  <Paragraphs>57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Century Gothic</vt:lpstr>
      <vt:lpstr>Courier New</vt:lpstr>
      <vt:lpstr>ShapesVTI</vt:lpstr>
      <vt:lpstr>Forms: Buttons, Select, Datalist</vt:lpstr>
      <vt:lpstr>Buttons:</vt:lpstr>
      <vt:lpstr>Select Box: (kinda cool drop-down box):</vt:lpstr>
      <vt:lpstr>DataList (html 5)</vt:lpstr>
      <vt:lpstr>Submit</vt:lpstr>
      <vt:lpstr>Takeaways: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Forms</dc:title>
  <dc:creator>Yarrington, Debra</dc:creator>
  <cp:lastModifiedBy>Yarrington, Debra</cp:lastModifiedBy>
  <cp:revision>22</cp:revision>
  <dcterms:created xsi:type="dcterms:W3CDTF">2021-03-01T23:36:38Z</dcterms:created>
  <dcterms:modified xsi:type="dcterms:W3CDTF">2021-03-02T04:18:31Z</dcterms:modified>
</cp:coreProperties>
</file>