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68" r:id="rId2"/>
    <p:sldId id="269" r:id="rId3"/>
    <p:sldId id="270" r:id="rId4"/>
    <p:sldId id="271" r:id="rId5"/>
    <p:sldId id="273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6" y="3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43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92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76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68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62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87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92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96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19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41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5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F3927-C08A-4567-8034-F29CDF011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Forms: Buttons, Select, </a:t>
            </a:r>
            <a:r>
              <a:rPr lang="en-US" dirty="0" err="1"/>
              <a:t>Datalist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4924E-082C-43E9-94F0-3F093412E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57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2B93-1A8C-4DE5-9DE8-CFADF8539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91" y="120867"/>
            <a:ext cx="10289087" cy="1325563"/>
          </a:xfrm>
        </p:spPr>
        <p:txBody>
          <a:bodyPr/>
          <a:lstStyle/>
          <a:p>
            <a:r>
              <a:rPr lang="en-US" dirty="0"/>
              <a:t>Buttons: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5A026C-B027-4043-B59D-1AC801B2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1831" y="1517519"/>
            <a:ext cx="4531056" cy="2255838"/>
          </a:xfr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CAD22296-EFA4-457B-AA40-7CD8EADF7E32}"/>
              </a:ext>
            </a:extLst>
          </p:cNvPr>
          <p:cNvSpPr txBox="1">
            <a:spLocks/>
          </p:cNvSpPr>
          <p:nvPr/>
        </p:nvSpPr>
        <p:spPr>
          <a:xfrm>
            <a:off x="281836" y="1089438"/>
            <a:ext cx="9425835" cy="4814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&lt;input type = "button" value = "Click Here"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onClick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"alert('You clicked a button!')"&gt; </a:t>
            </a:r>
          </a:p>
          <a:p>
            <a:pPr>
              <a:buFont typeface="Arial" panose="020B0604020202020204" pitchFamily="34" charset="0"/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Breaking it down:</a:t>
            </a:r>
          </a:p>
          <a:p>
            <a:pPr marL="287338" marR="0" indent="-287338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group of form elements that allow the reader of the web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(the user) to interact with the element</a:t>
            </a:r>
          </a:p>
          <a:p>
            <a:pPr marL="287338" marR="0" indent="-287338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= “button”: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input element is and will appear as a button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your web page.</a:t>
            </a:r>
          </a:p>
          <a:p>
            <a:pPr marL="287338" marR="0" indent="-287338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 =”Click Here”: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text that will appear on the button. 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can be anything – it doesn’t have to be “Click Here”.  Try changing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and reloading the web page.  You’ll see the text on the button changes.</a:t>
            </a:r>
          </a:p>
          <a:p>
            <a:pPr marL="287338" marR="0" indent="-287338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“Alert(‘You clicked a button!’)”: 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indicates that clicking on the button will cause an action.  The action in this case is to bring up an Alert box that says, “You clicked a button!”.  Try changing the text “You clicked a button!” to “This is an Alert Box” and reload your web page and click on the button.  The new text should show up in the Alert box.</a:t>
            </a:r>
          </a:p>
          <a:p>
            <a:pPr marL="287338" marR="0" indent="-2873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Input element is another element that doesn’t require a separate closing tag.</a:t>
            </a:r>
          </a:p>
        </p:txBody>
      </p:sp>
    </p:spTree>
    <p:extLst>
      <p:ext uri="{BB962C8B-B14F-4D97-AF65-F5344CB8AC3E}">
        <p14:creationId xmlns:p14="http://schemas.microsoft.com/office/powerpoint/2010/main" val="15184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D794-FAA6-4A8D-9510-3B44B0AC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Box: (</a:t>
            </a:r>
            <a:r>
              <a:rPr lang="en-US" dirty="0" err="1"/>
              <a:t>kinda</a:t>
            </a:r>
            <a:r>
              <a:rPr lang="en-US" dirty="0"/>
              <a:t> cool drop-down box):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29182-6B7C-4358-9E27-CDAC6AB27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&lt;select name="characters"&gt;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&lt;option value="Eric"&gt; Eric Idle &lt;/option&gt;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&lt;option value="</a:t>
            </a:r>
            <a:r>
              <a:rPr lang="en-US" sz="18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TGilliam</a:t>
            </a: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"&gt; Terry Gilliam&lt;/option&gt;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&lt;option value="John"&gt; John Cleese&lt;/option&gt;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&lt;option value = "Michael"&gt;Michael Palin &lt;/option&gt;</a:t>
            </a: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&lt;option value = "Graham"&gt;Graham Chapman &lt;/option&gt;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&lt;option value = "</a:t>
            </a:r>
            <a:r>
              <a:rPr lang="en-US" sz="18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TJones</a:t>
            </a: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"&gt;Terry Jones &lt;/option&gt;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&lt;/select&gt;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017D91-BF5A-4289-9FC2-BE387F04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241" y="1780145"/>
            <a:ext cx="3241515" cy="38597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A18468-D9A4-453B-AC5A-221121FD500C}"/>
              </a:ext>
            </a:extLst>
          </p:cNvPr>
          <p:cNvSpPr txBox="1"/>
          <p:nvPr/>
        </p:nvSpPr>
        <p:spPr>
          <a:xfrm>
            <a:off x="1446756" y="4634630"/>
            <a:ext cx="6594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Mistake I see people make with select boxes: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forgetting to close the &lt;/option&gt;s,  and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Forgetting to close the &lt;/select&gt; tag</a:t>
            </a:r>
          </a:p>
        </p:txBody>
      </p:sp>
    </p:spTree>
    <p:extLst>
      <p:ext uri="{BB962C8B-B14F-4D97-AF65-F5344CB8AC3E}">
        <p14:creationId xmlns:p14="http://schemas.microsoft.com/office/powerpoint/2010/main" val="343614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DEBF-EDD3-4E18-AFBE-24C6B39F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951" y="500061"/>
            <a:ext cx="10515600" cy="1325563"/>
          </a:xfrm>
        </p:spPr>
        <p:txBody>
          <a:bodyPr/>
          <a:lstStyle/>
          <a:p>
            <a:r>
              <a:rPr lang="en-US" dirty="0" err="1"/>
              <a:t>DataList</a:t>
            </a:r>
            <a:r>
              <a:rPr lang="en-US" dirty="0"/>
              <a:t> (html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0197D-584C-4701-864C-302890308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51" y="1825624"/>
            <a:ext cx="6807047" cy="4017767"/>
          </a:xfrm>
          <a:solidFill>
            <a:schemeClr val="bg2"/>
          </a:solidFill>
        </p:spPr>
        <p:txBody>
          <a:bodyPr/>
          <a:lstStyle/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&lt;h2&gt;type in your favorite cookie…&lt;/h2&gt;</a:t>
            </a: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list="cookies"&gt;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&lt;</a:t>
            </a:r>
            <a:r>
              <a:rPr lang="en-US" sz="18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datalist</a:t>
            </a: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id="cookies"&gt;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&lt;option value="chocolate chip"&gt;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&lt;option value="fig newton"&gt;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&lt;option value="thin mint"&gt;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&lt;option value="</a:t>
            </a:r>
            <a:r>
              <a:rPr lang="en-US" sz="18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oreo</a:t>
            </a: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&lt;option value="</a:t>
            </a:r>
            <a:r>
              <a:rPr lang="en-US" sz="18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samoa</a:t>
            </a: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&lt;option value="ginger snaps"&gt;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&lt;/</a:t>
            </a:r>
            <a:r>
              <a:rPr lang="en-US" sz="18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datalist</a:t>
            </a:r>
            <a:r>
              <a:rPr lang="en-US" sz="1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71B6DA-101D-4520-91D2-D3AED5F35E9A}"/>
              </a:ext>
            </a:extLst>
          </p:cNvPr>
          <p:cNvSpPr txBox="1"/>
          <p:nvPr/>
        </p:nvSpPr>
        <p:spPr>
          <a:xfrm>
            <a:off x="382044" y="5039036"/>
            <a:ext cx="6594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Start typing – will choose whichever value(s) have the text you’ve typed so far…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C1A84E-04E6-46F5-A26B-10E6EC237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204" y="1825625"/>
            <a:ext cx="5114795" cy="246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6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1FA4-E389-43F3-91BD-8DC890F9B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EA76F-EB4D-4D3C-84F0-CB363BB4D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forms have one (and only one) submit button</a:t>
            </a:r>
          </a:p>
          <a:p>
            <a:r>
              <a:rPr lang="en-US" dirty="0"/>
              <a:t>This takes all the data the user filled in and send it somewhere</a:t>
            </a:r>
          </a:p>
          <a:p>
            <a:pPr lvl="1"/>
            <a:r>
              <a:rPr lang="en-US" dirty="0"/>
              <a:t>E.g., if you have something like: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&lt;form action = “http://www.udel.edu/</a:t>
            </a:r>
            <a:r>
              <a:rPr lang="en-US" dirty="0" err="1">
                <a:solidFill>
                  <a:srgbClr val="C00000"/>
                </a:solidFill>
              </a:rPr>
              <a:t>processform.php</a:t>
            </a:r>
            <a:r>
              <a:rPr lang="en-US" dirty="0">
                <a:solidFill>
                  <a:srgbClr val="C00000"/>
                </a:solidFill>
              </a:rPr>
              <a:t>”&gt;  </a:t>
            </a:r>
          </a:p>
          <a:p>
            <a:pPr marL="914400" lvl="2" indent="0">
              <a:buNone/>
            </a:pPr>
            <a:r>
              <a:rPr lang="en-US" dirty="0"/>
              <a:t>When you hit the submit button, it will send all the info to the processform.ph</a:t>
            </a:r>
          </a:p>
          <a:p>
            <a:pPr marL="914400" lvl="2" indent="-914400">
              <a:buNone/>
            </a:pPr>
            <a:r>
              <a:rPr lang="en-US" dirty="0"/>
              <a:t>Looks like this:</a:t>
            </a:r>
          </a:p>
          <a:p>
            <a:pPr marL="914400" lvl="2" indent="-914400">
              <a:buNone/>
            </a:pPr>
            <a:r>
              <a:rPr lang="en-US" dirty="0">
                <a:solidFill>
                  <a:srgbClr val="FF0000"/>
                </a:solidFill>
              </a:rPr>
              <a:t>&lt;input type = "submit"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en-US" dirty="0">
                <a:solidFill>
                  <a:srgbClr val="FF0000"/>
                </a:solidFill>
              </a:rPr>
              <a:t> = "submit the form"&gt;</a:t>
            </a:r>
          </a:p>
          <a:p>
            <a:pPr marL="914400" lvl="2" indent="-914400">
              <a:buNone/>
            </a:pPr>
            <a:r>
              <a:rPr lang="en-US" dirty="0"/>
              <a:t>And in the browser it will look like:</a:t>
            </a:r>
          </a:p>
          <a:p>
            <a:pPr marL="914400" lvl="2" indent="-91440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914400" lvl="2" indent="-91440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894CE3-E4F5-4703-997A-49127089F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186" y="4657007"/>
            <a:ext cx="31146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91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C3EEA6D6-88A7-4A65-974B-D7797225D9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55" r="3543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48AD31-32EC-476C-8F75-B863201B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55" y="5557043"/>
            <a:ext cx="5721484" cy="1325563"/>
          </a:xfrm>
        </p:spPr>
        <p:txBody>
          <a:bodyPr>
            <a:normAutofit/>
          </a:bodyPr>
          <a:lstStyle/>
          <a:p>
            <a:r>
              <a:rPr lang="en-US" dirty="0"/>
              <a:t>Takeaways: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D9F61-F63D-406B-A7B4-064CB327E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33" y="407988"/>
            <a:ext cx="6582426" cy="6193228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n-US" sz="1600" b="1" dirty="0"/>
              <a:t>Forms </a:t>
            </a:r>
            <a:r>
              <a:rPr lang="en-US" sz="1600" dirty="0"/>
              <a:t>– how users enter data</a:t>
            </a:r>
          </a:p>
          <a:p>
            <a:pPr>
              <a:spcBef>
                <a:spcPts val="1500"/>
              </a:spcBef>
            </a:pPr>
            <a:r>
              <a:rPr lang="en-US" sz="1600" dirty="0"/>
              <a:t>Group together different elements into one form (for processing) by putting </a:t>
            </a:r>
            <a:r>
              <a:rPr lang="en-US" sz="1600" b="1" dirty="0"/>
              <a:t>&lt;form&gt; </a:t>
            </a:r>
            <a:r>
              <a:rPr lang="en-US" sz="1600" dirty="0"/>
              <a:t>and </a:t>
            </a:r>
            <a:r>
              <a:rPr lang="en-US" sz="1600" b="1" dirty="0"/>
              <a:t>&lt;/form&gt; </a:t>
            </a:r>
            <a:r>
              <a:rPr lang="en-US" sz="1600" dirty="0"/>
              <a:t>around the whole thing</a:t>
            </a:r>
          </a:p>
          <a:p>
            <a:pPr>
              <a:spcBef>
                <a:spcPts val="1500"/>
              </a:spcBef>
            </a:pPr>
            <a:r>
              <a:rPr lang="en-US" sz="1600" dirty="0"/>
              <a:t>Elements to put in a form:</a:t>
            </a:r>
          </a:p>
          <a:p>
            <a:pPr lvl="1">
              <a:spcBef>
                <a:spcPts val="1500"/>
              </a:spcBef>
            </a:pPr>
            <a:r>
              <a:rPr lang="en-US" sz="1600" b="1" dirty="0"/>
              <a:t>Text</a:t>
            </a:r>
            <a:r>
              <a:rPr lang="en-US" sz="1600" dirty="0"/>
              <a:t> (single line)</a:t>
            </a:r>
          </a:p>
          <a:p>
            <a:pPr lvl="1">
              <a:spcBef>
                <a:spcPts val="1500"/>
              </a:spcBef>
            </a:pPr>
            <a:r>
              <a:rPr lang="en-US" sz="1600" b="1" dirty="0"/>
              <a:t>Text area </a:t>
            </a:r>
            <a:r>
              <a:rPr lang="en-US" sz="1600" dirty="0"/>
              <a:t>(textbox)</a:t>
            </a:r>
          </a:p>
          <a:p>
            <a:pPr lvl="1">
              <a:spcBef>
                <a:spcPts val="1500"/>
              </a:spcBef>
            </a:pPr>
            <a:r>
              <a:rPr lang="en-US" sz="1600" b="1" dirty="0"/>
              <a:t>Radio button </a:t>
            </a:r>
            <a:r>
              <a:rPr lang="en-US" sz="1600" dirty="0"/>
              <a:t>(set of buttons in which you can only choose 1)</a:t>
            </a:r>
          </a:p>
          <a:p>
            <a:pPr lvl="1">
              <a:spcBef>
                <a:spcPts val="1500"/>
              </a:spcBef>
            </a:pPr>
            <a:r>
              <a:rPr lang="en-US" sz="1600" b="1" dirty="0"/>
              <a:t>Checkbox</a:t>
            </a:r>
            <a:r>
              <a:rPr lang="en-US" sz="1600" dirty="0"/>
              <a:t> (set of buttons in which you can choose multiple answers</a:t>
            </a:r>
          </a:p>
          <a:p>
            <a:pPr lvl="1">
              <a:spcBef>
                <a:spcPts val="1500"/>
              </a:spcBef>
            </a:pPr>
            <a:r>
              <a:rPr lang="en-US" sz="1600" b="1" dirty="0"/>
              <a:t>Button</a:t>
            </a:r>
            <a:r>
              <a:rPr lang="en-US" sz="1600" dirty="0"/>
              <a:t> – can click on to make things happen</a:t>
            </a:r>
          </a:p>
          <a:p>
            <a:pPr lvl="1">
              <a:spcBef>
                <a:spcPts val="1500"/>
              </a:spcBef>
            </a:pPr>
            <a:r>
              <a:rPr lang="en-US" sz="1600" b="1" dirty="0"/>
              <a:t>Select box </a:t>
            </a:r>
            <a:r>
              <a:rPr lang="en-US" sz="1600" dirty="0"/>
              <a:t>– drop down menu with options</a:t>
            </a:r>
          </a:p>
          <a:p>
            <a:pPr lvl="1">
              <a:spcBef>
                <a:spcPts val="1500"/>
              </a:spcBef>
            </a:pPr>
            <a:r>
              <a:rPr lang="en-US" sz="1600" b="1" dirty="0"/>
              <a:t>Data list </a:t>
            </a:r>
            <a:r>
              <a:rPr lang="en-US" sz="1600" dirty="0"/>
              <a:t>– lets you start typing and auto-suggests based on what you’ve typed</a:t>
            </a:r>
          </a:p>
          <a:p>
            <a:pPr>
              <a:spcBef>
                <a:spcPts val="1500"/>
              </a:spcBef>
            </a:pPr>
            <a:r>
              <a:rPr lang="en-US" sz="1600" dirty="0"/>
              <a:t>We’re dealing with the front end of a form here</a:t>
            </a:r>
          </a:p>
          <a:p>
            <a:pPr>
              <a:spcBef>
                <a:spcPts val="1500"/>
              </a:spcBef>
            </a:pPr>
            <a:r>
              <a:rPr lang="en-US" sz="1600" dirty="0"/>
              <a:t>When you hit </a:t>
            </a:r>
            <a:r>
              <a:rPr lang="en-US" sz="1600" b="1" dirty="0"/>
              <a:t>submit</a:t>
            </a:r>
            <a:r>
              <a:rPr lang="en-US" sz="1600" dirty="0"/>
              <a:t>, will send data to whatever action the form has (if the form has an action)</a:t>
            </a:r>
          </a:p>
        </p:txBody>
      </p:sp>
    </p:spTree>
    <p:extLst>
      <p:ext uri="{BB962C8B-B14F-4D97-AF65-F5344CB8AC3E}">
        <p14:creationId xmlns:p14="http://schemas.microsoft.com/office/powerpoint/2010/main" val="3923331993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698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ShapesVTI</vt:lpstr>
      <vt:lpstr>Forms: Buttons, Select, Datalist</vt:lpstr>
      <vt:lpstr>Buttons:</vt:lpstr>
      <vt:lpstr>Select Box: (kinda cool drop-down box):</vt:lpstr>
      <vt:lpstr>DataList (html 5)</vt:lpstr>
      <vt:lpstr>Submit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</dc:title>
  <dc:creator>Yarrington, Debra</dc:creator>
  <cp:lastModifiedBy>Yarrington, Debra</cp:lastModifiedBy>
  <cp:revision>22</cp:revision>
  <dcterms:created xsi:type="dcterms:W3CDTF">2021-03-01T23:36:38Z</dcterms:created>
  <dcterms:modified xsi:type="dcterms:W3CDTF">2021-03-02T04:18:31Z</dcterms:modified>
</cp:coreProperties>
</file>