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8"/>
  </p:notesMasterIdLst>
  <p:sldIdLst>
    <p:sldId id="369" r:id="rId2"/>
    <p:sldId id="370" r:id="rId3"/>
    <p:sldId id="371" r:id="rId4"/>
    <p:sldId id="372" r:id="rId5"/>
    <p:sldId id="373" r:id="rId6"/>
    <p:sldId id="374" r:id="rId7"/>
  </p:sldIdLst>
  <p:sldSz cx="8229600" cy="5943600"/>
  <p:notesSz cx="7086600" cy="94281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>
        <p:scale>
          <a:sx n="91" d="100"/>
          <a:sy n="91" d="100"/>
        </p:scale>
        <p:origin x="1114" y="4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2/18/2021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idator.w3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validator.w3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t peering over table">
            <a:extLst>
              <a:ext uri="{FF2B5EF4-FFF2-40B4-BE49-F238E27FC236}">
                <a16:creationId xmlns:a16="http://schemas.microsoft.com/office/drawing/2014/main" id="{318CD13F-7292-4F9D-AEEC-8D6BE5531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9" b="2259"/>
          <a:stretch/>
        </p:blipFill>
        <p:spPr>
          <a:xfrm>
            <a:off x="20" y="10"/>
            <a:ext cx="8229580" cy="3962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B08A7-D296-408D-83B0-7E97D98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35" y="3253058"/>
            <a:ext cx="6069330" cy="142632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3800" spc="200"/>
              <a:t>Making a Web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BD6A6-85CD-4B0B-8B3E-B6038FBC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9255" y="4944100"/>
            <a:ext cx="4591089" cy="444764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2000" dirty="0">
                <a:solidFill>
                  <a:srgbClr val="FFC000"/>
                </a:solidFill>
              </a:rPr>
              <a:t>Title, paragraphs, and header tags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B9C6E-4922-4300-B9D0-F4E17232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 vert="horz" lIns="18288" tIns="45720" rIns="18288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F755FC8D-3703-4281-B6DC-177CFDB5456C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05267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8EA6-4279-48EA-8D0C-40173B23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41" y="836066"/>
            <a:ext cx="5621014" cy="10302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1: Create a new html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8271-31CD-4204-A2ED-65D2A99A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441" y="2245711"/>
            <a:ext cx="5621014" cy="307252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your valid template.html in whatever editor you’re using</a:t>
            </a:r>
          </a:p>
          <a:p>
            <a:pPr lvl="1"/>
            <a:r>
              <a:rPr lang="en-US" dirty="0"/>
              <a:t>Notepad++, BBEdit, Bracket, etc.</a:t>
            </a:r>
          </a:p>
          <a:p>
            <a:r>
              <a:rPr lang="en-US" dirty="0"/>
              <a:t>Save as another file (e.g., firstwebpage.html)</a:t>
            </a:r>
          </a:p>
          <a:p>
            <a:pPr lvl="1"/>
            <a:r>
              <a:rPr lang="en-US" dirty="0"/>
              <a:t>Make sure you save it as an html file, with the .html extension</a:t>
            </a:r>
          </a:p>
          <a:p>
            <a:pPr lvl="1"/>
            <a:r>
              <a:rPr lang="en-US" dirty="0"/>
              <a:t>NO SPACES!!</a:t>
            </a:r>
          </a:p>
          <a:p>
            <a:pPr lvl="2"/>
            <a:r>
              <a:rPr lang="en-US" dirty="0"/>
              <a:t>E.g., DON’T name it: first web page.html!!!</a:t>
            </a:r>
          </a:p>
          <a:p>
            <a:pPr lvl="2"/>
            <a:r>
              <a:rPr lang="en-US" dirty="0"/>
              <a:t>Spaces in names of files are a real pain in the neck in the html world.</a:t>
            </a:r>
          </a:p>
          <a:p>
            <a:r>
              <a:rPr lang="en-US" dirty="0"/>
              <a:t>Now you should have two valid web pages: </a:t>
            </a:r>
          </a:p>
          <a:p>
            <a:pPr lvl="1"/>
            <a:r>
              <a:rPr lang="en-US" dirty="0"/>
              <a:t>template.html</a:t>
            </a:r>
          </a:p>
          <a:p>
            <a:pPr lvl="1"/>
            <a:r>
              <a:rPr lang="en-US" dirty="0"/>
              <a:t>firstwebpage.html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DA61-B3BD-41AA-AB64-1049A7E4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at look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41A7C685-60BD-42E1-84AE-BEEDAA95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48" y="836066"/>
            <a:ext cx="5840704" cy="1030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0C901-3CBC-43AB-B361-A9595CE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48" y="836066"/>
            <a:ext cx="5840703" cy="1030224"/>
          </a:xfrm>
          <a:noFill/>
        </p:spPr>
        <p:txBody>
          <a:bodyPr/>
          <a:lstStyle/>
          <a:p>
            <a:pPr algn="l"/>
            <a:r>
              <a:rPr lang="en-US" dirty="0"/>
              <a:t>    Step 2: Adding Title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D5EC-719A-426A-8F4D-850878A0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03" y="2030555"/>
            <a:ext cx="4583994" cy="33583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/>
              <a:t>NOTE:  This is in the head section of your web page!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it isn’t still open, open firstwebpage.html in your text editor of choice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Look in the head section</a:t>
            </a:r>
          </a:p>
          <a:p>
            <a:pPr marL="541027" lvl="1" indent="-342900">
              <a:buFont typeface="+mj-lt"/>
              <a:buAutoNum type="arabicPeriod"/>
            </a:pPr>
            <a:r>
              <a:rPr lang="en-US" dirty="0"/>
              <a:t>In between &lt;title&gt; and &lt;/title&gt;, add something that might be an appropriate title for your web page (don’t make it too long)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Save your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Validate it (</a:t>
            </a:r>
            <a:r>
              <a:rPr lang="en-US" dirty="0">
                <a:hlinkClick r:id="rId3"/>
              </a:rPr>
              <a:t>https://www.validator.w3.org</a:t>
            </a:r>
            <a:r>
              <a:rPr lang="en-US" dirty="0"/>
              <a:t>)</a:t>
            </a:r>
          </a:p>
          <a:p>
            <a:pPr marL="541027" lvl="1" indent="-342900">
              <a:buFont typeface="+mj-lt"/>
              <a:buAutoNum type="arabicPeriod"/>
            </a:pPr>
            <a:r>
              <a:rPr lang="en-US" dirty="0"/>
              <a:t>If it doesn’t validate, see video/ppt on validating your web page</a:t>
            </a:r>
          </a:p>
          <a:p>
            <a:pPr marL="541027" lvl="1" indent="-342900">
              <a:buFont typeface="+mj-lt"/>
              <a:buAutoNum type="arabicPeriod"/>
            </a:pPr>
            <a:r>
              <a:rPr lang="en-US" dirty="0"/>
              <a:t>If it does, load it into your browser</a:t>
            </a:r>
          </a:p>
          <a:p>
            <a:pPr marL="739155" lvl="2" indent="-342900">
              <a:buFont typeface="+mj-lt"/>
              <a:buAutoNum type="arabicPeriod"/>
            </a:pPr>
            <a:r>
              <a:rPr lang="en-US" dirty="0"/>
              <a:t>See the title in the tab?</a:t>
            </a:r>
          </a:p>
          <a:p>
            <a:pPr marL="0" indent="0">
              <a:buNone/>
            </a:pPr>
            <a:r>
              <a:rPr lang="en-US" b="1" i="1" dirty="0"/>
              <a:t>Note: every web page has ONLY ONE title!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CE129-D2BF-47C4-BCDA-7F16615A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html page with a title&#10;&#10;">
            <a:extLst>
              <a:ext uri="{FF2B5EF4-FFF2-40B4-BE49-F238E27FC236}">
                <a16:creationId xmlns:a16="http://schemas.microsoft.com/office/drawing/2014/main" id="{D51F4DE7-B7B9-4FB5-B78F-1AF4549AA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97" y="2030555"/>
            <a:ext cx="2934896" cy="1259045"/>
          </a:xfrm>
          <a:prstGeom prst="rect">
            <a:avLst/>
          </a:prstGeom>
        </p:spPr>
      </p:pic>
      <p:pic>
        <p:nvPicPr>
          <p:cNvPr id="8" name="Picture 7" descr="web page with title in the tab">
            <a:extLst>
              <a:ext uri="{FF2B5EF4-FFF2-40B4-BE49-F238E27FC236}">
                <a16:creationId xmlns:a16="http://schemas.microsoft.com/office/drawing/2014/main" id="{F355F2CC-BBAD-4F64-8BC1-02615C6DD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26" y="4509140"/>
            <a:ext cx="2592139" cy="11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0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EFE4-13B5-4572-BE4A-2F763684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10" y="438508"/>
            <a:ext cx="5343980" cy="1030224"/>
          </a:xfrm>
        </p:spPr>
        <p:txBody>
          <a:bodyPr/>
          <a:lstStyle/>
          <a:p>
            <a:r>
              <a:rPr lang="en-US" dirty="0"/>
              <a:t>Step 2:  Adding Content</a:t>
            </a:r>
            <a:br>
              <a:rPr lang="en-US" dirty="0"/>
            </a:br>
            <a:r>
              <a:rPr lang="en-US" sz="1800" dirty="0"/>
              <a:t>Paragraphs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6C41D-439E-4A1C-9831-CB09E26D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Picture 11" descr="A picture containing cat, mammal, domestic cat&#10;&#10;Description automatically generated">
            <a:extLst>
              <a:ext uri="{FF2B5EF4-FFF2-40B4-BE49-F238E27FC236}">
                <a16:creationId xmlns:a16="http://schemas.microsoft.com/office/drawing/2014/main" id="{861B86C5-25D1-483B-B31D-3A93819D0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6" y="3811600"/>
            <a:ext cx="7458002" cy="2012699"/>
          </a:xfrm>
          <a:prstGeom prst="rect">
            <a:avLst/>
          </a:prstGeom>
        </p:spPr>
      </p:pic>
      <p:pic>
        <p:nvPicPr>
          <p:cNvPr id="6" name="Picture 5" descr="Html with paragraph tags inserted&#10;">
            <a:extLst>
              <a:ext uri="{FF2B5EF4-FFF2-40B4-BE49-F238E27FC236}">
                <a16:creationId xmlns:a16="http://schemas.microsoft.com/office/drawing/2014/main" id="{BA4C2B12-C3CA-43BA-9D5A-4B6CB03B7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23" y="1633816"/>
            <a:ext cx="3241595" cy="24161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7127-ACCE-446B-B3A6-E1052F65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16" y="1633816"/>
            <a:ext cx="4070168" cy="3292939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HTML is a mark-up language</a:t>
            </a:r>
          </a:p>
          <a:p>
            <a:r>
              <a:rPr lang="en-US" dirty="0"/>
              <a:t>You have to tell the browser what everything is</a:t>
            </a:r>
          </a:p>
          <a:p>
            <a:pPr lvl="1"/>
            <a:r>
              <a:rPr lang="en-US" dirty="0"/>
              <a:t>E.g., you had to tell the browser what was the title by putting the  &lt;title&gt;  and &lt;/title&gt; tags around it</a:t>
            </a:r>
          </a:p>
          <a:p>
            <a:r>
              <a:rPr lang="en-US" dirty="0"/>
              <a:t>In between the opening and closing body tags, we’ll add content.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/>
              <a:t>Let’s add Paragraphs:</a:t>
            </a:r>
          </a:p>
          <a:p>
            <a:r>
              <a:rPr lang="en-US" dirty="0"/>
              <a:t>You must label each and every paragraph by putting an opening </a:t>
            </a:r>
            <a:r>
              <a:rPr lang="en-US" dirty="0">
                <a:solidFill>
                  <a:srgbClr val="FF0000"/>
                </a:solidFill>
              </a:rPr>
              <a:t>&lt;p&gt; </a:t>
            </a:r>
            <a:r>
              <a:rPr lang="en-US" dirty="0"/>
              <a:t>and a closing </a:t>
            </a:r>
            <a:r>
              <a:rPr lang="en-US" dirty="0">
                <a:solidFill>
                  <a:srgbClr val="FF0000"/>
                </a:solidFill>
              </a:rPr>
              <a:t>&lt;/p&gt; </a:t>
            </a:r>
            <a:r>
              <a:rPr lang="en-US" dirty="0"/>
              <a:t>around it</a:t>
            </a:r>
          </a:p>
          <a:p>
            <a:r>
              <a:rPr lang="en-US" dirty="0"/>
              <a:t>See side column example!</a:t>
            </a:r>
          </a:p>
          <a:p>
            <a:r>
              <a:rPr lang="en-US" dirty="0"/>
              <a:t>When you have some paragraphs:</a:t>
            </a:r>
          </a:p>
          <a:p>
            <a:pPr marL="541027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Save the file</a:t>
            </a:r>
          </a:p>
          <a:p>
            <a:pPr marL="541027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Validate the file</a:t>
            </a:r>
          </a:p>
          <a:p>
            <a:pPr marL="541027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dirty="0"/>
              <a:t>View it in a web browser of your choice</a:t>
            </a:r>
          </a:p>
          <a:p>
            <a:pPr marL="0" indent="0">
              <a:spcBef>
                <a:spcPts val="4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You can have as many paragraphs as you want in the body, but each paragraph must be surrounded by the &lt;p&gt; and the &lt;/p&gt; paragraph tags.</a:t>
            </a:r>
          </a:p>
        </p:txBody>
      </p:sp>
    </p:spTree>
    <p:extLst>
      <p:ext uri="{BB962C8B-B14F-4D97-AF65-F5344CB8AC3E}">
        <p14:creationId xmlns:p14="http://schemas.microsoft.com/office/powerpoint/2010/main" val="289578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A050-F0F6-4819-8F86-C4B2103F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93" y="229969"/>
            <a:ext cx="5343980" cy="103022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Step 2:  Adding Content</a:t>
            </a:r>
            <a:br>
              <a:rPr lang="en-US" dirty="0"/>
            </a:br>
            <a:r>
              <a:rPr lang="en-US" sz="1800" dirty="0"/>
              <a:t>Headers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6A1B2-35C5-418B-A737-BED6643B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html code with headers">
            <a:extLst>
              <a:ext uri="{FF2B5EF4-FFF2-40B4-BE49-F238E27FC236}">
                <a16:creationId xmlns:a16="http://schemas.microsoft.com/office/drawing/2014/main" id="{036EA17E-7897-4F11-8752-393A5CC67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56" y="1485462"/>
            <a:ext cx="3516792" cy="39034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1556699-262C-4698-8A9E-A6DDB2E15C23}"/>
              </a:ext>
            </a:extLst>
          </p:cNvPr>
          <p:cNvSpPr/>
          <p:nvPr/>
        </p:nvSpPr>
        <p:spPr>
          <a:xfrm>
            <a:off x="6859741" y="2522473"/>
            <a:ext cx="196194" cy="1051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49B5652-B329-4A41-939B-DA094CBAAD2F}"/>
              </a:ext>
            </a:extLst>
          </p:cNvPr>
          <p:cNvSpPr/>
          <p:nvPr/>
        </p:nvSpPr>
        <p:spPr>
          <a:xfrm>
            <a:off x="6866747" y="2774063"/>
            <a:ext cx="196194" cy="1051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3916D7E-AECA-4EF2-B32E-0166FE9FB419}"/>
              </a:ext>
            </a:extLst>
          </p:cNvPr>
          <p:cNvSpPr/>
          <p:nvPr/>
        </p:nvSpPr>
        <p:spPr>
          <a:xfrm>
            <a:off x="5701860" y="3696138"/>
            <a:ext cx="196194" cy="1051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56F16A9-74CF-4A02-BC9F-64E8935C092C}"/>
              </a:ext>
            </a:extLst>
          </p:cNvPr>
          <p:cNvSpPr/>
          <p:nvPr/>
        </p:nvSpPr>
        <p:spPr>
          <a:xfrm>
            <a:off x="7745285" y="4198884"/>
            <a:ext cx="196194" cy="10510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t staring">
            <a:extLst>
              <a:ext uri="{FF2B5EF4-FFF2-40B4-BE49-F238E27FC236}">
                <a16:creationId xmlns:a16="http://schemas.microsoft.com/office/drawing/2014/main" id="{10F629E1-4627-45DE-9165-46F469A6C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9588" y="3861361"/>
            <a:ext cx="2091557" cy="1527503"/>
          </a:xfrm>
          <a:prstGeom prst="rect">
            <a:avLst/>
          </a:prstGeom>
          <a:effectLst>
            <a:softEdge rad="50800"/>
          </a:effectLst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7BAF-2FCF-44C8-95BA-C229E611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485462"/>
            <a:ext cx="3853793" cy="3903402"/>
          </a:xfrm>
          <a:solidFill>
            <a:schemeClr val="bg2">
              <a:alpha val="61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Headers are used to indicate headings of sections in a document</a:t>
            </a:r>
          </a:p>
          <a:p>
            <a:pPr lvl="1"/>
            <a:r>
              <a:rPr lang="en-US" i="1" dirty="0"/>
              <a:t>Note:  This isn’t the same thing as the &lt;title&gt;&lt;/title&gt;, which is in the &lt;head&gt;&lt;/head&gt; section and appears in the tab</a:t>
            </a:r>
          </a:p>
          <a:p>
            <a:pPr lvl="2">
              <a:spcBef>
                <a:spcPts val="200"/>
              </a:spcBef>
            </a:pPr>
            <a:r>
              <a:rPr lang="en-US" i="1" dirty="0"/>
              <a:t>Because we computer scientists enjoy being confusing…</a:t>
            </a:r>
          </a:p>
          <a:p>
            <a:pPr lvl="1"/>
            <a:r>
              <a:rPr lang="en-US" dirty="0"/>
              <a:t>Headers are tags that go around heads of sections in the body.</a:t>
            </a:r>
          </a:p>
          <a:p>
            <a:pPr lvl="1"/>
            <a:r>
              <a:rPr lang="en-US" dirty="0"/>
              <a:t>They can be used multiple times</a:t>
            </a:r>
          </a:p>
          <a:p>
            <a:pPr lvl="2"/>
            <a:r>
              <a:rPr lang="en-US" dirty="0"/>
              <a:t>Like paragraphs</a:t>
            </a:r>
          </a:p>
          <a:p>
            <a:pPr lvl="1"/>
            <a:r>
              <a:rPr lang="en-US" dirty="0"/>
              <a:t>Headers that exist: 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&lt;h1&gt; &lt;/h1&gt;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&lt;h2&gt;&lt;/h2&gt;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&lt;h3&gt;&lt;/h3&gt;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&lt;h4&gt;&lt;/h4&gt;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&lt;h5&gt;&lt;/h5&gt;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&lt;h6&gt;&lt;/h6&gt;</a:t>
            </a:r>
          </a:p>
          <a:p>
            <a:pPr lvl="2">
              <a:spcBef>
                <a:spcPts val="200"/>
              </a:spcBef>
            </a:pPr>
            <a:r>
              <a:rPr lang="en-US" b="1" dirty="0">
                <a:solidFill>
                  <a:srgbClr val="C00000"/>
                </a:solidFill>
              </a:rPr>
              <a:t>NO H7!!!</a:t>
            </a:r>
          </a:p>
          <a:p>
            <a:pPr>
              <a:spcBef>
                <a:spcPts val="200"/>
              </a:spcBef>
            </a:pPr>
            <a:r>
              <a:rPr lang="en-US" dirty="0"/>
              <a:t>Steps:</a:t>
            </a:r>
          </a:p>
          <a:p>
            <a:pPr marL="541027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See examples of headers to the right</a:t>
            </a:r>
          </a:p>
          <a:p>
            <a:pPr marL="541027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Then add some headers to your html file</a:t>
            </a:r>
          </a:p>
          <a:p>
            <a:pPr marL="541027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Save it.  </a:t>
            </a:r>
          </a:p>
          <a:p>
            <a:pPr marL="541027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Validate it.</a:t>
            </a:r>
          </a:p>
          <a:p>
            <a:pPr marL="541027" lvl="1" indent="-342900">
              <a:spcBef>
                <a:spcPts val="200"/>
              </a:spcBef>
              <a:buFont typeface="+mj-lt"/>
              <a:buAutoNum type="arabicPeriod"/>
            </a:pPr>
            <a:r>
              <a:rPr lang="en-US" dirty="0"/>
              <a:t>View it.</a:t>
            </a:r>
          </a:p>
        </p:txBody>
      </p:sp>
    </p:spTree>
    <p:extLst>
      <p:ext uri="{BB962C8B-B14F-4D97-AF65-F5344CB8AC3E}">
        <p14:creationId xmlns:p14="http://schemas.microsoft.com/office/powerpoint/2010/main" val="225449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6A3D-E9CD-4FBE-88E8-C988A313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" y="848272"/>
            <a:ext cx="4151468" cy="1018326"/>
          </a:xfrm>
        </p:spPr>
        <p:txBody>
          <a:bodyPr>
            <a:normAutofit/>
          </a:bodyPr>
          <a:lstStyle/>
          <a:p>
            <a:r>
              <a:rPr lang="en-US" sz="180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7B926-C642-4A99-AB51-6F760B8C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2" y="2288599"/>
            <a:ext cx="4151469" cy="32468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Use the Template to create new web pages</a:t>
            </a:r>
          </a:p>
          <a:p>
            <a:pPr lvl="1">
              <a:lnSpc>
                <a:spcPct val="90000"/>
              </a:lnSpc>
            </a:pPr>
            <a:r>
              <a:rPr lang="en-US" sz="1127" dirty="0"/>
              <a:t>By opening, then saving as something else…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Title goes in the head section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Shows up in the tab (and that’s it)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Paragraphs go in the body section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Put &lt;p&gt; and &lt;/p&gt; around EVERY SINGLE PARAGRAPH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Tells browser it’s a paragraph!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Headers go around section heads within the body section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There are &lt;h1&gt;&lt;/h1&gt; … &lt;/h6&gt;&lt;/h6&gt;, but no &lt;h7&gt; onwards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You can use each header multiple times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And they don’t have to be in order</a:t>
            </a:r>
          </a:p>
          <a:p>
            <a:pPr lvl="1">
              <a:lnSpc>
                <a:spcPct val="90000"/>
              </a:lnSpc>
            </a:pPr>
            <a:r>
              <a:rPr lang="en-US" sz="1300" i="1" dirty="0"/>
              <a:t>Note: search engines think headers are important because they help to indicate the topic of the web page</a:t>
            </a:r>
          </a:p>
          <a:p>
            <a:pPr>
              <a:lnSpc>
                <a:spcPct val="90000"/>
              </a:lnSpc>
            </a:pPr>
            <a:r>
              <a:rPr lang="en-US" sz="1473" i="1" dirty="0"/>
              <a:t>After you add code, ALWAYS VALIDATE</a:t>
            </a:r>
          </a:p>
          <a:p>
            <a:pPr lvl="1">
              <a:lnSpc>
                <a:spcPct val="90000"/>
              </a:lnSpc>
            </a:pPr>
            <a:r>
              <a:rPr lang="en-US" sz="1300" i="1" dirty="0"/>
              <a:t>Using </a:t>
            </a:r>
            <a:r>
              <a:rPr lang="en-US" sz="1300" i="1" dirty="0">
                <a:hlinkClick r:id="rId2"/>
              </a:rPr>
              <a:t>https://www.validator.w3.org</a:t>
            </a:r>
            <a:endParaRPr lang="en-US" sz="1300" i="1" dirty="0"/>
          </a:p>
          <a:p>
            <a:pPr lvl="1">
              <a:lnSpc>
                <a:spcPct val="90000"/>
              </a:lnSpc>
            </a:pPr>
            <a:endParaRPr lang="en-US" sz="1300" i="1" dirty="0"/>
          </a:p>
        </p:txBody>
      </p:sp>
      <p:pic>
        <p:nvPicPr>
          <p:cNvPr id="6" name="Picture 5" descr="A cat on a person's lap&#10;&#10;Description automatically generated with low confidence">
            <a:extLst>
              <a:ext uri="{FF2B5EF4-FFF2-40B4-BE49-F238E27FC236}">
                <a16:creationId xmlns:a16="http://schemas.microsoft.com/office/drawing/2014/main" id="{E3CB58BB-A0C4-41A0-92DF-8A4A5E705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2630" b="2"/>
          <a:stretch/>
        </p:blipFill>
        <p:spPr>
          <a:xfrm>
            <a:off x="5085891" y="10"/>
            <a:ext cx="3143708" cy="59435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75AE3-90D1-4D64-A982-293CB711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4178085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10305</TotalTime>
  <Words>667</Words>
  <Application>Microsoft Office PowerPoint</Application>
  <PresentationFormat>Custom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Calibri</vt:lpstr>
      <vt:lpstr>Parcel</vt:lpstr>
      <vt:lpstr>Making a Web Page</vt:lpstr>
      <vt:lpstr>Step 1: Create a new html file</vt:lpstr>
      <vt:lpstr>    Step 2: Adding Title                  </vt:lpstr>
      <vt:lpstr>Step 2:  Adding Content Paragraphs</vt:lpstr>
      <vt:lpstr>Step 2:  Adding Content Headers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59</cp:revision>
  <dcterms:created xsi:type="dcterms:W3CDTF">2021-02-11T05:26:37Z</dcterms:created>
  <dcterms:modified xsi:type="dcterms:W3CDTF">2021-02-21T18:03:32Z</dcterms:modified>
</cp:coreProperties>
</file>