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4244" r:id="rId1"/>
  </p:sldMasterIdLst>
  <p:notesMasterIdLst>
    <p:notesMasterId r:id="rId11"/>
  </p:notesMasterIdLst>
  <p:sldIdLst>
    <p:sldId id="391" r:id="rId2"/>
    <p:sldId id="390" r:id="rId3"/>
    <p:sldId id="392" r:id="rId4"/>
    <p:sldId id="393" r:id="rId5"/>
    <p:sldId id="394" r:id="rId6"/>
    <p:sldId id="395" r:id="rId7"/>
    <p:sldId id="396" r:id="rId8"/>
    <p:sldId id="397" r:id="rId9"/>
    <p:sldId id="398" r:id="rId10"/>
  </p:sldIdLst>
  <p:sldSz cx="8229600" cy="5943600"/>
  <p:notesSz cx="7086600" cy="9428163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Gill Sans MT" panose="020B0502020104020203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>
          <p15:clr>
            <a:srgbClr val="A4A3A4"/>
          </p15:clr>
        </p15:guide>
        <p15:guide id="2" pos="25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7C80"/>
    <a:srgbClr val="FF6600"/>
    <a:srgbClr val="5970BB"/>
    <a:srgbClr val="AB69A5"/>
    <a:srgbClr val="938193"/>
    <a:srgbClr val="6600FF"/>
    <a:srgbClr val="D60F00"/>
    <a:srgbClr val="FFCCFF"/>
    <a:srgbClr val="D000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56" autoAdjust="0"/>
    <p:restoredTop sz="95795" autoAdjust="0"/>
  </p:normalViewPr>
  <p:slideViewPr>
    <p:cSldViewPr snapToGrid="0">
      <p:cViewPr varScale="1">
        <p:scale>
          <a:sx n="112" d="100"/>
          <a:sy n="112" d="100"/>
        </p:scale>
        <p:origin x="415" y="46"/>
      </p:cViewPr>
      <p:guideLst>
        <p:guide orient="horz" pos="1872"/>
        <p:guide pos="25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860" cy="47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6" tIns="47183" rIns="94366" bIns="47183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5740" y="0"/>
            <a:ext cx="3070860" cy="47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6" tIns="47183" rIns="94366" bIns="47183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5375" y="706438"/>
            <a:ext cx="4895850" cy="3536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880" y="4478378"/>
            <a:ext cx="5196840" cy="424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6" tIns="47183" rIns="94366" bIns="471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56755"/>
            <a:ext cx="3070860" cy="47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6" tIns="47183" rIns="94366" bIns="47183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5740" y="8956755"/>
            <a:ext cx="3070860" cy="47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6" tIns="47183" rIns="94366" bIns="47183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FC5A91F-568B-4C23-9EB3-32E5F1B62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37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31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47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63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796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55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14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72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992016" y="2068511"/>
            <a:ext cx="6245568" cy="1426464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033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9257" y="3772205"/>
            <a:ext cx="4591088" cy="1074575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64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96255" indent="0" algn="ctr">
              <a:buNone/>
              <a:defRPr sz="1647"/>
            </a:lvl2pPr>
            <a:lvl3pPr marL="792510" indent="0" algn="ctr">
              <a:buNone/>
              <a:defRPr sz="1560"/>
            </a:lvl3pPr>
            <a:lvl4pPr marL="1188766" indent="0" algn="ctr">
              <a:buNone/>
              <a:defRPr sz="1387"/>
            </a:lvl4pPr>
            <a:lvl5pPr marL="1585021" indent="0" algn="ctr">
              <a:buNone/>
              <a:defRPr sz="1387"/>
            </a:lvl5pPr>
            <a:lvl6pPr marL="1981276" indent="0" algn="ctr">
              <a:buNone/>
              <a:defRPr sz="1387"/>
            </a:lvl6pPr>
            <a:lvl7pPr marL="2377531" indent="0" algn="ctr">
              <a:buNone/>
              <a:defRPr sz="1387"/>
            </a:lvl7pPr>
            <a:lvl8pPr marL="2773787" indent="0" algn="ctr">
              <a:buNone/>
              <a:defRPr sz="1387"/>
            </a:lvl8pPr>
            <a:lvl9pPr marL="3170042" indent="0" algn="ctr">
              <a:buNone/>
              <a:defRPr sz="138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18226E-DEA2-445F-BA0E-7E94BAB97BA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052" y="0"/>
            <a:ext cx="2424113" cy="5943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5BCE61-13EB-41A7-B9AA-F3F1AEF99B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66715" y="0"/>
            <a:ext cx="7862887" cy="59436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AF4C1F-B250-4E20-BEAA-D6971CC61E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8229600" cy="5943600"/>
          </a:xfrm>
          <a:prstGeom prst="rect">
            <a:avLst/>
          </a:prstGeom>
          <a:noFill/>
          <a:ln w="38100">
            <a:solidFill>
              <a:srgbClr val="ECC556"/>
            </a:solidFill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7651BB-8AB2-415B-9EA0-C83940DF415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527" y="14290"/>
            <a:ext cx="1590675" cy="1590675"/>
            <a:chOff x="0" y="0"/>
            <a:chExt cx="450" cy="450"/>
          </a:xfrm>
        </p:grpSpPr>
        <p:sp>
          <p:nvSpPr>
            <p:cNvPr id="14" name="AutoShape 16">
              <a:extLst>
                <a:ext uri="{FF2B5EF4-FFF2-40B4-BE49-F238E27FC236}">
                  <a16:creationId xmlns:a16="http://schemas.microsoft.com/office/drawing/2014/main" id="{CED0AD8C-8439-494B-82C5-FAD2A48EF8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450" cy="450"/>
            </a:xfrm>
            <a:prstGeom prst="diamond">
              <a:avLst/>
            </a:prstGeom>
            <a:gradFill rotWithShape="1">
              <a:gsLst>
                <a:gs pos="0">
                  <a:schemeClr val="accent2"/>
                </a:gs>
                <a:gs pos="50000">
                  <a:srgbClr val="9966FF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7">
              <a:extLst>
                <a:ext uri="{FF2B5EF4-FFF2-40B4-BE49-F238E27FC236}">
                  <a16:creationId xmlns:a16="http://schemas.microsoft.com/office/drawing/2014/main" id="{A88D6552-DB2B-48F5-8CBF-C3F77E8F910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" y="31"/>
              <a:ext cx="388" cy="388"/>
            </a:xfrm>
            <a:prstGeom prst="diamond">
              <a:avLst/>
            </a:prstGeom>
            <a:gradFill rotWithShape="1">
              <a:gsLst>
                <a:gs pos="0">
                  <a:srgbClr val="6600FF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FD23780-DA66-49FF-AF63-6F127EE8AE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" y="12"/>
              <a:ext cx="266" cy="268"/>
            </a:xfrm>
            <a:prstGeom prst="ellipse">
              <a:avLst/>
            </a:prstGeom>
            <a:noFill/>
            <a:ln w="12700">
              <a:solidFill>
                <a:srgbClr val="B8E65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4C30405-79B8-4358-A24A-B38C5FADE9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4552" y="2593977"/>
            <a:ext cx="6827838" cy="28622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34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4A0D7FE6-A6B7-4353-8025-8324B49286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70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40851" y="812292"/>
            <a:ext cx="948569" cy="43190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5441" y="812292"/>
            <a:ext cx="4244557" cy="43190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87F165F2-364E-471D-9D43-F28706CD2F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681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29591424-0D67-4029-937B-ED6CF650D3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27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995782" y="2068511"/>
            <a:ext cx="6246266" cy="1426464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033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9257" y="3772137"/>
            <a:ext cx="4591088" cy="1096404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647">
                <a:solidFill>
                  <a:schemeClr val="tx1"/>
                </a:solidFill>
              </a:defRPr>
            </a:lvl1pPr>
            <a:lvl2pPr marL="396255" indent="0">
              <a:buNone/>
              <a:defRPr sz="1647">
                <a:solidFill>
                  <a:schemeClr val="tx1">
                    <a:tint val="75000"/>
                  </a:schemeClr>
                </a:solidFill>
              </a:defRPr>
            </a:lvl2pPr>
            <a:lvl3pPr marL="7925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188766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4pPr>
            <a:lvl5pPr marL="1585021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5pPr>
            <a:lvl6pPr marL="1981276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6pPr>
            <a:lvl7pPr marL="2377531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7pPr>
            <a:lvl8pPr marL="2773787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8pPr>
            <a:lvl9pPr marL="3170042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F755FC8D-3703-4281-B6DC-177CFDB545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3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2015" y="2286305"/>
            <a:ext cx="2959221" cy="26883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78364" y="2286305"/>
            <a:ext cx="2961464" cy="26883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C58A867C-F0D0-4253-85E8-C826B13956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04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2015" y="2004976"/>
            <a:ext cx="2959222" cy="610209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647" b="0" cap="all" spc="87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96255" indent="0">
              <a:buNone/>
              <a:defRPr sz="1647" b="1"/>
            </a:lvl2pPr>
            <a:lvl3pPr marL="792510" indent="0">
              <a:buNone/>
              <a:defRPr sz="1560" b="1"/>
            </a:lvl3pPr>
            <a:lvl4pPr marL="1188766" indent="0">
              <a:buNone/>
              <a:defRPr sz="1387" b="1"/>
            </a:lvl4pPr>
            <a:lvl5pPr marL="1585021" indent="0">
              <a:buNone/>
              <a:defRPr sz="1387" b="1"/>
            </a:lvl5pPr>
            <a:lvl6pPr marL="1981276" indent="0">
              <a:buNone/>
              <a:defRPr sz="1387" b="1"/>
            </a:lvl6pPr>
            <a:lvl7pPr marL="2377531" indent="0">
              <a:buNone/>
              <a:defRPr sz="1387" b="1"/>
            </a:lvl7pPr>
            <a:lvl8pPr marL="2773787" indent="0">
              <a:buNone/>
              <a:defRPr sz="1387" b="1"/>
            </a:lvl8pPr>
            <a:lvl9pPr marL="3170042" indent="0">
              <a:buNone/>
              <a:defRPr sz="138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2015" y="2724150"/>
            <a:ext cx="2959222" cy="2250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8364" y="2724150"/>
            <a:ext cx="2961464" cy="2250539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278364" y="2004976"/>
            <a:ext cx="2961464" cy="610209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647" b="0" cap="all" spc="87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96255" indent="0">
              <a:buNone/>
              <a:defRPr sz="1647" b="1"/>
            </a:lvl2pPr>
            <a:lvl3pPr marL="792510" indent="0">
              <a:buNone/>
              <a:defRPr sz="1560" b="1"/>
            </a:lvl3pPr>
            <a:lvl4pPr marL="1188766" indent="0">
              <a:buNone/>
              <a:defRPr sz="1387" b="1"/>
            </a:lvl4pPr>
            <a:lvl5pPr marL="1585021" indent="0">
              <a:buNone/>
              <a:defRPr sz="1387" b="1"/>
            </a:lvl5pPr>
            <a:lvl6pPr marL="1981276" indent="0">
              <a:buNone/>
              <a:defRPr sz="1387" b="1"/>
            </a:lvl6pPr>
            <a:lvl7pPr marL="2377531" indent="0">
              <a:buNone/>
              <a:defRPr sz="1387" b="1"/>
            </a:lvl7pPr>
            <a:lvl8pPr marL="2773787" indent="0">
              <a:buNone/>
              <a:defRPr sz="1387" b="1"/>
            </a:lvl8pPr>
            <a:lvl9pPr marL="3170042" indent="0">
              <a:buNone/>
              <a:defRPr sz="138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2/21/2021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912EC56C-8841-4AEE-81DF-8F628E9B89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69386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C728A8B9-41F2-4355-8086-F06E62A712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44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7194F4BD-CB8E-4BB9-ABB0-A1A4DFA07B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958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114800" cy="594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576633" y="1944652"/>
            <a:ext cx="2961535" cy="9892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82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854" y="697383"/>
            <a:ext cx="3250692" cy="4548835"/>
          </a:xfrm>
        </p:spPr>
        <p:txBody>
          <a:bodyPr>
            <a:normAutofit/>
          </a:bodyPr>
          <a:lstStyle>
            <a:lvl1pPr>
              <a:defRPr sz="1647">
                <a:solidFill>
                  <a:schemeClr val="tx1"/>
                </a:solidFill>
              </a:defRPr>
            </a:lvl1pPr>
            <a:lvl2pPr>
              <a:defRPr sz="1387">
                <a:solidFill>
                  <a:schemeClr val="tx1"/>
                </a:solidFill>
              </a:defRPr>
            </a:lvl2pPr>
            <a:lvl3pPr>
              <a:defRPr sz="1387">
                <a:solidFill>
                  <a:schemeClr val="tx1"/>
                </a:solidFill>
              </a:defRPr>
            </a:lvl3pPr>
            <a:lvl4pPr>
              <a:defRPr sz="1387">
                <a:solidFill>
                  <a:schemeClr val="tx1"/>
                </a:solidFill>
              </a:defRPr>
            </a:lvl4pPr>
            <a:lvl5pPr>
              <a:defRPr sz="1387">
                <a:solidFill>
                  <a:schemeClr val="tx1"/>
                </a:solidFill>
              </a:defRPr>
            </a:lvl5pPr>
            <a:lvl6pPr>
              <a:defRPr sz="1387"/>
            </a:lvl6pPr>
            <a:lvl7pPr>
              <a:defRPr sz="1387"/>
            </a:lvl7pPr>
            <a:lvl8pPr>
              <a:defRPr sz="1387"/>
            </a:lvl8pPr>
            <a:lvl9pPr>
              <a:defRPr sz="138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6669" y="3076596"/>
            <a:ext cx="2561463" cy="1901498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300">
                <a:solidFill>
                  <a:srgbClr val="FFFFFF"/>
                </a:solidFill>
              </a:defRPr>
            </a:lvl1pPr>
            <a:lvl2pPr marL="396255" indent="0">
              <a:buNone/>
              <a:defRPr sz="1213"/>
            </a:lvl2pPr>
            <a:lvl3pPr marL="792510" indent="0">
              <a:buNone/>
              <a:defRPr sz="1040"/>
            </a:lvl3pPr>
            <a:lvl4pPr marL="1188766" indent="0">
              <a:buNone/>
              <a:defRPr sz="867"/>
            </a:lvl4pPr>
            <a:lvl5pPr marL="1585021" indent="0">
              <a:buNone/>
              <a:defRPr sz="867"/>
            </a:lvl5pPr>
            <a:lvl6pPr marL="1981276" indent="0">
              <a:buNone/>
              <a:defRPr sz="867"/>
            </a:lvl6pPr>
            <a:lvl7pPr marL="2377531" indent="0">
              <a:buNone/>
              <a:defRPr sz="867"/>
            </a:lvl7pPr>
            <a:lvl8pPr marL="2773787" indent="0">
              <a:buNone/>
              <a:defRPr sz="867"/>
            </a:lvl8pPr>
            <a:lvl9pPr marL="3170042" indent="0">
              <a:buNone/>
              <a:defRPr sz="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76633" y="5404714"/>
            <a:ext cx="3425758" cy="277368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CA05C75D-C43E-4C51-B6BF-DAA42DC022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32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114799" cy="594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576072" y="1944651"/>
            <a:ext cx="2962656" cy="9906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182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14800" y="-36549"/>
            <a:ext cx="4118916" cy="59436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773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96255" indent="0">
              <a:buNone/>
              <a:defRPr sz="2427"/>
            </a:lvl2pPr>
            <a:lvl3pPr marL="792510" indent="0">
              <a:buNone/>
              <a:defRPr sz="2080"/>
            </a:lvl3pPr>
            <a:lvl4pPr marL="1188766" indent="0">
              <a:buNone/>
              <a:defRPr sz="1733"/>
            </a:lvl4pPr>
            <a:lvl5pPr marL="1585021" indent="0">
              <a:buNone/>
              <a:defRPr sz="1733"/>
            </a:lvl5pPr>
            <a:lvl6pPr marL="1981276" indent="0">
              <a:buNone/>
              <a:defRPr sz="1733"/>
            </a:lvl6pPr>
            <a:lvl7pPr marL="2377531" indent="0">
              <a:buNone/>
              <a:defRPr sz="1733"/>
            </a:lvl7pPr>
            <a:lvl8pPr marL="2773787" indent="0">
              <a:buNone/>
              <a:defRPr sz="1733"/>
            </a:lvl8pPr>
            <a:lvl9pPr marL="3170042" indent="0">
              <a:buNone/>
              <a:defRPr sz="17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6669" y="3076597"/>
            <a:ext cx="2561463" cy="1901499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300">
                <a:solidFill>
                  <a:srgbClr val="FFFFFF"/>
                </a:solidFill>
              </a:defRPr>
            </a:lvl1pPr>
            <a:lvl2pPr marL="396255" indent="0">
              <a:buNone/>
              <a:defRPr sz="1213"/>
            </a:lvl2pPr>
            <a:lvl3pPr marL="792510" indent="0">
              <a:buNone/>
              <a:defRPr sz="1040"/>
            </a:lvl3pPr>
            <a:lvl4pPr marL="1188766" indent="0">
              <a:buNone/>
              <a:defRPr sz="867"/>
            </a:lvl4pPr>
            <a:lvl5pPr marL="1585021" indent="0">
              <a:buNone/>
              <a:defRPr sz="867"/>
            </a:lvl5pPr>
            <a:lvl6pPr marL="1981276" indent="0">
              <a:buNone/>
              <a:defRPr sz="867"/>
            </a:lvl6pPr>
            <a:lvl7pPr marL="2377531" indent="0">
              <a:buNone/>
              <a:defRPr sz="867"/>
            </a:lvl7pPr>
            <a:lvl8pPr marL="2773787" indent="0">
              <a:buNone/>
              <a:defRPr sz="867"/>
            </a:lvl8pPr>
            <a:lvl9pPr marL="3170042" indent="0">
              <a:buNone/>
              <a:defRPr sz="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7C9B81F-C347-4BEF-BFDF-29C42F48304A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76072" y="5404714"/>
            <a:ext cx="3423514" cy="277368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FCF9ACA6-7938-4CCA-8579-3165DD0DC4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2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445441" y="836066"/>
            <a:ext cx="5343980" cy="103022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5441" y="2286306"/>
            <a:ext cx="5343980" cy="2688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81049" y="5406974"/>
            <a:ext cx="1858779" cy="280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7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2/21/2021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2015" y="5404714"/>
            <a:ext cx="4100998" cy="277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7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6101" y="5388864"/>
            <a:ext cx="329184" cy="316992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953" spc="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2-</a:t>
            </a:r>
            <a:fld id="{912EC56C-8841-4AEE-81DF-8F628E9B89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8A51B5-E904-4C5D-AA22-371CDE48F63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050" y="0"/>
            <a:ext cx="665163" cy="5943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9371D0-1ECD-4640-B169-1FED42D8ED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4788" y="1414463"/>
            <a:ext cx="7874000" cy="43830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6183ED-B172-4351-99CA-8279FEF2A10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0025" y="177802"/>
            <a:ext cx="7872413" cy="11033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4E8E72-8624-4AEE-B2E8-D922787BD81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8229600" cy="5943600"/>
          </a:xfrm>
          <a:prstGeom prst="rect">
            <a:avLst/>
          </a:prstGeom>
          <a:noFill/>
          <a:ln w="38100">
            <a:solidFill>
              <a:srgbClr val="ECC556"/>
            </a:solidFill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C3F658-ADC1-4565-8EC7-9A9E5DA1FE5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" y="2"/>
            <a:ext cx="714375" cy="714375"/>
            <a:chOff x="0" y="0"/>
            <a:chExt cx="450" cy="450"/>
          </a:xfrm>
        </p:grpSpPr>
        <p:sp>
          <p:nvSpPr>
            <p:cNvPr id="12" name="AutoShape 17">
              <a:extLst>
                <a:ext uri="{FF2B5EF4-FFF2-40B4-BE49-F238E27FC236}">
                  <a16:creationId xmlns:a16="http://schemas.microsoft.com/office/drawing/2014/main" id="{13C925AE-6ADF-432D-959C-615D89338F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450" cy="450"/>
            </a:xfrm>
            <a:prstGeom prst="diamond">
              <a:avLst/>
            </a:prstGeom>
            <a:gradFill rotWithShape="1">
              <a:gsLst>
                <a:gs pos="0">
                  <a:schemeClr val="accent2"/>
                </a:gs>
                <a:gs pos="50000">
                  <a:srgbClr val="9966FF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8">
              <a:extLst>
                <a:ext uri="{FF2B5EF4-FFF2-40B4-BE49-F238E27FC236}">
                  <a16:creationId xmlns:a16="http://schemas.microsoft.com/office/drawing/2014/main" id="{94B4A3B8-2599-430D-86CF-D7A0C9A4F9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" y="31"/>
              <a:ext cx="388" cy="388"/>
            </a:xfrm>
            <a:prstGeom prst="diamond">
              <a:avLst/>
            </a:prstGeom>
            <a:gradFill rotWithShape="1">
              <a:gsLst>
                <a:gs pos="0">
                  <a:srgbClr val="6600FF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3FF59BB-E9CA-4162-A045-78ED995ADF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" y="12"/>
              <a:ext cx="266" cy="268"/>
            </a:xfrm>
            <a:prstGeom prst="ellipse">
              <a:avLst/>
            </a:prstGeom>
            <a:noFill/>
            <a:ln w="12700">
              <a:solidFill>
                <a:srgbClr val="B8E65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080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  <p:sldLayoutId id="2147484246" r:id="rId2"/>
    <p:sldLayoutId id="2147484247" r:id="rId3"/>
    <p:sldLayoutId id="2147484248" r:id="rId4"/>
    <p:sldLayoutId id="2147484249" r:id="rId5"/>
    <p:sldLayoutId id="2147484250" r:id="rId6"/>
    <p:sldLayoutId id="2147484251" r:id="rId7"/>
    <p:sldLayoutId id="2147484252" r:id="rId8"/>
    <p:sldLayoutId id="2147484253" r:id="rId9"/>
    <p:sldLayoutId id="2147484254" r:id="rId10"/>
    <p:sldLayoutId id="2147484255" r:id="rId11"/>
  </p:sldLayoutIdLst>
  <p:hf hdr="0" ftr="0" dt="0"/>
  <p:txStyles>
    <p:titleStyle>
      <a:lvl1pPr algn="ctr" defTabSz="792510" rtl="0" eaLnBrk="1" latinLnBrk="0" hangingPunct="1">
        <a:lnSpc>
          <a:spcPct val="90000"/>
        </a:lnSpc>
        <a:spcBef>
          <a:spcPct val="0"/>
        </a:spcBef>
        <a:buNone/>
        <a:defRPr sz="2253" kern="1200" cap="all" spc="173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198128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56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96255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94383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792510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990638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139234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/>
          </a:solidFill>
          <a:latin typeface="+mn-lt"/>
          <a:ea typeface="+mn-ea"/>
          <a:cs typeface="+mn-cs"/>
        </a:defRPr>
      </a:lvl6pPr>
      <a:lvl7pPr marL="1287830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/>
          </a:solidFill>
          <a:latin typeface="+mn-lt"/>
          <a:ea typeface="+mn-ea"/>
          <a:cs typeface="+mn-cs"/>
        </a:defRPr>
      </a:lvl7pPr>
      <a:lvl8pPr marL="1436425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585021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1pPr>
      <a:lvl2pPr marL="396255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2pPr>
      <a:lvl3pPr marL="792510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66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585021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1981276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6pPr>
      <a:lvl7pPr marL="2377531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7pPr>
      <a:lvl8pPr marL="2773787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8pPr>
      <a:lvl9pPr marL="3170042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rkspace and bicycle against brick wall">
            <a:extLst>
              <a:ext uri="{FF2B5EF4-FFF2-40B4-BE49-F238E27FC236}">
                <a16:creationId xmlns:a16="http://schemas.microsoft.com/office/drawing/2014/main" id="{3F127705-312C-4562-AFB5-2AD5A74FC6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61"/>
          <a:stretch/>
        </p:blipFill>
        <p:spPr>
          <a:xfrm>
            <a:off x="20" y="10"/>
            <a:ext cx="8229580" cy="367709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7928EA2-88ED-424C-A811-B45B398FB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77107"/>
            <a:ext cx="8229600" cy="22664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4F0B90-9D71-4D15-94CC-B9E1F445B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77107"/>
            <a:ext cx="8229600" cy="2266493"/>
          </a:xfrm>
          <a:prstGeom prst="rect">
            <a:avLst/>
          </a:prstGeom>
          <a:solidFill>
            <a:srgbClr val="857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61FF9B-71A8-4CBE-89E8-0476E4A21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135" y="3890946"/>
            <a:ext cx="6069330" cy="1109256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2500" dirty="0">
                <a:solidFill>
                  <a:srgbClr val="FFFFFF"/>
                </a:solidFill>
              </a:rPr>
              <a:t>More On Tables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D9AAD6-7C11-4DE9-9CB2-55A1BE543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135" y="5027417"/>
            <a:ext cx="6069330" cy="377296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Rowspan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Colspan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90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FF8D5E-E0F9-40C9-9B71-E6857B7408AA}"/>
              </a:ext>
            </a:extLst>
          </p:cNvPr>
          <p:cNvSpPr/>
          <p:nvPr/>
        </p:nvSpPr>
        <p:spPr>
          <a:xfrm>
            <a:off x="4575328" y="3769200"/>
            <a:ext cx="2916272" cy="121945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1BA86-AAE4-4C6F-82FB-D20B9D6FE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600" y="2037601"/>
            <a:ext cx="6663600" cy="830997"/>
          </a:xfrm>
          <a:solidFill>
            <a:schemeClr val="bg2">
              <a:lumMod val="90000"/>
            </a:schemeClr>
          </a:solidFill>
          <a:ln>
            <a:solidFill>
              <a:srgbClr val="C0000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dirty="0"/>
              <a:t>CARDINAL RULE!!!</a:t>
            </a:r>
          </a:p>
          <a:p>
            <a:pPr lvl="1"/>
            <a:r>
              <a:rPr lang="en-US" dirty="0"/>
              <a:t>Every row MUST have the same number of data cells.</a:t>
            </a:r>
          </a:p>
          <a:p>
            <a:pPr lvl="1"/>
            <a:r>
              <a:rPr lang="en-US" dirty="0"/>
              <a:t>If you join two cells, then that counts as 2 cells, even though it might look like 1 cell.</a:t>
            </a:r>
          </a:p>
          <a:p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00D2A-35B9-45A3-8F20-8F411BB9B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29591424-0D67-4029-937B-ED6CF650D37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Picture 5" descr="Two birds perched in snow">
            <a:extLst>
              <a:ext uri="{FF2B5EF4-FFF2-40B4-BE49-F238E27FC236}">
                <a16:creationId xmlns:a16="http://schemas.microsoft.com/office/drawing/2014/main" id="{841F3241-DD4A-4FE8-A4F4-D0F09C64D6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0" y="804411"/>
            <a:ext cx="1860647" cy="10618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3A0657-072D-43F9-91C5-8E823B0443B0}"/>
              </a:ext>
            </a:extLst>
          </p:cNvPr>
          <p:cNvSpPr txBox="1"/>
          <p:nvPr/>
        </p:nvSpPr>
        <p:spPr>
          <a:xfrm>
            <a:off x="2656246" y="919851"/>
            <a:ext cx="477775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Colspan</a:t>
            </a:r>
            <a:r>
              <a:rPr lang="en-US" sz="2400" dirty="0"/>
              <a:t> (     ):</a:t>
            </a:r>
          </a:p>
          <a:p>
            <a:r>
              <a:rPr lang="en-US" sz="2400" dirty="0"/>
              <a:t>Joining Data Cells Across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E5E86B-8CD9-4A3D-855B-B8DEA46322D6}"/>
              </a:ext>
            </a:extLst>
          </p:cNvPr>
          <p:cNvSpPr/>
          <p:nvPr/>
        </p:nvSpPr>
        <p:spPr>
          <a:xfrm>
            <a:off x="795600" y="804411"/>
            <a:ext cx="6663600" cy="107913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5D6127-72F3-41A6-A1F1-C2C110718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872" y="4275417"/>
            <a:ext cx="2854850" cy="641687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533F9F6-6CFB-4679-8A73-DF990619AD4E}"/>
              </a:ext>
            </a:extLst>
          </p:cNvPr>
          <p:cNvSpPr txBox="1">
            <a:spLocks/>
          </p:cNvSpPr>
          <p:nvPr/>
        </p:nvSpPr>
        <p:spPr>
          <a:xfrm>
            <a:off x="795600" y="3039909"/>
            <a:ext cx="3679201" cy="19487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98128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96255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83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92510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90638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39234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7830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6425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85021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Joining cells that are next to each other horizontally:</a:t>
            </a:r>
          </a:p>
          <a:p>
            <a:pPr marL="30472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&lt;table &gt;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2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&lt;tr&gt;</a:t>
            </a:r>
            <a:endParaRPr lang="en-US" sz="1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2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&lt;td&gt; row1, col1 &lt;/td&gt;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2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n-US" sz="1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&lt;td </a:t>
            </a:r>
            <a:r>
              <a:rPr lang="en-US" sz="14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colspan</a:t>
            </a:r>
            <a:r>
              <a:rPr lang="en-US" sz="1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"2"&gt; row1, col2 and col3 &lt;/td&gt;</a:t>
            </a:r>
            <a:r>
              <a:rPr lang="en-US" sz="1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pPr marL="30472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&lt;/tr&gt;</a:t>
            </a:r>
            <a:endParaRPr lang="en-US" sz="1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2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&lt;tr&gt;</a:t>
            </a:r>
            <a:endParaRPr lang="en-US" sz="1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2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&lt;td&gt;row2,col1&lt;/td&gt;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2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&lt;td&gt;row2,col2&lt;/td&gt;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2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&lt;td&gt;row2,col3&lt;/td&gt;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2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&lt;/tr&gt;</a:t>
            </a:r>
            <a:endParaRPr lang="en-US" sz="1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2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&lt;/table&gt;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162121-7C0A-4FC3-97E0-E8D2C519A133}"/>
              </a:ext>
            </a:extLst>
          </p:cNvPr>
          <p:cNvSpPr txBox="1"/>
          <p:nvPr/>
        </p:nvSpPr>
        <p:spPr>
          <a:xfrm>
            <a:off x="5341542" y="3752197"/>
            <a:ext cx="1481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Resulting Table in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Browser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5A9C6B6-8C5A-491C-8C00-22E9325B7B54}"/>
              </a:ext>
            </a:extLst>
          </p:cNvPr>
          <p:cNvCxnSpPr/>
          <p:nvPr/>
        </p:nvCxnSpPr>
        <p:spPr>
          <a:xfrm flipH="1">
            <a:off x="3502800" y="3463200"/>
            <a:ext cx="281517" cy="2376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1FDBB2B-8A08-4BF0-AD05-E66BF896C71B}"/>
              </a:ext>
            </a:extLst>
          </p:cNvPr>
          <p:cNvCxnSpPr/>
          <p:nvPr/>
        </p:nvCxnSpPr>
        <p:spPr>
          <a:xfrm>
            <a:off x="3790800" y="3459600"/>
            <a:ext cx="31968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EC79B0E-47CC-4668-A10B-2A3B4498BF7D}"/>
              </a:ext>
            </a:extLst>
          </p:cNvPr>
          <p:cNvCxnSpPr/>
          <p:nvPr/>
        </p:nvCxnSpPr>
        <p:spPr>
          <a:xfrm flipH="1">
            <a:off x="6696000" y="3463200"/>
            <a:ext cx="284400" cy="8712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C416A17-383F-4137-A1FD-145F82BE9AC0}"/>
              </a:ext>
            </a:extLst>
          </p:cNvPr>
          <p:cNvSpPr txBox="1"/>
          <p:nvPr/>
        </p:nvSpPr>
        <p:spPr>
          <a:xfrm>
            <a:off x="4855058" y="3230491"/>
            <a:ext cx="2026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Joined two adjacent data cells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F76AC3AD-770A-4F69-B649-03EF6770B1B5}"/>
              </a:ext>
            </a:extLst>
          </p:cNvPr>
          <p:cNvSpPr/>
          <p:nvPr/>
        </p:nvSpPr>
        <p:spPr>
          <a:xfrm>
            <a:off x="3945600" y="1062545"/>
            <a:ext cx="385200" cy="21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98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FF8D5E-E0F9-40C9-9B71-E6857B7408AA}"/>
              </a:ext>
            </a:extLst>
          </p:cNvPr>
          <p:cNvSpPr/>
          <p:nvPr/>
        </p:nvSpPr>
        <p:spPr>
          <a:xfrm>
            <a:off x="4575328" y="3769200"/>
            <a:ext cx="2916272" cy="121945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1BA86-AAE4-4C6F-82FB-D20B9D6FE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600" y="2037601"/>
            <a:ext cx="6663600" cy="830997"/>
          </a:xfrm>
          <a:solidFill>
            <a:schemeClr val="bg2">
              <a:lumMod val="90000"/>
            </a:schemeClr>
          </a:solidFill>
          <a:ln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/>
              <a:t>You can join more than 2 data cells</a:t>
            </a:r>
          </a:p>
          <a:p>
            <a:r>
              <a:rPr lang="en-US" dirty="0"/>
              <a:t>(BUT REMEMBER THE CARDINAL RULE!)</a:t>
            </a:r>
            <a:br>
              <a:rPr lang="en-US" dirty="0"/>
            </a:br>
            <a:r>
              <a:rPr lang="en-US" dirty="0"/>
              <a:t>	Every row must have the same number of data cells!</a:t>
            </a:r>
          </a:p>
          <a:p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00D2A-35B9-45A3-8F20-8F411BB9B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29591424-0D67-4029-937B-ED6CF650D37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5" descr="Two birds perched in snow">
            <a:extLst>
              <a:ext uri="{FF2B5EF4-FFF2-40B4-BE49-F238E27FC236}">
                <a16:creationId xmlns:a16="http://schemas.microsoft.com/office/drawing/2014/main" id="{841F3241-DD4A-4FE8-A4F4-D0F09C64D6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0" y="804411"/>
            <a:ext cx="1860647" cy="10618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3A0657-072D-43F9-91C5-8E823B0443B0}"/>
              </a:ext>
            </a:extLst>
          </p:cNvPr>
          <p:cNvSpPr txBox="1"/>
          <p:nvPr/>
        </p:nvSpPr>
        <p:spPr>
          <a:xfrm>
            <a:off x="2656246" y="919851"/>
            <a:ext cx="477775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Colspan</a:t>
            </a:r>
            <a:r>
              <a:rPr lang="en-US" sz="2400" dirty="0"/>
              <a:t> (     ):</a:t>
            </a:r>
          </a:p>
          <a:p>
            <a:r>
              <a:rPr lang="en-US" sz="2400" dirty="0"/>
              <a:t>Joining Data Cells Across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E5E86B-8CD9-4A3D-855B-B8DEA46322D6}"/>
              </a:ext>
            </a:extLst>
          </p:cNvPr>
          <p:cNvSpPr/>
          <p:nvPr/>
        </p:nvSpPr>
        <p:spPr>
          <a:xfrm>
            <a:off x="795600" y="804411"/>
            <a:ext cx="6663600" cy="107913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533F9F6-6CFB-4679-8A73-DF990619AD4E}"/>
              </a:ext>
            </a:extLst>
          </p:cNvPr>
          <p:cNvSpPr txBox="1">
            <a:spLocks/>
          </p:cNvSpPr>
          <p:nvPr/>
        </p:nvSpPr>
        <p:spPr>
          <a:xfrm>
            <a:off x="795600" y="3039909"/>
            <a:ext cx="3679201" cy="19487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98128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96255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83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92510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90638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39234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7830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6425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85021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Joining cells that are next to each other horizontally:</a:t>
            </a:r>
          </a:p>
          <a:p>
            <a:pPr marL="30472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&lt;table &gt;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2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&lt;tr&gt;</a:t>
            </a:r>
            <a:endParaRPr lang="en-US" sz="1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2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&lt;td </a:t>
            </a:r>
            <a:r>
              <a:rPr lang="en-US" sz="14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colspan</a:t>
            </a:r>
            <a:r>
              <a:rPr lang="en-US" sz="1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“3"&gt; row1, col2,col3,col3&lt;/td&gt;</a:t>
            </a:r>
            <a:r>
              <a:rPr lang="en-US" sz="1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&lt;/tr&gt;</a:t>
            </a:r>
            <a:endParaRPr lang="en-US" sz="1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2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&lt;tr&gt;</a:t>
            </a:r>
            <a:endParaRPr lang="en-US" sz="1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2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&lt;td&gt;row2,col1&lt;/td&gt;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2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&lt;td&gt;row2,col2&lt;/td&gt;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2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&lt;td&gt;row2,col3&lt;/td&gt;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2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&lt;/tr&gt;</a:t>
            </a:r>
            <a:endParaRPr lang="en-US" sz="1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2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&lt;/table&gt;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162121-7C0A-4FC3-97E0-E8D2C519A133}"/>
              </a:ext>
            </a:extLst>
          </p:cNvPr>
          <p:cNvSpPr txBox="1"/>
          <p:nvPr/>
        </p:nvSpPr>
        <p:spPr>
          <a:xfrm>
            <a:off x="5341542" y="3752197"/>
            <a:ext cx="1481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Resulting Table in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Browser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5A9C6B6-8C5A-491C-8C00-22E9325B7B54}"/>
              </a:ext>
            </a:extLst>
          </p:cNvPr>
          <p:cNvCxnSpPr>
            <a:cxnSpLocks/>
          </p:cNvCxnSpPr>
          <p:nvPr/>
        </p:nvCxnSpPr>
        <p:spPr>
          <a:xfrm flipH="1">
            <a:off x="3369599" y="3376800"/>
            <a:ext cx="457201" cy="16620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1FDBB2B-8A08-4BF0-AD05-E66BF896C71B}"/>
              </a:ext>
            </a:extLst>
          </p:cNvPr>
          <p:cNvCxnSpPr/>
          <p:nvPr/>
        </p:nvCxnSpPr>
        <p:spPr>
          <a:xfrm>
            <a:off x="3826800" y="3376800"/>
            <a:ext cx="31968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C416A17-383F-4137-A1FD-145F82BE9AC0}"/>
              </a:ext>
            </a:extLst>
          </p:cNvPr>
          <p:cNvSpPr txBox="1"/>
          <p:nvPr/>
        </p:nvSpPr>
        <p:spPr>
          <a:xfrm>
            <a:off x="4863859" y="3128501"/>
            <a:ext cx="21165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Joined three adjacent data cells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3698E2-F57D-4B97-9ED4-10D03AB98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704" y="4331963"/>
            <a:ext cx="2826496" cy="600146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EC79B0E-47CC-4668-A10B-2A3B4498BF7D}"/>
              </a:ext>
            </a:extLst>
          </p:cNvPr>
          <p:cNvCxnSpPr>
            <a:cxnSpLocks/>
          </p:cNvCxnSpPr>
          <p:nvPr/>
        </p:nvCxnSpPr>
        <p:spPr>
          <a:xfrm flipH="1">
            <a:off x="6696000" y="3368991"/>
            <a:ext cx="327600" cy="96540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BEEDB81E-24E4-4639-BDA0-99FCE487AD92}"/>
              </a:ext>
            </a:extLst>
          </p:cNvPr>
          <p:cNvSpPr/>
          <p:nvPr/>
        </p:nvSpPr>
        <p:spPr>
          <a:xfrm>
            <a:off x="3945600" y="1062545"/>
            <a:ext cx="385200" cy="21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1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1BA86-AAE4-4C6F-82FB-D20B9D6FE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600" y="2037602"/>
            <a:ext cx="6663600" cy="460798"/>
          </a:xfrm>
          <a:solidFill>
            <a:schemeClr val="bg2">
              <a:lumMod val="90000"/>
            </a:schemeClr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You cannot join more data cells than other rows have!!!!!</a:t>
            </a:r>
          </a:p>
          <a:p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00D2A-35B9-45A3-8F20-8F411BB9B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29591424-0D67-4029-937B-ED6CF650D37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3A0657-072D-43F9-91C5-8E823B0443B0}"/>
              </a:ext>
            </a:extLst>
          </p:cNvPr>
          <p:cNvSpPr txBox="1"/>
          <p:nvPr/>
        </p:nvSpPr>
        <p:spPr>
          <a:xfrm>
            <a:off x="1983642" y="684001"/>
            <a:ext cx="545035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BAD</a:t>
            </a:r>
            <a:r>
              <a:rPr lang="en-US" sz="2400" dirty="0"/>
              <a:t> JOINING</a:t>
            </a:r>
            <a:br>
              <a:rPr lang="en-US" sz="2400" dirty="0"/>
            </a:br>
            <a:r>
              <a:rPr lang="en-US" sz="2400" dirty="0"/>
              <a:t>DATA CELLS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533F9F6-6CFB-4679-8A73-DF990619AD4E}"/>
              </a:ext>
            </a:extLst>
          </p:cNvPr>
          <p:cNvSpPr txBox="1">
            <a:spLocks/>
          </p:cNvSpPr>
          <p:nvPr/>
        </p:nvSpPr>
        <p:spPr>
          <a:xfrm>
            <a:off x="795600" y="2739600"/>
            <a:ext cx="3937547" cy="224905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98128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96255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83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92510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90638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39234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7830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6425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85021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CAN’T DO THIS!!!</a:t>
            </a:r>
          </a:p>
          <a:p>
            <a:pPr marL="30472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&lt;table &gt;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2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&lt;tr&gt;</a:t>
            </a:r>
            <a:endParaRPr lang="en-US" sz="1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2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&lt;td </a:t>
            </a:r>
            <a:r>
              <a:rPr lang="en-US" sz="14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colspan</a:t>
            </a:r>
            <a:r>
              <a:rPr lang="en-US" sz="1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“4"&gt; row1, col2,col3,col3,col4&lt;/td&gt;</a:t>
            </a:r>
            <a:r>
              <a:rPr lang="en-US" sz="1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&lt;/tr&gt;</a:t>
            </a:r>
            <a:endParaRPr lang="en-US" sz="1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2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&lt;tr&gt;</a:t>
            </a:r>
            <a:endParaRPr lang="en-US" sz="1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2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&lt;td&gt;row2,col1&lt;/td&gt;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2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&lt;td&gt;row2,col2&lt;/td&gt;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2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&lt;td&gt;row2,col3&lt;/td&gt;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2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&lt;/tr&gt;</a:t>
            </a:r>
            <a:endParaRPr lang="en-US" sz="1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2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&lt;/table&gt;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162121-7C0A-4FC3-97E0-E8D2C519A133}"/>
              </a:ext>
            </a:extLst>
          </p:cNvPr>
          <p:cNvSpPr txBox="1"/>
          <p:nvPr/>
        </p:nvSpPr>
        <p:spPr>
          <a:xfrm>
            <a:off x="5530452" y="3749043"/>
            <a:ext cx="1481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Resulting Table in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Browser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5A9C6B6-8C5A-491C-8C00-22E9325B7B54}"/>
              </a:ext>
            </a:extLst>
          </p:cNvPr>
          <p:cNvCxnSpPr>
            <a:cxnSpLocks/>
          </p:cNvCxnSpPr>
          <p:nvPr/>
        </p:nvCxnSpPr>
        <p:spPr>
          <a:xfrm flipH="1" flipV="1">
            <a:off x="3755074" y="3570459"/>
            <a:ext cx="1290048" cy="37307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C416A17-383F-4137-A1FD-145F82BE9AC0}"/>
              </a:ext>
            </a:extLst>
          </p:cNvPr>
          <p:cNvSpPr txBox="1"/>
          <p:nvPr/>
        </p:nvSpPr>
        <p:spPr>
          <a:xfrm>
            <a:off x="4995938" y="3475700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BAD!!!!!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EC79B0E-47CC-4668-A10B-2A3B4498BF7D}"/>
              </a:ext>
            </a:extLst>
          </p:cNvPr>
          <p:cNvCxnSpPr>
            <a:cxnSpLocks/>
          </p:cNvCxnSpPr>
          <p:nvPr/>
        </p:nvCxnSpPr>
        <p:spPr>
          <a:xfrm flipH="1">
            <a:off x="2764373" y="3864127"/>
            <a:ext cx="2280749" cy="37307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erson with the mouth open&#10;&#10;Description automatically generated with medium confidence">
            <a:extLst>
              <a:ext uri="{FF2B5EF4-FFF2-40B4-BE49-F238E27FC236}">
                <a16:creationId xmlns:a16="http://schemas.microsoft.com/office/drawing/2014/main" id="{FCB8CBBD-3E02-4625-8CE9-8C131EE9FD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" y="468815"/>
            <a:ext cx="1188043" cy="14430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1E5E86B-8CD9-4A3D-855B-B8DEA46322D6}"/>
              </a:ext>
            </a:extLst>
          </p:cNvPr>
          <p:cNvSpPr/>
          <p:nvPr/>
        </p:nvSpPr>
        <p:spPr>
          <a:xfrm>
            <a:off x="795600" y="486070"/>
            <a:ext cx="6648890" cy="14255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 person with the mouth open&#10;&#10;Description automatically generated with medium confidence">
            <a:extLst>
              <a:ext uri="{FF2B5EF4-FFF2-40B4-BE49-F238E27FC236}">
                <a16:creationId xmlns:a16="http://schemas.microsoft.com/office/drawing/2014/main" id="{FE29D259-2F59-4BD8-8158-D749E7B137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47" y="3545561"/>
            <a:ext cx="1188043" cy="144309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9217F28-BC42-46DB-AAC1-852854FFA5E1}"/>
              </a:ext>
            </a:extLst>
          </p:cNvPr>
          <p:cNvSpPr txBox="1"/>
          <p:nvPr/>
        </p:nvSpPr>
        <p:spPr>
          <a:xfrm>
            <a:off x="4848348" y="3766534"/>
            <a:ext cx="14081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You cannot join 4 data cells in one row when the other row(s) have only 3 data cells!</a:t>
            </a:r>
          </a:p>
        </p:txBody>
      </p:sp>
    </p:spTree>
    <p:extLst>
      <p:ext uri="{BB962C8B-B14F-4D97-AF65-F5344CB8AC3E}">
        <p14:creationId xmlns:p14="http://schemas.microsoft.com/office/powerpoint/2010/main" val="3044614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FF8D5E-E0F9-40C9-9B71-E6857B7408AA}"/>
              </a:ext>
            </a:extLst>
          </p:cNvPr>
          <p:cNvSpPr/>
          <p:nvPr/>
        </p:nvSpPr>
        <p:spPr>
          <a:xfrm>
            <a:off x="4575328" y="3769200"/>
            <a:ext cx="2916272" cy="121945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1BA86-AAE4-4C6F-82FB-D20B9D6FE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600" y="2037601"/>
            <a:ext cx="6663600" cy="830997"/>
          </a:xfrm>
          <a:solidFill>
            <a:schemeClr val="bg2">
              <a:lumMod val="90000"/>
            </a:schemeClr>
          </a:solidFill>
          <a:ln>
            <a:solidFill>
              <a:srgbClr val="C0000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dirty="0"/>
              <a:t>CARDINAL RULE!!!</a:t>
            </a:r>
          </a:p>
          <a:p>
            <a:pPr lvl="1"/>
            <a:r>
              <a:rPr lang="en-US" dirty="0"/>
              <a:t>Hasn’t changed.  Every row MUST have the same number of data cells</a:t>
            </a:r>
          </a:p>
          <a:p>
            <a:pPr lvl="1"/>
            <a:r>
              <a:rPr lang="en-US" dirty="0"/>
              <a:t>Even though now we’re joining cells in DIFFERENT ROWS!</a:t>
            </a:r>
          </a:p>
          <a:p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00D2A-35B9-45A3-8F20-8F411BB9B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29591424-0D67-4029-937B-ED6CF650D37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 descr="Two birds perched in snow">
            <a:extLst>
              <a:ext uri="{FF2B5EF4-FFF2-40B4-BE49-F238E27FC236}">
                <a16:creationId xmlns:a16="http://schemas.microsoft.com/office/drawing/2014/main" id="{841F3241-DD4A-4FE8-A4F4-D0F09C64D6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0" y="804411"/>
            <a:ext cx="1860647" cy="10618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3A0657-072D-43F9-91C5-8E823B0443B0}"/>
              </a:ext>
            </a:extLst>
          </p:cNvPr>
          <p:cNvSpPr txBox="1"/>
          <p:nvPr/>
        </p:nvSpPr>
        <p:spPr>
          <a:xfrm>
            <a:off x="2668847" y="907806"/>
            <a:ext cx="477775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Rowspan</a:t>
            </a:r>
            <a:r>
              <a:rPr lang="en-US" sz="2400" dirty="0"/>
              <a:t> (  ):</a:t>
            </a:r>
          </a:p>
          <a:p>
            <a:r>
              <a:rPr lang="en-US" sz="2400" dirty="0"/>
              <a:t>Joining Cells in the Same Row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E5E86B-8CD9-4A3D-855B-B8DEA46322D6}"/>
              </a:ext>
            </a:extLst>
          </p:cNvPr>
          <p:cNvSpPr/>
          <p:nvPr/>
        </p:nvSpPr>
        <p:spPr>
          <a:xfrm>
            <a:off x="795600" y="804411"/>
            <a:ext cx="6663600" cy="107913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533F9F6-6CFB-4679-8A73-DF990619AD4E}"/>
              </a:ext>
            </a:extLst>
          </p:cNvPr>
          <p:cNvSpPr txBox="1">
            <a:spLocks/>
          </p:cNvSpPr>
          <p:nvPr/>
        </p:nvSpPr>
        <p:spPr>
          <a:xfrm>
            <a:off x="795600" y="3039909"/>
            <a:ext cx="3679201" cy="19487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98128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96255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83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92510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90638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39234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7830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6425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85021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Joining cells that are next to each other vertically:</a:t>
            </a:r>
          </a:p>
          <a:p>
            <a:pPr marL="30472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&lt;table &gt;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2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&lt;tr&gt;</a:t>
            </a:r>
            <a:endParaRPr lang="en-US" sz="1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2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&lt;td&gt; row1, col1 &lt;/td&gt;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2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&lt;td&gt;row1,col2&lt;/td&gt;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2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&lt;td </a:t>
            </a:r>
            <a:r>
              <a:rPr lang="en-US" sz="1400" b="1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rowspan</a:t>
            </a: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“2”&gt;row1 and row2,col3&lt;/td&gt;</a:t>
            </a:r>
          </a:p>
          <a:p>
            <a:pPr marL="30472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&lt;/tr&gt;</a:t>
            </a:r>
            <a:endParaRPr lang="en-US" sz="1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2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&lt;tr&gt;</a:t>
            </a:r>
            <a:endParaRPr lang="en-US" sz="1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2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&lt;td&gt;row2,col1&lt;/td&gt;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2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&lt;td&gt;row2,col2&lt;/td&gt;</a:t>
            </a:r>
          </a:p>
          <a:p>
            <a:pPr marL="30472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&lt;/tr&gt;</a:t>
            </a:r>
            <a:endParaRPr lang="en-US" sz="1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2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&lt;/table&gt;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162121-7C0A-4FC3-97E0-E8D2C519A133}"/>
              </a:ext>
            </a:extLst>
          </p:cNvPr>
          <p:cNvSpPr txBox="1"/>
          <p:nvPr/>
        </p:nvSpPr>
        <p:spPr>
          <a:xfrm>
            <a:off x="5341542" y="3752197"/>
            <a:ext cx="1481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Resulting Table in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Browser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5A9C6B6-8C5A-491C-8C00-22E9325B7B54}"/>
              </a:ext>
            </a:extLst>
          </p:cNvPr>
          <p:cNvCxnSpPr>
            <a:cxnSpLocks/>
          </p:cNvCxnSpPr>
          <p:nvPr/>
        </p:nvCxnSpPr>
        <p:spPr>
          <a:xfrm flipH="1">
            <a:off x="2311201" y="3470402"/>
            <a:ext cx="377999" cy="35639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1FDBB2B-8A08-4BF0-AD05-E66BF896C71B}"/>
              </a:ext>
            </a:extLst>
          </p:cNvPr>
          <p:cNvCxnSpPr>
            <a:cxnSpLocks/>
          </p:cNvCxnSpPr>
          <p:nvPr/>
        </p:nvCxnSpPr>
        <p:spPr>
          <a:xfrm flipV="1">
            <a:off x="2689200" y="3459600"/>
            <a:ext cx="4298400" cy="1080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EC79B0E-47CC-4668-A10B-2A3B4498BF7D}"/>
              </a:ext>
            </a:extLst>
          </p:cNvPr>
          <p:cNvCxnSpPr>
            <a:cxnSpLocks/>
          </p:cNvCxnSpPr>
          <p:nvPr/>
        </p:nvCxnSpPr>
        <p:spPr>
          <a:xfrm flipH="1">
            <a:off x="6931712" y="3470402"/>
            <a:ext cx="50646" cy="88430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C416A17-383F-4137-A1FD-145F82BE9AC0}"/>
              </a:ext>
            </a:extLst>
          </p:cNvPr>
          <p:cNvSpPr txBox="1"/>
          <p:nvPr/>
        </p:nvSpPr>
        <p:spPr>
          <a:xfrm>
            <a:off x="4855058" y="3230491"/>
            <a:ext cx="2027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Joined two data cells in a row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CF940C-019A-4654-B873-BEF512277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885" y="4371004"/>
            <a:ext cx="2805115" cy="52910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145707B-4781-4DD9-9BB1-BACA43A3A57C}"/>
              </a:ext>
            </a:extLst>
          </p:cNvPr>
          <p:cNvCxnSpPr/>
          <p:nvPr/>
        </p:nvCxnSpPr>
        <p:spPr>
          <a:xfrm flipH="1" flipV="1">
            <a:off x="2286000" y="4371004"/>
            <a:ext cx="554400" cy="20459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560F7E0-D207-4ABC-AF01-27809F48CC05}"/>
              </a:ext>
            </a:extLst>
          </p:cNvPr>
          <p:cNvSpPr txBox="1"/>
          <p:nvPr/>
        </p:nvSpPr>
        <p:spPr>
          <a:xfrm>
            <a:off x="2744870" y="4292420"/>
            <a:ext cx="178348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Note that this row only has two specified data cells because a data cell in the row above spans into this row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FD45A54D-D427-49A2-97D6-C5FFA0DDDAA2}"/>
              </a:ext>
            </a:extLst>
          </p:cNvPr>
          <p:cNvSpPr/>
          <p:nvPr/>
        </p:nvSpPr>
        <p:spPr>
          <a:xfrm>
            <a:off x="4059347" y="1043496"/>
            <a:ext cx="171000" cy="270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48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1BA86-AAE4-4C6F-82FB-D20B9D6FE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600" y="2037601"/>
            <a:ext cx="6663600" cy="830997"/>
          </a:xfrm>
          <a:solidFill>
            <a:schemeClr val="bg2">
              <a:lumMod val="90000"/>
            </a:schemeClr>
          </a:solidFill>
          <a:ln>
            <a:solidFill>
              <a:srgbClr val="C0000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dirty="0"/>
              <a:t>CARDINAL RULE!!!</a:t>
            </a:r>
          </a:p>
          <a:p>
            <a:pPr lvl="1"/>
            <a:r>
              <a:rPr lang="en-US" dirty="0"/>
              <a:t>Hasn’t changed.  Every row MUST have the same number of data cells</a:t>
            </a:r>
          </a:p>
          <a:p>
            <a:pPr lvl="1"/>
            <a:r>
              <a:rPr lang="en-US" dirty="0"/>
              <a:t>Even though now we’re joining cells in DIFFERENT ROWS!</a:t>
            </a:r>
          </a:p>
          <a:p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00D2A-35B9-45A3-8F20-8F411BB9B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29591424-0D67-4029-937B-ED6CF650D37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3A0657-072D-43F9-91C5-8E823B0443B0}"/>
              </a:ext>
            </a:extLst>
          </p:cNvPr>
          <p:cNvSpPr txBox="1"/>
          <p:nvPr/>
        </p:nvSpPr>
        <p:spPr>
          <a:xfrm>
            <a:off x="2033999" y="668752"/>
            <a:ext cx="541980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BAD</a:t>
            </a:r>
            <a:r>
              <a:rPr lang="en-US" sz="2400" dirty="0"/>
              <a:t> (  ):</a:t>
            </a:r>
          </a:p>
          <a:p>
            <a:r>
              <a:rPr lang="en-US" sz="2400" dirty="0"/>
              <a:t>Joining Cells in the Same Row</a:t>
            </a:r>
          </a:p>
        </p:txBody>
      </p:sp>
      <p:pic>
        <p:nvPicPr>
          <p:cNvPr id="12" name="Picture 11" descr="A person with his mouth open&#10;&#10;Description automatically generated with medium confidence">
            <a:extLst>
              <a:ext uri="{FF2B5EF4-FFF2-40B4-BE49-F238E27FC236}">
                <a16:creationId xmlns:a16="http://schemas.microsoft.com/office/drawing/2014/main" id="{93BF3606-296D-4228-AF4E-6C80D5CE76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99" y="277039"/>
            <a:ext cx="1278001" cy="15960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1E5E86B-8CD9-4A3D-855B-B8DEA46322D6}"/>
              </a:ext>
            </a:extLst>
          </p:cNvPr>
          <p:cNvSpPr/>
          <p:nvPr/>
        </p:nvSpPr>
        <p:spPr>
          <a:xfrm>
            <a:off x="795600" y="295200"/>
            <a:ext cx="6663600" cy="15883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533F9F6-6CFB-4679-8A73-DF990619AD4E}"/>
              </a:ext>
            </a:extLst>
          </p:cNvPr>
          <p:cNvSpPr txBox="1">
            <a:spLocks/>
          </p:cNvSpPr>
          <p:nvPr/>
        </p:nvSpPr>
        <p:spPr>
          <a:xfrm>
            <a:off x="795600" y="3039908"/>
            <a:ext cx="3679201" cy="219089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98128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96255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83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92510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90638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39234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7830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6425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85021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30472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&lt;table &gt;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2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&lt;tr&gt;</a:t>
            </a:r>
            <a:endParaRPr lang="en-US" sz="1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2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&lt;td&gt; row1, col1 &lt;/td&gt;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2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&lt;td&gt;row1,col2&lt;/td&gt;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2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&lt;td </a:t>
            </a:r>
            <a:r>
              <a:rPr lang="en-US" sz="1400" b="1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rowspan</a:t>
            </a: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“2”&gt;row1 and row2,col3&lt;/td&gt;</a:t>
            </a:r>
          </a:p>
          <a:p>
            <a:pPr marL="30472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&lt;/tr&gt;</a:t>
            </a:r>
            <a:endParaRPr lang="en-US" sz="1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2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&lt;tr&gt;</a:t>
            </a:r>
            <a:endParaRPr lang="en-US" sz="1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2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&lt;td&gt;row2,col1&lt;/td&gt;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2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&lt;td&gt;row2,col2&lt;/td&gt;</a:t>
            </a:r>
          </a:p>
          <a:p>
            <a:pPr marL="30472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&lt;td&gt;row2,col2&lt;/td&gt;</a:t>
            </a:r>
          </a:p>
          <a:p>
            <a:pPr marL="30472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&lt;/tr&gt;</a:t>
            </a:r>
            <a:endParaRPr lang="en-US" sz="1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2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&lt;/table&gt;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416A17-383F-4137-A1FD-145F82BE9AC0}"/>
              </a:ext>
            </a:extLst>
          </p:cNvPr>
          <p:cNvSpPr txBox="1"/>
          <p:nvPr/>
        </p:nvSpPr>
        <p:spPr>
          <a:xfrm>
            <a:off x="3665280" y="3171430"/>
            <a:ext cx="3322320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This counts as a data cell in both row 1 and row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162121-7C0A-4FC3-97E0-E8D2C519A133}"/>
              </a:ext>
            </a:extLst>
          </p:cNvPr>
          <p:cNvSpPr txBox="1"/>
          <p:nvPr/>
        </p:nvSpPr>
        <p:spPr>
          <a:xfrm>
            <a:off x="5341542" y="3752197"/>
            <a:ext cx="1481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Resulting Table in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Browser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5A9C6B6-8C5A-491C-8C00-22E9325B7B54}"/>
              </a:ext>
            </a:extLst>
          </p:cNvPr>
          <p:cNvCxnSpPr>
            <a:cxnSpLocks/>
          </p:cNvCxnSpPr>
          <p:nvPr/>
        </p:nvCxnSpPr>
        <p:spPr>
          <a:xfrm flipH="1">
            <a:off x="2365200" y="3465595"/>
            <a:ext cx="446400" cy="41581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1FDBB2B-8A08-4BF0-AD05-E66BF896C71B}"/>
              </a:ext>
            </a:extLst>
          </p:cNvPr>
          <p:cNvCxnSpPr>
            <a:cxnSpLocks/>
          </p:cNvCxnSpPr>
          <p:nvPr/>
        </p:nvCxnSpPr>
        <p:spPr>
          <a:xfrm>
            <a:off x="2811600" y="3459600"/>
            <a:ext cx="4176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145707B-4781-4DD9-9BB1-BACA43A3A57C}"/>
              </a:ext>
            </a:extLst>
          </p:cNvPr>
          <p:cNvCxnSpPr>
            <a:cxnSpLocks/>
          </p:cNvCxnSpPr>
          <p:nvPr/>
        </p:nvCxnSpPr>
        <p:spPr>
          <a:xfrm flipH="1">
            <a:off x="2433600" y="4575600"/>
            <a:ext cx="406800" cy="15180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560F7E0-D207-4ABC-AF01-27809F48CC05}"/>
              </a:ext>
            </a:extLst>
          </p:cNvPr>
          <p:cNvSpPr txBox="1"/>
          <p:nvPr/>
        </p:nvSpPr>
        <p:spPr>
          <a:xfrm>
            <a:off x="2744869" y="4164595"/>
            <a:ext cx="2399933" cy="135421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Technically this row now has 4 data cells because it has 3 specified ones plus the one that spanned from the above row…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C00000"/>
                </a:solidFill>
              </a:rPr>
              <a:t>BAD!!!!!  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C00000"/>
                </a:solidFill>
              </a:rPr>
              <a:t>Breaks the cardinal rule!!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FD45A54D-D427-49A2-97D6-C5FFA0DDDAA2}"/>
              </a:ext>
            </a:extLst>
          </p:cNvPr>
          <p:cNvSpPr/>
          <p:nvPr/>
        </p:nvSpPr>
        <p:spPr>
          <a:xfrm>
            <a:off x="2914547" y="813746"/>
            <a:ext cx="171000" cy="270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C7D5E2-B8BF-47A7-86C4-F62BEB54101E}"/>
              </a:ext>
            </a:extLst>
          </p:cNvPr>
          <p:cNvSpPr txBox="1"/>
          <p:nvPr/>
        </p:nvSpPr>
        <p:spPr>
          <a:xfrm>
            <a:off x="4788001" y="3406894"/>
            <a:ext cx="2265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Now this code won’t validate!!!!!!</a:t>
            </a:r>
          </a:p>
        </p:txBody>
      </p:sp>
      <p:pic>
        <p:nvPicPr>
          <p:cNvPr id="26" name="Picture 25" descr="A person with his mouth open&#10;&#10;Description automatically generated with medium confidence">
            <a:extLst>
              <a:ext uri="{FF2B5EF4-FFF2-40B4-BE49-F238E27FC236}">
                <a16:creationId xmlns:a16="http://schemas.microsoft.com/office/drawing/2014/main" id="{C96F7723-4797-42ED-9AC9-93C895FAF7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539" y="3683893"/>
            <a:ext cx="1231199" cy="153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2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9AFA5CE6-EA95-4E13-9077-1223B7081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38" y="1259135"/>
            <a:ext cx="6419123" cy="14573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3F3168-7C4C-4C4D-B609-90D0C75A4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810" y="238466"/>
            <a:ext cx="5343980" cy="1030224"/>
          </a:xfrm>
        </p:spPr>
        <p:txBody>
          <a:bodyPr/>
          <a:lstStyle/>
          <a:p>
            <a:r>
              <a:rPr lang="en-US" dirty="0"/>
              <a:t>Notes  on </a:t>
            </a:r>
            <a:r>
              <a:rPr lang="en-US" dirty="0" err="1"/>
              <a:t>RowSpan</a:t>
            </a:r>
            <a:r>
              <a:rPr lang="en-US" dirty="0"/>
              <a:t>   and </a:t>
            </a:r>
            <a:r>
              <a:rPr lang="en-US" dirty="0" err="1"/>
              <a:t>Colspan</a:t>
            </a:r>
            <a:r>
              <a:rPr lang="en-US" dirty="0"/>
              <a:t>   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74A29-D525-44AD-94DB-2722532F6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29591424-0D67-4029-937B-ED6CF650D37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3F8279FF-1D18-46BD-AF16-CA57E661C039}"/>
              </a:ext>
            </a:extLst>
          </p:cNvPr>
          <p:cNvSpPr/>
          <p:nvPr/>
        </p:nvSpPr>
        <p:spPr>
          <a:xfrm>
            <a:off x="5277600" y="489600"/>
            <a:ext cx="180000" cy="19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5D40E1C-174F-4D4D-8365-DBB678B2FBEF}"/>
              </a:ext>
            </a:extLst>
          </p:cNvPr>
          <p:cNvSpPr/>
          <p:nvPr/>
        </p:nvSpPr>
        <p:spPr>
          <a:xfrm>
            <a:off x="4608000" y="810001"/>
            <a:ext cx="302400" cy="19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45538-A315-4A2E-A775-60DDF58CD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6259" y="2716495"/>
            <a:ext cx="3757973" cy="2945774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ANY row can have </a:t>
            </a:r>
            <a:r>
              <a:rPr lang="en-US" dirty="0" err="1"/>
              <a:t>collspans</a:t>
            </a:r>
            <a:endParaRPr lang="en-US" dirty="0"/>
          </a:p>
          <a:p>
            <a:r>
              <a:rPr lang="en-US" dirty="0"/>
              <a:t>You can span multiple columns (</a:t>
            </a:r>
            <a:r>
              <a:rPr lang="en-US" dirty="0" err="1"/>
              <a:t>collspan</a:t>
            </a:r>
            <a:r>
              <a:rPr lang="en-US" dirty="0"/>
              <a:t> = “3”, </a:t>
            </a:r>
            <a:r>
              <a:rPr lang="en-US" dirty="0" err="1"/>
              <a:t>collspan</a:t>
            </a:r>
            <a:r>
              <a:rPr lang="en-US" dirty="0"/>
              <a:t> = “4”, etc.)</a:t>
            </a:r>
          </a:p>
          <a:p>
            <a:r>
              <a:rPr lang="en-US" dirty="0"/>
              <a:t>As long as you’re not spanning more columns than the number of data cells in other rows.</a:t>
            </a:r>
          </a:p>
          <a:p>
            <a:pPr marL="0" indent="0">
              <a:buNone/>
            </a:pPr>
            <a:r>
              <a:rPr lang="en-US" dirty="0"/>
              <a:t>You only span columns to the right of the </a:t>
            </a:r>
            <a:r>
              <a:rPr lang="en-US" dirty="0" err="1"/>
              <a:t>collspan</a:t>
            </a:r>
            <a:r>
              <a:rPr lang="en-US" dirty="0"/>
              <a:t>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280CD4F-DBEC-454E-BB9B-1F7B863E6690}"/>
              </a:ext>
            </a:extLst>
          </p:cNvPr>
          <p:cNvSpPr txBox="1">
            <a:spLocks/>
          </p:cNvSpPr>
          <p:nvPr/>
        </p:nvSpPr>
        <p:spPr>
          <a:xfrm>
            <a:off x="813287" y="2687004"/>
            <a:ext cx="2797061" cy="30181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98128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96255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83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92510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90638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39234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7830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6425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85021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Any column ABOVE the bottom row can have a </a:t>
            </a:r>
            <a:r>
              <a:rPr lang="en-US" dirty="0" err="1"/>
              <a:t>rowspan</a:t>
            </a:r>
            <a:endParaRPr lang="en-US" dirty="0"/>
          </a:p>
          <a:p>
            <a:r>
              <a:rPr lang="en-US" dirty="0"/>
              <a:t>As long as you’re not spanning more rows than are below the row with the </a:t>
            </a:r>
            <a:r>
              <a:rPr lang="en-US" dirty="0" err="1"/>
              <a:t>rowspan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Rowspan</a:t>
            </a:r>
            <a:r>
              <a:rPr lang="en-US" dirty="0"/>
              <a:t> spans down from the row with the </a:t>
            </a:r>
            <a:r>
              <a:rPr lang="en-US" dirty="0" err="1"/>
              <a:t>rowspan</a:t>
            </a:r>
            <a:r>
              <a:rPr lang="en-US" dirty="0"/>
              <a:t> in it.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287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F9E4C-A3D2-4212-BE19-6E0D96CFB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66" y="2286306"/>
            <a:ext cx="1829387" cy="3102558"/>
          </a:xfrm>
        </p:spPr>
        <p:txBody>
          <a:bodyPr/>
          <a:lstStyle/>
          <a:p>
            <a:r>
              <a:rPr lang="en-US" dirty="0"/>
              <a:t>Code for table Above!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04ACA-E73F-448E-AE3F-773241CAC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5474" y="2286306"/>
            <a:ext cx="4258340" cy="3102558"/>
          </a:xfrm>
          <a:solidFill>
            <a:schemeClr val="accent2">
              <a:lumMod val="5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FFFF00"/>
                </a:solidFill>
              </a:rPr>
              <a:t>&lt;table&gt;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FFFF00"/>
                </a:solidFill>
              </a:rPr>
              <a:t>        &lt;tr&gt;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FFFF00"/>
                </a:solidFill>
              </a:rPr>
              <a:t>          &lt;td </a:t>
            </a:r>
            <a:r>
              <a:rPr lang="en-US" dirty="0" err="1">
                <a:solidFill>
                  <a:srgbClr val="FFFF00"/>
                </a:solidFill>
              </a:rPr>
              <a:t>rowspan</a:t>
            </a:r>
            <a:r>
              <a:rPr lang="en-US" dirty="0">
                <a:solidFill>
                  <a:srgbClr val="FFFF00"/>
                </a:solidFill>
              </a:rPr>
              <a:t> = "2"&gt;</a:t>
            </a:r>
            <a:r>
              <a:rPr lang="en-US" dirty="0" err="1">
                <a:solidFill>
                  <a:srgbClr val="FFFF00"/>
                </a:solidFill>
              </a:rPr>
              <a:t>rowspan</a:t>
            </a:r>
            <a:r>
              <a:rPr lang="en-US" dirty="0">
                <a:solidFill>
                  <a:srgbClr val="FFFF00"/>
                </a:solidFill>
              </a:rPr>
              <a:t> = 2&lt;/td&gt;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FFFF00"/>
                </a:solidFill>
              </a:rPr>
              <a:t>          &lt;td </a:t>
            </a:r>
            <a:r>
              <a:rPr lang="en-US" dirty="0" err="1">
                <a:solidFill>
                  <a:srgbClr val="FFFF00"/>
                </a:solidFill>
              </a:rPr>
              <a:t>rowspan</a:t>
            </a:r>
            <a:r>
              <a:rPr lang="en-US" dirty="0">
                <a:solidFill>
                  <a:srgbClr val="FFFF00"/>
                </a:solidFill>
              </a:rPr>
              <a:t> = "2"&gt;</a:t>
            </a:r>
            <a:r>
              <a:rPr lang="en-US" dirty="0" err="1">
                <a:solidFill>
                  <a:srgbClr val="FFFF00"/>
                </a:solidFill>
              </a:rPr>
              <a:t>rowspan</a:t>
            </a:r>
            <a:r>
              <a:rPr lang="en-US" dirty="0">
                <a:solidFill>
                  <a:srgbClr val="FFFF00"/>
                </a:solidFill>
              </a:rPr>
              <a:t> = 2&lt;/td&gt;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FFFF00"/>
                </a:solidFill>
              </a:rPr>
              <a:t>          &lt;td </a:t>
            </a:r>
            <a:r>
              <a:rPr lang="en-US" dirty="0" err="1">
                <a:solidFill>
                  <a:srgbClr val="FFFF00"/>
                </a:solidFill>
              </a:rPr>
              <a:t>rowspan</a:t>
            </a:r>
            <a:r>
              <a:rPr lang="en-US" dirty="0">
                <a:solidFill>
                  <a:srgbClr val="FFFF00"/>
                </a:solidFill>
              </a:rPr>
              <a:t> = "2"&gt;</a:t>
            </a:r>
            <a:r>
              <a:rPr lang="en-US" dirty="0" err="1">
                <a:solidFill>
                  <a:srgbClr val="FFFF00"/>
                </a:solidFill>
              </a:rPr>
              <a:t>rowspan</a:t>
            </a:r>
            <a:r>
              <a:rPr lang="en-US" dirty="0">
                <a:solidFill>
                  <a:srgbClr val="FFFF00"/>
                </a:solidFill>
              </a:rPr>
              <a:t> = 2&lt;/td&gt;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FFFF00"/>
                </a:solidFill>
              </a:rPr>
              <a:t>          &lt;td </a:t>
            </a:r>
            <a:r>
              <a:rPr lang="en-US" dirty="0" err="1">
                <a:solidFill>
                  <a:srgbClr val="FFFF00"/>
                </a:solidFill>
              </a:rPr>
              <a:t>colspan</a:t>
            </a:r>
            <a:r>
              <a:rPr lang="en-US" dirty="0">
                <a:solidFill>
                  <a:srgbClr val="FFFF00"/>
                </a:solidFill>
              </a:rPr>
              <a:t> = "3"&gt;</a:t>
            </a:r>
            <a:r>
              <a:rPr lang="en-US" dirty="0" err="1">
                <a:solidFill>
                  <a:srgbClr val="FFFF00"/>
                </a:solidFill>
              </a:rPr>
              <a:t>colspan</a:t>
            </a:r>
            <a:r>
              <a:rPr lang="en-US" dirty="0">
                <a:solidFill>
                  <a:srgbClr val="FFFF00"/>
                </a:solidFill>
              </a:rPr>
              <a:t> = 3&lt;/td&gt;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FFFF00"/>
                </a:solidFill>
              </a:rPr>
              <a:t>        &lt;/tr&gt;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FFFF00"/>
                </a:solidFill>
              </a:rPr>
              <a:t>        &lt;tr&gt;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FFFF00"/>
                </a:solidFill>
              </a:rPr>
              <a:t>          &lt;td&gt;&lt;/td&gt;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FFFF00"/>
                </a:solidFill>
              </a:rPr>
              <a:t>          &lt;td&gt;&lt;/td&gt;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FFFF00"/>
                </a:solidFill>
              </a:rPr>
              <a:t>          &lt;td&gt;&lt;/td&gt;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FFFF00"/>
                </a:solidFill>
              </a:rPr>
              <a:t>        &lt;/tr&gt;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FFFF00"/>
                </a:solidFill>
              </a:rPr>
              <a:t>&lt;/table&gt;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FFFF00"/>
                </a:solidFill>
              </a:rPr>
              <a:t>NOTE: THERE ARE 6 DATA CELLS PER ROW!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6111A-60F3-46D8-9EE5-C0826EECC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29591424-0D67-4029-937B-ED6CF650D37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EE787FBF-E9FD-4B27-9C51-7895E85A3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76" y="554736"/>
            <a:ext cx="6747497" cy="153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35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30BC020-BDBF-49EB-9898-BAB5BF55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8229600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950C64-5D81-40F1-9601-8BA0D63BA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71800"/>
            <a:ext cx="8229600" cy="2971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Writing an appointment on a paper agenda">
            <a:extLst>
              <a:ext uri="{FF2B5EF4-FFF2-40B4-BE49-F238E27FC236}">
                <a16:creationId xmlns:a16="http://schemas.microsoft.com/office/drawing/2014/main" id="{625198E0-3C20-4E5D-B93A-8D3D043FBA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52" b="5849"/>
          <a:stretch/>
        </p:blipFill>
        <p:spPr>
          <a:xfrm>
            <a:off x="20" y="-1"/>
            <a:ext cx="8229580" cy="29717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CC9A3-5949-4705-8024-608AD578D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395" y="3482164"/>
            <a:ext cx="7676707" cy="2307264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chemeClr val="bg1"/>
                </a:solidFill>
              </a:rPr>
              <a:t>EVERY ROW in a table must have the same number of data cells</a:t>
            </a:r>
          </a:p>
          <a:p>
            <a:pPr>
              <a:lnSpc>
                <a:spcPct val="90000"/>
              </a:lnSpc>
            </a:pPr>
            <a:r>
              <a:rPr lang="en-US" sz="1400" dirty="0" err="1">
                <a:solidFill>
                  <a:srgbClr val="FFC000"/>
                </a:solidFill>
              </a:rPr>
              <a:t>Colspan</a:t>
            </a:r>
            <a:r>
              <a:rPr lang="en-US" sz="1400" dirty="0">
                <a:solidFill>
                  <a:schemeClr val="bg1"/>
                </a:solidFill>
              </a:rPr>
              <a:t> – spans columns (horizontal spanning of data cells)</a:t>
            </a:r>
          </a:p>
          <a:p>
            <a:pPr>
              <a:lnSpc>
                <a:spcPct val="90000"/>
              </a:lnSpc>
            </a:pPr>
            <a:r>
              <a:rPr lang="en-US" sz="1400" dirty="0" err="1">
                <a:solidFill>
                  <a:srgbClr val="FFC000"/>
                </a:solidFill>
              </a:rPr>
              <a:t>Rowspan</a:t>
            </a:r>
            <a:r>
              <a:rPr lang="en-US" sz="1400" dirty="0">
                <a:solidFill>
                  <a:schemeClr val="bg1"/>
                </a:solidFill>
              </a:rPr>
              <a:t> – spans rows (vertical spanning of data cells)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If a </a:t>
            </a:r>
            <a:r>
              <a:rPr lang="en-US" sz="1400" dirty="0" err="1">
                <a:solidFill>
                  <a:schemeClr val="bg1"/>
                </a:solidFill>
              </a:rPr>
              <a:t>rowspan</a:t>
            </a:r>
            <a:r>
              <a:rPr lang="en-US" sz="1400" dirty="0">
                <a:solidFill>
                  <a:schemeClr val="bg1"/>
                </a:solidFill>
              </a:rPr>
              <a:t> extends into a row below, that counts as a data cell in that row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If a </a:t>
            </a:r>
            <a:r>
              <a:rPr lang="en-US" sz="1400" dirty="0" err="1">
                <a:solidFill>
                  <a:schemeClr val="bg1"/>
                </a:solidFill>
              </a:rPr>
              <a:t>colspan</a:t>
            </a:r>
            <a:r>
              <a:rPr lang="en-US" sz="1400" dirty="0">
                <a:solidFill>
                  <a:schemeClr val="bg1"/>
                </a:solidFill>
              </a:rPr>
              <a:t> extends across 3 cells (or 2, 4, etc.), then that counts as 3 (or 2, 4, </a:t>
            </a:r>
            <a:r>
              <a:rPr lang="en-US" sz="1400" dirty="0" err="1">
                <a:solidFill>
                  <a:schemeClr val="bg1"/>
                </a:solidFill>
              </a:rPr>
              <a:t>etc</a:t>
            </a:r>
            <a:r>
              <a:rPr lang="en-US" sz="1400" dirty="0">
                <a:solidFill>
                  <a:schemeClr val="bg1"/>
                </a:solidFill>
              </a:rPr>
              <a:t>) data cells in that row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subsequent rows must have the same number of data cells plus the extra </a:t>
            </a:r>
            <a:r>
              <a:rPr lang="en-US" sz="1400" dirty="0" err="1">
                <a:solidFill>
                  <a:schemeClr val="bg1"/>
                </a:solidFill>
              </a:rPr>
              <a:t>colspan</a:t>
            </a:r>
            <a:r>
              <a:rPr lang="en-US" sz="1400" dirty="0">
                <a:solidFill>
                  <a:schemeClr val="bg1"/>
                </a:solidFill>
              </a:rPr>
              <a:t> number of data cells</a:t>
            </a:r>
            <a:endParaRPr lang="en-US" sz="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C92C0-6186-484C-8600-2C4EE0975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62272" y="5388864"/>
            <a:ext cx="246888" cy="31699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800"/>
              <a:t>2-</a:t>
            </a:r>
            <a:fld id="{29591424-0D67-4029-937B-ED6CF650D373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9</a:t>
            </a:fld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7C80F9-BE86-4EE2-BABE-BC9EBE043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588" y="2551272"/>
            <a:ext cx="5217567" cy="741352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Takeaways!</a:t>
            </a:r>
          </a:p>
        </p:txBody>
      </p:sp>
    </p:spTree>
    <p:extLst>
      <p:ext uri="{BB962C8B-B14F-4D97-AF65-F5344CB8AC3E}">
        <p14:creationId xmlns:p14="http://schemas.microsoft.com/office/powerpoint/2010/main" val="201182512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10422</TotalTime>
  <Words>1042</Words>
  <Application>Microsoft Office PowerPoint</Application>
  <PresentationFormat>Custom</PresentationFormat>
  <Paragraphs>139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Gill Sans MT</vt:lpstr>
      <vt:lpstr>Calibri</vt:lpstr>
      <vt:lpstr>Parcel</vt:lpstr>
      <vt:lpstr>More On Tables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Notes  on RowSpan   and Colspan   :</vt:lpstr>
      <vt:lpstr>Code for table Above!</vt:lpstr>
      <vt:lpstr>Takeaways!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the Internet</dc:title>
  <dc:creator>Yarrington, Debra</dc:creator>
  <cp:lastModifiedBy>Yarrington, Debra</cp:lastModifiedBy>
  <cp:revision>65</cp:revision>
  <dcterms:created xsi:type="dcterms:W3CDTF">2021-02-11T05:26:37Z</dcterms:created>
  <dcterms:modified xsi:type="dcterms:W3CDTF">2021-02-21T21:55:04Z</dcterms:modified>
</cp:coreProperties>
</file>