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244" r:id="rId1"/>
  </p:sldMasterIdLst>
  <p:notesMasterIdLst>
    <p:notesMasterId r:id="rId8"/>
  </p:notesMasterIdLst>
  <p:sldIdLst>
    <p:sldId id="382" r:id="rId2"/>
    <p:sldId id="383" r:id="rId3"/>
    <p:sldId id="386" r:id="rId4"/>
    <p:sldId id="385" r:id="rId5"/>
    <p:sldId id="387" r:id="rId6"/>
    <p:sldId id="389" r:id="rId7"/>
  </p:sldIdLst>
  <p:sldSz cx="8229600" cy="5943600"/>
  <p:notesSz cx="7086600" cy="942816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Forte" panose="03060902040502070203" pitchFamily="66" charset="0"/>
      <p:regular r:id="rId13"/>
    </p:embeddedFont>
    <p:embeddedFont>
      <p:font typeface="Gill Sans MT" panose="020B0502020104020203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7C80"/>
    <a:srgbClr val="FF6600"/>
    <a:srgbClr val="5970BB"/>
    <a:srgbClr val="AB69A5"/>
    <a:srgbClr val="938193"/>
    <a:srgbClr val="6600FF"/>
    <a:srgbClr val="D60F00"/>
    <a:srgbClr val="FFCCFF"/>
    <a:srgbClr val="D00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6" autoAdjust="0"/>
    <p:restoredTop sz="95795" autoAdjust="0"/>
  </p:normalViewPr>
  <p:slideViewPr>
    <p:cSldViewPr snapToGrid="0">
      <p:cViewPr varScale="1">
        <p:scale>
          <a:sx n="99" d="100"/>
          <a:sy n="99" d="100"/>
        </p:scale>
        <p:origin x="46" y="288"/>
      </p:cViewPr>
      <p:guideLst>
        <p:guide orient="horz" pos="1872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574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75" y="706438"/>
            <a:ext cx="4895850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880" y="4478378"/>
            <a:ext cx="5196840" cy="42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574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FC5A91F-568B-4C23-9EB3-32E5F1B6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37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9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2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992016" y="2068511"/>
            <a:ext cx="6245568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257" y="3772205"/>
            <a:ext cx="4591088" cy="107457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6255" indent="0" algn="ctr">
              <a:buNone/>
              <a:defRPr sz="1647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8226E-DEA2-445F-BA0E-7E94BAB97B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2" y="0"/>
            <a:ext cx="242411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BCE61-13EB-41A7-B9AA-F3F1AEF99B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6715" y="0"/>
            <a:ext cx="7862887" cy="59436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F4C1F-B250-4E20-BEAA-D6971CC61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651BB-8AB2-415B-9EA0-C83940DF41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27" y="14290"/>
            <a:ext cx="1590675" cy="1590675"/>
            <a:chOff x="0" y="0"/>
            <a:chExt cx="450" cy="450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CED0AD8C-8439-494B-82C5-FAD2A48EF8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7">
              <a:extLst>
                <a:ext uri="{FF2B5EF4-FFF2-40B4-BE49-F238E27FC236}">
                  <a16:creationId xmlns:a16="http://schemas.microsoft.com/office/drawing/2014/main" id="{A88D6552-DB2B-48F5-8CBF-C3F77E8F91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D23780-DA66-49FF-AF63-6F127EE8AE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C30405-79B8-4358-A24A-B38C5FADE9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4552" y="2593977"/>
            <a:ext cx="6827838" cy="2862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34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A0D7FE6-A6B7-4353-8025-8324B4928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40851" y="812292"/>
            <a:ext cx="948569" cy="43190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441" y="812292"/>
            <a:ext cx="4244557" cy="43190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87F165F2-364E-471D-9D43-F28706CD2F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8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995782" y="2068511"/>
            <a:ext cx="6246266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9257" y="3772137"/>
            <a:ext cx="4591088" cy="1096404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647">
                <a:solidFill>
                  <a:schemeClr val="tx1"/>
                </a:solidFill>
              </a:defRPr>
            </a:lvl1pPr>
            <a:lvl2pPr marL="396255" indent="0">
              <a:buNone/>
              <a:defRPr sz="1647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755FC8D-3703-4281-B6DC-177CFDB54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3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2015" y="2286305"/>
            <a:ext cx="2959221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8364" y="2286305"/>
            <a:ext cx="2961464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58A867C-F0D0-4253-85E8-C826B13956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15" y="2004976"/>
            <a:ext cx="2959222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2015" y="2724150"/>
            <a:ext cx="2959222" cy="2250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8364" y="2724150"/>
            <a:ext cx="2961464" cy="225053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78364" y="2004976"/>
            <a:ext cx="2961464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938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728A8B9-41F2-4355-8086-F06E62A71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7194F4BD-CB8E-4BB9-ABB0-A1A4DFA07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95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1148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633" y="1944652"/>
            <a:ext cx="2961535" cy="9892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854" y="697383"/>
            <a:ext cx="3250692" cy="4548835"/>
          </a:xfrm>
        </p:spPr>
        <p:txBody>
          <a:bodyPr>
            <a:normAutofit/>
          </a:bodyPr>
          <a:lstStyle>
            <a:lvl1pPr>
              <a:defRPr sz="1647">
                <a:solidFill>
                  <a:schemeClr val="tx1"/>
                </a:solidFill>
              </a:defRPr>
            </a:lvl1pPr>
            <a:lvl2pPr>
              <a:defRPr sz="1387">
                <a:solidFill>
                  <a:schemeClr val="tx1"/>
                </a:solidFill>
              </a:defRPr>
            </a:lvl2pPr>
            <a:lvl3pPr>
              <a:defRPr sz="1387">
                <a:solidFill>
                  <a:schemeClr val="tx1"/>
                </a:solidFill>
              </a:defRPr>
            </a:lvl3pPr>
            <a:lvl4pPr>
              <a:defRPr sz="1387">
                <a:solidFill>
                  <a:schemeClr val="tx1"/>
                </a:solidFill>
              </a:defRPr>
            </a:lvl4pPr>
            <a:lvl5pPr>
              <a:defRPr sz="1387">
                <a:solidFill>
                  <a:schemeClr val="tx1"/>
                </a:solidFill>
              </a:defRPr>
            </a:lvl5pPr>
            <a:lvl6pPr>
              <a:defRPr sz="1387"/>
            </a:lvl6pPr>
            <a:lvl7pPr>
              <a:defRPr sz="1387"/>
            </a:lvl7pPr>
            <a:lvl8pPr>
              <a:defRPr sz="1387"/>
            </a:lvl8pPr>
            <a:lvl9pPr>
              <a:defRPr sz="13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6"/>
            <a:ext cx="2561463" cy="190149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6633" y="5404714"/>
            <a:ext cx="3425758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A05C75D-C43E-4C51-B6BF-DAA42DC02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2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114799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072" y="1944651"/>
            <a:ext cx="2962656" cy="9906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4800" y="-36549"/>
            <a:ext cx="4118916" cy="59436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773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7"/>
            <a:ext cx="2561463" cy="1901499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6072" y="5404714"/>
            <a:ext cx="3423514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CF9ACA6-7938-4CCA-8579-3165DD0DC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445441" y="836066"/>
            <a:ext cx="5343980" cy="103022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441" y="2286306"/>
            <a:ext cx="5343980" cy="268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1049" y="5406974"/>
            <a:ext cx="1858779" cy="280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2/21/2021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2015" y="5404714"/>
            <a:ext cx="4100998" cy="277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6101" y="5388864"/>
            <a:ext cx="329184" cy="316992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953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A51B5-E904-4C5D-AA22-371CDE48F6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0" y="0"/>
            <a:ext cx="66516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9371D0-1ECD-4640-B169-1FED42D8ED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4788" y="1414463"/>
            <a:ext cx="7874000" cy="4383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6183ED-B172-4351-99CA-8279FEF2A1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0025" y="177802"/>
            <a:ext cx="7872413" cy="1103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E8E72-8624-4AEE-B2E8-D922787BD8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C3F658-ADC1-4565-8EC7-9A9E5DA1FE5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" y="2"/>
            <a:ext cx="714375" cy="714375"/>
            <a:chOff x="0" y="0"/>
            <a:chExt cx="450" cy="450"/>
          </a:xfrm>
        </p:grpSpPr>
        <p:sp>
          <p:nvSpPr>
            <p:cNvPr id="12" name="AutoShape 17">
              <a:extLst>
                <a:ext uri="{FF2B5EF4-FFF2-40B4-BE49-F238E27FC236}">
                  <a16:creationId xmlns:a16="http://schemas.microsoft.com/office/drawing/2014/main" id="{13C925AE-6ADF-432D-959C-615D89338F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8">
              <a:extLst>
                <a:ext uri="{FF2B5EF4-FFF2-40B4-BE49-F238E27FC236}">
                  <a16:creationId xmlns:a16="http://schemas.microsoft.com/office/drawing/2014/main" id="{94B4A3B8-2599-430D-86CF-D7A0C9A4F9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FF59BB-E9CA-4162-A045-78ED995ADF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080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hf hdr="0" ftr="0" dt="0"/>
  <p:txStyles>
    <p:titleStyle>
      <a:lvl1pPr algn="ctr" defTabSz="792510" rtl="0" eaLnBrk="1" latinLnBrk="0" hangingPunct="1">
        <a:lnSpc>
          <a:spcPct val="90000"/>
        </a:lnSpc>
        <a:spcBef>
          <a:spcPct val="0"/>
        </a:spcBef>
        <a:buNone/>
        <a:defRPr sz="2253" kern="1200" cap="all" spc="173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9625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94383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9251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9063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39234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6pPr>
      <a:lvl7pPr marL="128783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7pPr>
      <a:lvl8pPr marL="143642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85021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full of food&#10;&#10;Description automatically generated with medium confidence">
            <a:extLst>
              <a:ext uri="{FF2B5EF4-FFF2-40B4-BE49-F238E27FC236}">
                <a16:creationId xmlns:a16="http://schemas.microsoft.com/office/drawing/2014/main" id="{020A24B7-DC0F-4C71-86AE-8EE7E08EB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r="6466" b="2"/>
          <a:stretch/>
        </p:blipFill>
        <p:spPr>
          <a:xfrm>
            <a:off x="20" y="10"/>
            <a:ext cx="8229580" cy="5943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8FCBD-DDFD-40FC-9C01-638C897E6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135" y="2288275"/>
            <a:ext cx="6069330" cy="986937"/>
          </a:xfrm>
          <a:solidFill>
            <a:srgbClr val="C00000">
              <a:alpha val="80000"/>
            </a:srgb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HTML TABLES Intro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C971C-C120-41E0-9E6E-6B1ED51341DF}"/>
              </a:ext>
            </a:extLst>
          </p:cNvPr>
          <p:cNvSpPr txBox="1"/>
          <p:nvPr/>
        </p:nvSpPr>
        <p:spPr>
          <a:xfrm>
            <a:off x="2876454" y="3905729"/>
            <a:ext cx="2860591" cy="369332"/>
          </a:xfrm>
          <a:prstGeom prst="rect">
            <a:avLst/>
          </a:prstGeom>
          <a:solidFill>
            <a:srgbClr val="00B050">
              <a:alpha val="73000"/>
            </a:srgbClr>
          </a:solidFill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How to make a table in html</a:t>
            </a:r>
          </a:p>
        </p:txBody>
      </p:sp>
    </p:spTree>
    <p:extLst>
      <p:ext uri="{BB962C8B-B14F-4D97-AF65-F5344CB8AC3E}">
        <p14:creationId xmlns:p14="http://schemas.microsoft.com/office/powerpoint/2010/main" val="403551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F7D2B5-C6D7-4527-BCEE-83D2AA2B5BEB}"/>
              </a:ext>
            </a:extLst>
          </p:cNvPr>
          <p:cNvSpPr/>
          <p:nvPr/>
        </p:nvSpPr>
        <p:spPr>
          <a:xfrm>
            <a:off x="1249833" y="464091"/>
            <a:ext cx="5785074" cy="1108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16F295D-04B0-4787-82B4-74D1826DE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32" y="541986"/>
            <a:ext cx="1740675" cy="1158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DFA425-68AB-437D-B430-6042A2905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441" y="541986"/>
            <a:ext cx="5343980" cy="1030224"/>
          </a:xfrm>
          <a:noFill/>
        </p:spPr>
        <p:txBody>
          <a:bodyPr/>
          <a:lstStyle/>
          <a:p>
            <a:r>
              <a:rPr lang="en-US" dirty="0"/>
              <a:t>Making a table: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03ED4-2141-4ED3-8857-B893EE815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06" y="1822213"/>
            <a:ext cx="2363793" cy="2688385"/>
          </a:xfrm>
          <a:solidFill>
            <a:schemeClr val="bg2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&lt;table &gt;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&lt;tr&gt;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&lt;td&gt; row1, col1 &lt;/td&gt;</a:t>
            </a:r>
            <a:endParaRPr lang="en-US" sz="18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 row1, col2 &lt;/td&gt;</a:t>
            </a:r>
            <a:endParaRPr lang="en-US" sz="18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&lt;td&gt;row1, col3&lt;/td&gt;</a:t>
            </a:r>
            <a:endParaRPr lang="en-US" sz="18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&lt;/tr&gt;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&lt;tr&gt;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&lt;td&gt;row2,col1&lt;/td&gt;</a:t>
            </a:r>
            <a:endParaRPr lang="en-US" sz="18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&lt;td&gt;row2,col2&lt;/td&gt;</a:t>
            </a:r>
            <a:endParaRPr lang="en-US" sz="18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&lt;td&gt;row2,col3&lt;/td&gt;</a:t>
            </a:r>
            <a:endParaRPr lang="en-US" sz="18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&lt;/tr&gt;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&lt;/table&gt;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477E6-39C9-4029-B302-D846C5AA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135624-5EF2-446C-B492-DC2A34421DCF}"/>
              </a:ext>
            </a:extLst>
          </p:cNvPr>
          <p:cNvSpPr/>
          <p:nvPr/>
        </p:nvSpPr>
        <p:spPr>
          <a:xfrm>
            <a:off x="3712740" y="2318470"/>
            <a:ext cx="3538131" cy="142425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3FBA807-871E-4B6F-96FD-41EEDB2D63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727" y="2401820"/>
            <a:ext cx="3132091" cy="115834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FB78F5E8-E7D5-4FE9-AFAB-8C99E26D304B}"/>
              </a:ext>
            </a:extLst>
          </p:cNvPr>
          <p:cNvSpPr/>
          <p:nvPr/>
        </p:nvSpPr>
        <p:spPr>
          <a:xfrm>
            <a:off x="2853479" y="2637516"/>
            <a:ext cx="859261" cy="712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081ED-E42E-4D17-86CA-A55D2B1A5855}"/>
              </a:ext>
            </a:extLst>
          </p:cNvPr>
          <p:cNvSpPr txBox="1"/>
          <p:nvPr/>
        </p:nvSpPr>
        <p:spPr>
          <a:xfrm>
            <a:off x="4013979" y="1967518"/>
            <a:ext cx="297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Looks like this in the browser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8BFEF32-0E7B-4EFA-B28A-6393AF74B341}"/>
              </a:ext>
            </a:extLst>
          </p:cNvPr>
          <p:cNvSpPr txBox="1">
            <a:spLocks/>
          </p:cNvSpPr>
          <p:nvPr/>
        </p:nvSpPr>
        <p:spPr>
          <a:xfrm>
            <a:off x="2398577" y="4201032"/>
            <a:ext cx="4707823" cy="1346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1400" dirty="0">
                <a:solidFill>
                  <a:srgbClr val="C00000"/>
                </a:solidFill>
              </a:rPr>
              <a:t>&lt;table&gt;&lt;/table&gt;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1050" dirty="0"/>
              <a:t>Goes around the entire table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1400" dirty="0">
                <a:solidFill>
                  <a:srgbClr val="0070C0"/>
                </a:solidFill>
              </a:rPr>
              <a:t>&lt;tr&gt;&lt;/tr&gt; 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1050" dirty="0"/>
              <a:t>goes around each row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&lt;td&gt;&lt;/td&gt;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1050" dirty="0"/>
              <a:t>goes around each data cell in a row (think column)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1050" dirty="0">
                <a:solidFill>
                  <a:srgbClr val="00B050"/>
                </a:solidFill>
              </a:rPr>
              <a:t>YOU MUST HAVE THE SAME NUMBER OF DATA CELLS IN EACH ROW!!!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393A94-268D-4A78-BB67-7F7B3AFC71DC}"/>
              </a:ext>
            </a:extLst>
          </p:cNvPr>
          <p:cNvCxnSpPr/>
          <p:nvPr/>
        </p:nvCxnSpPr>
        <p:spPr>
          <a:xfrm flipH="1" flipV="1">
            <a:off x="2512800" y="3679200"/>
            <a:ext cx="867600" cy="15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390F02-317A-4B16-801C-5B40FFAB89DE}"/>
              </a:ext>
            </a:extLst>
          </p:cNvPr>
          <p:cNvCxnSpPr/>
          <p:nvPr/>
        </p:nvCxnSpPr>
        <p:spPr>
          <a:xfrm flipH="1" flipV="1">
            <a:off x="2592000" y="2689200"/>
            <a:ext cx="780061" cy="114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626F9B2-55EC-43DC-8C59-0D8AD3A4BDA5}"/>
              </a:ext>
            </a:extLst>
          </p:cNvPr>
          <p:cNvSpPr txBox="1"/>
          <p:nvPr/>
        </p:nvSpPr>
        <p:spPr>
          <a:xfrm>
            <a:off x="3139200" y="3743429"/>
            <a:ext cx="33618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Forte" panose="03060902040502070203" pitchFamily="66" charset="0"/>
              </a:rPr>
              <a:t>Note the same number of data cells per row!</a:t>
            </a:r>
          </a:p>
        </p:txBody>
      </p:sp>
    </p:spTree>
    <p:extLst>
      <p:ext uri="{BB962C8B-B14F-4D97-AF65-F5344CB8AC3E}">
        <p14:creationId xmlns:p14="http://schemas.microsoft.com/office/powerpoint/2010/main" val="185393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C799E-9FA8-4220-8B33-DFD267116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151" y="201073"/>
            <a:ext cx="5343980" cy="727112"/>
          </a:xfrm>
        </p:spPr>
        <p:txBody>
          <a:bodyPr/>
          <a:lstStyle/>
          <a:p>
            <a:r>
              <a:rPr lang="en-US" dirty="0"/>
              <a:t>Adding Table Borders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346BB-B9E2-4FFF-B023-B48A51647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96" y="5155406"/>
            <a:ext cx="7877655" cy="647586"/>
          </a:xfrm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This is CSS! </a:t>
            </a:r>
          </a:p>
          <a:p>
            <a:pPr algn="ctr">
              <a:spcBef>
                <a:spcPts val="300"/>
              </a:spcBef>
            </a:pPr>
            <a:r>
              <a:rPr lang="en-US" dirty="0">
                <a:solidFill>
                  <a:schemeClr val="bg1"/>
                </a:solidFill>
              </a:rPr>
              <a:t>(but we’re doing it here so you can see the table better)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E7268-7B24-46DA-A45B-7B7F590C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6101" y="4658259"/>
            <a:ext cx="329184" cy="316992"/>
          </a:xfrm>
        </p:spPr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DFFBEA-3FC3-40CE-9F93-9A63BA15DC98}"/>
              </a:ext>
            </a:extLst>
          </p:cNvPr>
          <p:cNvSpPr txBox="1">
            <a:spLocks/>
          </p:cNvSpPr>
          <p:nvPr/>
        </p:nvSpPr>
        <p:spPr>
          <a:xfrm>
            <a:off x="267274" y="1108340"/>
            <a:ext cx="2595395" cy="2554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In the head section of your html page, add:</a:t>
            </a:r>
          </a:p>
          <a:p>
            <a:pPr marL="0" marR="0" indent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&lt;style&gt;</a:t>
            </a:r>
            <a:endParaRPr lang="en-US" sz="1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td {</a:t>
            </a:r>
            <a:endParaRPr lang="en-US" sz="18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border-style:solid</a:t>
            </a:r>
            <a:r>
              <a:rPr lang="en-US" sz="18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border-width: 2px;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border-color:blue</a:t>
            </a:r>
            <a:r>
              <a:rPr lang="en-US" sz="18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8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8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{</a:t>
            </a:r>
            <a:endParaRPr lang="en-US" sz="18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border-style:solid</a:t>
            </a:r>
            <a:r>
              <a:rPr lang="en-US" sz="18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border-width: 2px;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border-color:red</a:t>
            </a:r>
            <a:r>
              <a:rPr lang="en-US" sz="18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8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&lt;/style&gt;</a:t>
            </a:r>
            <a:endParaRPr lang="en-US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F88FF2-537A-4C3E-A7AB-8BB3CA3F51E3}"/>
              </a:ext>
            </a:extLst>
          </p:cNvPr>
          <p:cNvSpPr txBox="1">
            <a:spLocks/>
          </p:cNvSpPr>
          <p:nvPr/>
        </p:nvSpPr>
        <p:spPr>
          <a:xfrm>
            <a:off x="2923935" y="1108340"/>
            <a:ext cx="2595395" cy="398748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/>
              <a:t>Your Entire Web Page now</a:t>
            </a:r>
            <a:r>
              <a:rPr lang="en-US" sz="4000" dirty="0"/>
              <a:t>: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7030A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&lt;!Doctype html&gt;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7030A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&lt;html lang = "</a:t>
            </a:r>
            <a:r>
              <a:rPr lang="en-US" sz="3000" b="1" dirty="0" err="1">
                <a:solidFill>
                  <a:srgbClr val="7030A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b="1" dirty="0">
                <a:solidFill>
                  <a:srgbClr val="7030A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7030A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&lt;head&gt;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7030A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&lt;meta charset = "utf-8"&gt;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7030A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&lt;title&gt; My First Web Page &lt;/title&gt;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&lt;style&gt;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td {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border-style:solid</a:t>
            </a:r>
            <a:r>
              <a:rPr lang="en-US" sz="30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border-width: 2px; 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border-color:blue</a:t>
            </a:r>
            <a:r>
              <a:rPr lang="en-US" sz="30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0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table {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border-style:solid</a:t>
            </a:r>
            <a:r>
              <a:rPr lang="en-US" sz="30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border-width: 2px; 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border-color:red</a:t>
            </a:r>
            <a:r>
              <a:rPr lang="en-US" sz="30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0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&lt;/style&gt;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endParaRPr lang="en-US" sz="3000" b="1" dirty="0">
              <a:solidFill>
                <a:srgbClr val="7030A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7030A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&lt;/head&gt;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7030A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>
                <a:solidFill>
                  <a:srgbClr val="00206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00206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&lt;table&gt;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00206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&lt;tr&gt;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00206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&lt;td&gt; row1, col1 &lt;/td&gt;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00206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&lt;td&gt; row1, col2 &lt;/td&gt;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00206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&lt;td&gt; row1, col3&lt;/td&gt;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00206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&lt;/tr&gt;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00206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&lt;tr&gt;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00206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&lt;td&gt;row2, col1&lt;/td&gt;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00206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&lt;td&gt;row2, col2&lt;/td&gt;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00206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&lt;td&gt;row2, col3&lt;/td&gt;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00206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&lt;/tr&gt;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00206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&lt;/table&gt;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00206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&lt;/body&gt;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9863" algn="l"/>
                <a:tab pos="344488" algn="l"/>
                <a:tab pos="569913" algn="l"/>
                <a:tab pos="74453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US" sz="3000" b="1" dirty="0">
                <a:solidFill>
                  <a:srgbClr val="7030A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en-US" sz="3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BF6DB4-8282-4D6C-987D-234CE513ECDA}"/>
              </a:ext>
            </a:extLst>
          </p:cNvPr>
          <p:cNvSpPr/>
          <p:nvPr/>
        </p:nvSpPr>
        <p:spPr>
          <a:xfrm>
            <a:off x="5580596" y="1108340"/>
            <a:ext cx="2437635" cy="2187669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/>
              <a:t>What it looks like in your browser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5E1521-93C9-4016-9BBB-D9A7CA53D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222" y="1617822"/>
            <a:ext cx="2360381" cy="9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0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F7D2B5-C6D7-4527-BCEE-83D2AA2B5BEB}"/>
              </a:ext>
            </a:extLst>
          </p:cNvPr>
          <p:cNvSpPr/>
          <p:nvPr/>
        </p:nvSpPr>
        <p:spPr>
          <a:xfrm>
            <a:off x="1249833" y="464091"/>
            <a:ext cx="5785074" cy="1108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FA425-68AB-437D-B430-6042A2905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441" y="541986"/>
            <a:ext cx="5343980" cy="1030224"/>
          </a:xfrm>
          <a:noFill/>
        </p:spPr>
        <p:txBody>
          <a:bodyPr/>
          <a:lstStyle/>
          <a:p>
            <a:r>
              <a:rPr lang="en-US" dirty="0"/>
              <a:t>Adding table Headers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03ED4-2141-4ED3-8857-B893EE815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06" y="1822213"/>
            <a:ext cx="2363793" cy="2688385"/>
          </a:xfrm>
          <a:solidFill>
            <a:schemeClr val="bg2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&lt;table &gt;</a:t>
            </a: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&lt;tr&gt;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800" b="1" dirty="0">
                <a:solidFill>
                  <a:srgbClr val="66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1800" b="1" dirty="0" err="1">
                <a:solidFill>
                  <a:srgbClr val="66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b="1" dirty="0">
                <a:solidFill>
                  <a:srgbClr val="66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&gt;head for col1&lt;/</a:t>
            </a:r>
            <a:r>
              <a:rPr lang="en-US" sz="1800" b="1" dirty="0" err="1">
                <a:solidFill>
                  <a:srgbClr val="66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b="1" dirty="0">
                <a:solidFill>
                  <a:srgbClr val="66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1800" dirty="0">
              <a:solidFill>
                <a:srgbClr val="66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66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</a:t>
            </a:r>
            <a:r>
              <a:rPr lang="en-US" sz="1800" b="1" dirty="0" err="1">
                <a:solidFill>
                  <a:srgbClr val="66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b="1" dirty="0">
                <a:solidFill>
                  <a:srgbClr val="66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&gt;head for col2&lt;/</a:t>
            </a:r>
            <a:r>
              <a:rPr lang="en-US" sz="1800" b="1" dirty="0" err="1">
                <a:solidFill>
                  <a:srgbClr val="66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b="1" dirty="0">
                <a:solidFill>
                  <a:srgbClr val="66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1800" dirty="0">
              <a:solidFill>
                <a:srgbClr val="66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66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</a:t>
            </a:r>
            <a:r>
              <a:rPr lang="en-US" sz="1800" b="1" dirty="0" err="1">
                <a:solidFill>
                  <a:srgbClr val="66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b="1" dirty="0">
                <a:solidFill>
                  <a:srgbClr val="66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&gt;head for col3&lt;/</a:t>
            </a:r>
            <a:r>
              <a:rPr lang="en-US" sz="1800" b="1" dirty="0" err="1">
                <a:solidFill>
                  <a:srgbClr val="66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b="1" dirty="0">
                <a:solidFill>
                  <a:srgbClr val="66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&lt;/tr&gt;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&lt;tr&gt;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&lt;td&gt; row1, col1 &lt;/td&gt;</a:t>
            </a:r>
            <a:endParaRPr lang="en-US" sz="18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 row1, col2 &lt;/td&gt;</a:t>
            </a:r>
            <a:endParaRPr lang="en-US" sz="18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&lt;td&gt;row1, col3&lt;/td&gt;</a:t>
            </a:r>
            <a:endParaRPr lang="en-US" sz="18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&lt;/tr&gt;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&lt;tr&gt;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&lt;td&gt;row2,col1&lt;/td&gt;</a:t>
            </a:r>
            <a:endParaRPr lang="en-US" sz="18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&lt;td&gt;row2,col2&lt;/td&gt;</a:t>
            </a:r>
            <a:endParaRPr lang="en-US" sz="18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&lt;td&gt;row2,col3&lt;/td&gt;</a:t>
            </a:r>
            <a:endParaRPr lang="en-US" sz="18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&lt;/tr&gt;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&lt;/table&gt;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477E6-39C9-4029-B302-D846C5AA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135624-5EF2-446C-B492-DC2A34421DCF}"/>
              </a:ext>
            </a:extLst>
          </p:cNvPr>
          <p:cNvSpPr/>
          <p:nvPr/>
        </p:nvSpPr>
        <p:spPr>
          <a:xfrm>
            <a:off x="3712740" y="2259672"/>
            <a:ext cx="3538131" cy="142425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B78F5E8-E7D5-4FE9-AFAB-8C99E26D304B}"/>
              </a:ext>
            </a:extLst>
          </p:cNvPr>
          <p:cNvSpPr/>
          <p:nvPr/>
        </p:nvSpPr>
        <p:spPr>
          <a:xfrm>
            <a:off x="2853479" y="2637516"/>
            <a:ext cx="859261" cy="712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081ED-E42E-4D17-86CA-A55D2B1A5855}"/>
              </a:ext>
            </a:extLst>
          </p:cNvPr>
          <p:cNvSpPr txBox="1"/>
          <p:nvPr/>
        </p:nvSpPr>
        <p:spPr>
          <a:xfrm>
            <a:off x="4013979" y="1967518"/>
            <a:ext cx="297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Looks like this in the browser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8BFEF32-0E7B-4EFA-B28A-6393AF74B341}"/>
              </a:ext>
            </a:extLst>
          </p:cNvPr>
          <p:cNvSpPr txBox="1">
            <a:spLocks/>
          </p:cNvSpPr>
          <p:nvPr/>
        </p:nvSpPr>
        <p:spPr>
          <a:xfrm>
            <a:off x="2398577" y="4371390"/>
            <a:ext cx="4521455" cy="7933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2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66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1400" b="1" dirty="0" err="1">
                <a:solidFill>
                  <a:srgbClr val="66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b="1" dirty="0">
                <a:solidFill>
                  <a:srgbClr val="66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&gt;&lt;/</a:t>
            </a:r>
            <a:r>
              <a:rPr lang="en-US" sz="1400" b="1" dirty="0" err="1">
                <a:solidFill>
                  <a:srgbClr val="66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b="1" dirty="0">
                <a:solidFill>
                  <a:srgbClr val="66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1400" dirty="0">
              <a:solidFill>
                <a:srgbClr val="66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1050" dirty="0"/>
              <a:t>Goes around titles for columns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1050" dirty="0"/>
              <a:t>Like &lt;td&gt;&lt;/td&gt; but for the data cells that old the header info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5F11863-42DC-4617-91CB-684A8BF62F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45" y="2509714"/>
            <a:ext cx="3284505" cy="96782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2EE0AE-CC63-4652-B1CB-D4A6BD75B59F}"/>
              </a:ext>
            </a:extLst>
          </p:cNvPr>
          <p:cNvCxnSpPr>
            <a:cxnSpLocks/>
          </p:cNvCxnSpPr>
          <p:nvPr/>
        </p:nvCxnSpPr>
        <p:spPr>
          <a:xfrm flipH="1" flipV="1">
            <a:off x="2138401" y="2475112"/>
            <a:ext cx="1087344" cy="1451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05FF9F-3784-4170-B8D3-24AFB2A89FF4}"/>
              </a:ext>
            </a:extLst>
          </p:cNvPr>
          <p:cNvCxnSpPr>
            <a:cxnSpLocks/>
          </p:cNvCxnSpPr>
          <p:nvPr/>
        </p:nvCxnSpPr>
        <p:spPr>
          <a:xfrm flipH="1" flipV="1">
            <a:off x="2023201" y="3101512"/>
            <a:ext cx="1202544" cy="82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E0D64D-90E2-4721-B9FC-DF1E1C77B888}"/>
              </a:ext>
            </a:extLst>
          </p:cNvPr>
          <p:cNvCxnSpPr>
            <a:cxnSpLocks/>
          </p:cNvCxnSpPr>
          <p:nvPr/>
        </p:nvCxnSpPr>
        <p:spPr>
          <a:xfrm flipH="1" flipV="1">
            <a:off x="1962001" y="3763912"/>
            <a:ext cx="1263744" cy="162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BBBFED-0379-4C17-81B7-DCA3B67C1CBC}"/>
              </a:ext>
            </a:extLst>
          </p:cNvPr>
          <p:cNvSpPr txBox="1"/>
          <p:nvPr/>
        </p:nvSpPr>
        <p:spPr>
          <a:xfrm>
            <a:off x="3094011" y="3787736"/>
            <a:ext cx="39372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Forte" panose="03060902040502070203" pitchFamily="66" charset="0"/>
              </a:rPr>
              <a:t>Same number of table headers as data cells per row!</a:t>
            </a:r>
          </a:p>
        </p:txBody>
      </p:sp>
    </p:spTree>
    <p:extLst>
      <p:ext uri="{BB962C8B-B14F-4D97-AF65-F5344CB8AC3E}">
        <p14:creationId xmlns:p14="http://schemas.microsoft.com/office/powerpoint/2010/main" val="357987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B38F-9496-40F0-A477-8A9D6B00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810" y="234124"/>
            <a:ext cx="5343980" cy="1030224"/>
          </a:xfrm>
        </p:spPr>
        <p:txBody>
          <a:bodyPr/>
          <a:lstStyle/>
          <a:p>
            <a:r>
              <a:rPr lang="en-US" dirty="0"/>
              <a:t>Basic Table Rules: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F9F8D-516D-403D-BB06-EB645B106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44" y="1418573"/>
            <a:ext cx="6408038" cy="365759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&lt;table&gt;&lt;/table&gt; </a:t>
            </a:r>
            <a:r>
              <a:rPr lang="en-US" dirty="0"/>
              <a:t>goes around entire table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Only </a:t>
            </a:r>
            <a:r>
              <a:rPr lang="en-US" dirty="0">
                <a:solidFill>
                  <a:srgbClr val="FF0000"/>
                </a:solidFill>
              </a:rPr>
              <a:t>&lt;tr&gt;&lt;/tr&gt; </a:t>
            </a:r>
            <a:r>
              <a:rPr lang="en-US" dirty="0"/>
              <a:t>can go inside tables 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&lt;tr&gt;&lt;/tr&gt; </a:t>
            </a:r>
            <a:r>
              <a:rPr lang="en-US" dirty="0"/>
              <a:t>(table row tag) goes around each row in a table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Only 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&gt;&lt;/</a:t>
            </a:r>
            <a:r>
              <a:rPr lang="en-US" dirty="0" err="1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&gt;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&lt;td&gt;&lt;/td&gt; </a:t>
            </a:r>
            <a:r>
              <a:rPr lang="en-US" dirty="0"/>
              <a:t>can go inside of table rows (&lt;tr&gt;)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&gt;&lt;/</a:t>
            </a:r>
            <a:r>
              <a:rPr lang="en-US" dirty="0" err="1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&gt; </a:t>
            </a:r>
            <a:r>
              <a:rPr lang="en-US" dirty="0"/>
              <a:t>(table header tag) goes around table column heads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Plain text, paragraphs, &lt;h1&gt;…&lt;h6&gt; tags can all go in between the &lt;</a:t>
            </a:r>
            <a:r>
              <a:rPr lang="en-US" dirty="0" err="1"/>
              <a:t>th</a:t>
            </a:r>
            <a:r>
              <a:rPr lang="en-US" dirty="0"/>
              <a:t>&gt;&lt;/</a:t>
            </a:r>
            <a:r>
              <a:rPr lang="en-US" dirty="0" err="1"/>
              <a:t>th</a:t>
            </a:r>
            <a:r>
              <a:rPr lang="en-US" dirty="0"/>
              <a:t>&gt; tag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&lt;td&gt;&lt;/td&gt; </a:t>
            </a:r>
            <a:r>
              <a:rPr lang="en-US" dirty="0"/>
              <a:t>(table data cell tag) goes around table data cells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Plain text, paragraphs, &lt;h1&gt;…&lt;h6&gt; tags can all go in between the &lt;td&gt;&lt;/td&gt; tag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EACH TABLE ROW MUST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HAVE THE EXACT SAME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NUMBER OF DATA CELLS!!!</a:t>
            </a:r>
          </a:p>
          <a:p>
            <a:pPr lvl="1"/>
            <a:r>
              <a:rPr lang="en-US" b="1" i="1" dirty="0"/>
              <a:t>This is the thing everyone </a:t>
            </a:r>
            <a:br>
              <a:rPr lang="en-US" b="1" i="1" dirty="0"/>
            </a:br>
            <a:r>
              <a:rPr lang="en-US" b="1" i="1" dirty="0"/>
              <a:t>messes up!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19765-21AE-4465-84CA-89B60A32C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4951" y="5375079"/>
            <a:ext cx="329184" cy="316992"/>
          </a:xfrm>
        </p:spPr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47F1A0-F993-4C85-A05E-050048366E56}"/>
              </a:ext>
            </a:extLst>
          </p:cNvPr>
          <p:cNvSpPr txBox="1"/>
          <p:nvPr/>
        </p:nvSpPr>
        <p:spPr>
          <a:xfrm>
            <a:off x="3201546" y="3831566"/>
            <a:ext cx="1682354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&lt;table &gt;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&lt;tr&gt;</a:t>
            </a:r>
          </a:p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&lt;td&gt; row1, col1 &lt;/td&gt;</a:t>
            </a:r>
          </a:p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 row1, col2 &lt;/td&gt;</a:t>
            </a:r>
          </a:p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&lt;td&gt;row1, col3&lt;/td&gt;</a:t>
            </a:r>
          </a:p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&lt;/tr&gt;</a:t>
            </a:r>
          </a:p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&lt;tr&gt;</a:t>
            </a:r>
          </a:p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&lt;td&gt;row2,col1&lt;/td&gt;</a:t>
            </a:r>
          </a:p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&lt;td&gt;row2,col2&lt;/td&gt;</a:t>
            </a:r>
          </a:p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&lt;td&gt;row2,col3&lt;/td&gt;</a:t>
            </a:r>
          </a:p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&lt;/tr&gt;</a:t>
            </a:r>
          </a:p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&lt;/table&gt;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40A0F0-3E44-47DD-AC49-89A44195FD42}"/>
              </a:ext>
            </a:extLst>
          </p:cNvPr>
          <p:cNvSpPr txBox="1"/>
          <p:nvPr/>
        </p:nvSpPr>
        <p:spPr>
          <a:xfrm>
            <a:off x="3115391" y="351975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9D64AC-34B0-41DD-A2AA-3ECB8E4EB952}"/>
              </a:ext>
            </a:extLst>
          </p:cNvPr>
          <p:cNvSpPr txBox="1"/>
          <p:nvPr/>
        </p:nvSpPr>
        <p:spPr>
          <a:xfrm>
            <a:off x="4964638" y="3831566"/>
            <a:ext cx="1912658" cy="17851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&lt;table &gt;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&lt;tr&gt;</a:t>
            </a:r>
          </a:p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 row1, col1 &lt;/td&gt;</a:t>
            </a:r>
          </a:p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 row1, col2 &lt;/td&gt;</a:t>
            </a:r>
          </a:p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&lt;td&gt;row1, col3&lt;/td&gt;</a:t>
            </a:r>
          </a:p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&lt;/tr&gt;</a:t>
            </a:r>
          </a:p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&lt;tr&gt;</a:t>
            </a:r>
          </a:p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&lt;td&gt;row2,col1&lt;/td&gt;</a:t>
            </a:r>
          </a:p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&lt;td&gt;row2,col2&lt;/td&gt;</a:t>
            </a:r>
          </a:p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&lt;/tr&gt;</a:t>
            </a:r>
          </a:p>
          <a:p>
            <a:pPr marL="30472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&lt;/table&gt;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Like Panda">
            <a:extLst>
              <a:ext uri="{FF2B5EF4-FFF2-40B4-BE49-F238E27FC236}">
                <a16:creationId xmlns:a16="http://schemas.microsoft.com/office/drawing/2014/main" id="{22366833-BD33-4FF4-BCA0-9ED9589E5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33" y="3494828"/>
            <a:ext cx="673475" cy="6734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14F78-1DB1-4201-A893-0426B2CD84B9}"/>
              </a:ext>
            </a:extLst>
          </p:cNvPr>
          <p:cNvSpPr txBox="1"/>
          <p:nvPr/>
        </p:nvSpPr>
        <p:spPr>
          <a:xfrm>
            <a:off x="4877799" y="351975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pic>
        <p:nvPicPr>
          <p:cNvPr id="13" name="Picture 12" descr="No Way! Panda">
            <a:extLst>
              <a:ext uri="{FF2B5EF4-FFF2-40B4-BE49-F238E27FC236}">
                <a16:creationId xmlns:a16="http://schemas.microsoft.com/office/drawing/2014/main" id="{81AEA355-12A3-44B7-9253-157DA3E6E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55" y="3491845"/>
            <a:ext cx="551734" cy="55173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CBD323-E7E2-4FBC-A5C1-712A55F3A6FC}"/>
              </a:ext>
            </a:extLst>
          </p:cNvPr>
          <p:cNvCxnSpPr>
            <a:cxnSpLocks/>
          </p:cNvCxnSpPr>
          <p:nvPr/>
        </p:nvCxnSpPr>
        <p:spPr>
          <a:xfrm flipV="1">
            <a:off x="2699307" y="4392796"/>
            <a:ext cx="774491" cy="8041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9A8600-2616-4EFB-A3B5-73447BB80620}"/>
              </a:ext>
            </a:extLst>
          </p:cNvPr>
          <p:cNvCxnSpPr>
            <a:cxnSpLocks/>
          </p:cNvCxnSpPr>
          <p:nvPr/>
        </p:nvCxnSpPr>
        <p:spPr>
          <a:xfrm flipV="1">
            <a:off x="2750204" y="5196934"/>
            <a:ext cx="764949" cy="749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585DE61-EB6E-4111-95E2-A7E666A29021}"/>
              </a:ext>
            </a:extLst>
          </p:cNvPr>
          <p:cNvSpPr txBox="1"/>
          <p:nvPr/>
        </p:nvSpPr>
        <p:spPr>
          <a:xfrm>
            <a:off x="1596508" y="5050483"/>
            <a:ext cx="1235213" cy="49244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300" dirty="0"/>
              <a:t>Both rows have 3 data cells! </a:t>
            </a:r>
            <a:r>
              <a:rPr lang="en-US" sz="1300" dirty="0">
                <a:sym typeface="Wingdings" panose="05000000000000000000" pitchFamily="2" charset="2"/>
              </a:rPr>
              <a:t></a:t>
            </a:r>
            <a:endParaRPr lang="en-US" sz="13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CAAE2CB-FDC4-4B12-8937-397CBF3FCA4D}"/>
              </a:ext>
            </a:extLst>
          </p:cNvPr>
          <p:cNvCxnSpPr>
            <a:cxnSpLocks/>
          </p:cNvCxnSpPr>
          <p:nvPr/>
        </p:nvCxnSpPr>
        <p:spPr>
          <a:xfrm flipH="1" flipV="1">
            <a:off x="6537155" y="4383300"/>
            <a:ext cx="378278" cy="188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2493AEC-1252-4536-B5E7-C46AE908E5D9}"/>
              </a:ext>
            </a:extLst>
          </p:cNvPr>
          <p:cNvSpPr txBox="1"/>
          <p:nvPr/>
        </p:nvSpPr>
        <p:spPr>
          <a:xfrm>
            <a:off x="6915434" y="4496862"/>
            <a:ext cx="1102798" cy="89255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300" dirty="0"/>
              <a:t>Row 1: 3 data cells!</a:t>
            </a:r>
          </a:p>
          <a:p>
            <a:r>
              <a:rPr lang="en-US" sz="1300" dirty="0"/>
              <a:t>Row 2: 2 data cells </a:t>
            </a:r>
            <a:r>
              <a:rPr lang="en-US" sz="1300" dirty="0">
                <a:sym typeface="Wingdings" panose="05000000000000000000" pitchFamily="2" charset="2"/>
              </a:rPr>
              <a:t></a:t>
            </a:r>
            <a:endParaRPr lang="en-US" sz="13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8F1EE4D-4DB8-4729-8694-F69C50E8A2C7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6435386" y="4943138"/>
            <a:ext cx="480048" cy="1192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98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2D3E-B45F-4857-BD64-58D820B1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708" y="659878"/>
            <a:ext cx="3999585" cy="1018326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Take-aways!</a:t>
            </a:r>
          </a:p>
        </p:txBody>
      </p:sp>
      <p:pic>
        <p:nvPicPr>
          <p:cNvPr id="6" name="Picture 5" descr="Taking Notes Chicken">
            <a:extLst>
              <a:ext uri="{FF2B5EF4-FFF2-40B4-BE49-F238E27FC236}">
                <a16:creationId xmlns:a16="http://schemas.microsoft.com/office/drawing/2014/main" id="{95E89B0D-415C-427E-8889-F4CD38ED2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6" r="23532"/>
          <a:stretch/>
        </p:blipFill>
        <p:spPr>
          <a:xfrm>
            <a:off x="20" y="10"/>
            <a:ext cx="3143687" cy="59435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12975-626B-4139-ACEB-6D78112A8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709" y="1874750"/>
            <a:ext cx="3999586" cy="3514113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US" sz="1300" b="1" dirty="0">
                <a:solidFill>
                  <a:srgbClr val="FF0000"/>
                </a:solidFill>
              </a:rPr>
              <a:t>&lt;table&gt;&lt;/table&gt; </a:t>
            </a:r>
            <a:r>
              <a:rPr lang="en-US" sz="1300" dirty="0"/>
              <a:t>says everything between those tags is a table</a:t>
            </a:r>
          </a:p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US" sz="1300" b="1" dirty="0">
                <a:solidFill>
                  <a:srgbClr val="FF0000"/>
                </a:solidFill>
              </a:rPr>
              <a:t>&lt;tr&gt;&lt;/tr&gt; </a:t>
            </a:r>
            <a:r>
              <a:rPr lang="en-US" sz="1300" dirty="0"/>
              <a:t>for rows</a:t>
            </a:r>
          </a:p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US" sz="1300" b="1" dirty="0">
                <a:solidFill>
                  <a:srgbClr val="FF0000"/>
                </a:solidFill>
              </a:rPr>
              <a:t>&lt;td&gt;&lt;/td&gt; </a:t>
            </a:r>
            <a:r>
              <a:rPr lang="en-US" sz="1300" dirty="0"/>
              <a:t>for data cells</a:t>
            </a:r>
          </a:p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US" sz="1300" b="1" dirty="0">
                <a:solidFill>
                  <a:srgbClr val="FF0000"/>
                </a:solidFill>
              </a:rPr>
              <a:t>&lt;</a:t>
            </a:r>
            <a:r>
              <a:rPr lang="en-US" sz="1300" b="1" dirty="0" err="1">
                <a:solidFill>
                  <a:srgbClr val="FF0000"/>
                </a:solidFill>
              </a:rPr>
              <a:t>th</a:t>
            </a:r>
            <a:r>
              <a:rPr lang="en-US" sz="1300" b="1" dirty="0">
                <a:solidFill>
                  <a:srgbClr val="FF0000"/>
                </a:solidFill>
              </a:rPr>
              <a:t>&gt;&lt;/</a:t>
            </a:r>
            <a:r>
              <a:rPr lang="en-US" sz="1300" b="1" dirty="0" err="1">
                <a:solidFill>
                  <a:srgbClr val="FF0000"/>
                </a:solidFill>
              </a:rPr>
              <a:t>th</a:t>
            </a:r>
            <a:r>
              <a:rPr lang="en-US" sz="1300" b="1" dirty="0">
                <a:solidFill>
                  <a:srgbClr val="FF0000"/>
                </a:solidFill>
              </a:rPr>
              <a:t>&gt; </a:t>
            </a:r>
            <a:r>
              <a:rPr lang="en-US" sz="1300" dirty="0"/>
              <a:t>for table headers</a:t>
            </a:r>
          </a:p>
          <a:p>
            <a:pPr>
              <a:spcBef>
                <a:spcPts val="1100"/>
              </a:spcBef>
            </a:pPr>
            <a:r>
              <a:rPr lang="en-US" sz="1300" dirty="0"/>
              <a:t>The ONLY place you can put text/paragraphs/headers/images/etc. is between the </a:t>
            </a:r>
            <a:r>
              <a:rPr lang="en-US" sz="1300" dirty="0">
                <a:solidFill>
                  <a:srgbClr val="FF0000"/>
                </a:solidFill>
              </a:rPr>
              <a:t>&lt;td&gt; </a:t>
            </a:r>
            <a:r>
              <a:rPr lang="en-US" sz="1300" dirty="0"/>
              <a:t>and </a:t>
            </a:r>
            <a:r>
              <a:rPr lang="en-US" sz="1300" dirty="0">
                <a:solidFill>
                  <a:srgbClr val="FF0000"/>
                </a:solidFill>
              </a:rPr>
              <a:t>&lt;td&gt; </a:t>
            </a:r>
            <a:r>
              <a:rPr lang="en-US" sz="1300" dirty="0"/>
              <a:t>tag set and the </a:t>
            </a:r>
            <a:r>
              <a:rPr lang="en-US" sz="1300" dirty="0">
                <a:solidFill>
                  <a:srgbClr val="FF0000"/>
                </a:solidFill>
              </a:rPr>
              <a:t>&lt;</a:t>
            </a:r>
            <a:r>
              <a:rPr lang="en-US" sz="1300" dirty="0" err="1">
                <a:solidFill>
                  <a:srgbClr val="FF0000"/>
                </a:solidFill>
              </a:rPr>
              <a:t>th</a:t>
            </a:r>
            <a:r>
              <a:rPr lang="en-US" sz="1300" dirty="0">
                <a:solidFill>
                  <a:srgbClr val="FF0000"/>
                </a:solidFill>
              </a:rPr>
              <a:t>&gt;&lt;/</a:t>
            </a:r>
            <a:r>
              <a:rPr lang="en-US" sz="1300" dirty="0" err="1">
                <a:solidFill>
                  <a:srgbClr val="FF0000"/>
                </a:solidFill>
              </a:rPr>
              <a:t>th</a:t>
            </a:r>
            <a:r>
              <a:rPr lang="en-US" sz="1300" dirty="0">
                <a:solidFill>
                  <a:srgbClr val="FF0000"/>
                </a:solidFill>
              </a:rPr>
              <a:t>&gt; </a:t>
            </a:r>
            <a:r>
              <a:rPr lang="en-US" sz="1300" dirty="0"/>
              <a:t>tag set.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1300" b="1" dirty="0"/>
              <a:t>ALL rows in a table must have the exact same number of data cells!!! 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1300" i="1" dirty="0"/>
              <a:t>You can add </a:t>
            </a:r>
            <a:r>
              <a:rPr lang="en-US" sz="1300" i="1" dirty="0" err="1"/>
              <a:t>css</a:t>
            </a:r>
            <a:r>
              <a:rPr lang="en-US" sz="1300" i="1" dirty="0"/>
              <a:t> to see the table borders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sz="1300" i="1" dirty="0"/>
              <a:t>More about tables is coming!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906DF-68A5-4EE6-9784-3C3B28ABC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13510544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10363</TotalTime>
  <Words>1076</Words>
  <Application>Microsoft Office PowerPoint</Application>
  <PresentationFormat>Custom</PresentationFormat>
  <Paragraphs>154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Forte</vt:lpstr>
      <vt:lpstr>Courier New</vt:lpstr>
      <vt:lpstr>Gill Sans MT</vt:lpstr>
      <vt:lpstr>Calibri</vt:lpstr>
      <vt:lpstr>Parcel</vt:lpstr>
      <vt:lpstr>HTML TABLES Intro</vt:lpstr>
      <vt:lpstr>Making a table:</vt:lpstr>
      <vt:lpstr>Adding Table Borders</vt:lpstr>
      <vt:lpstr>Adding table Headers</vt:lpstr>
      <vt:lpstr>Basic Table Rules:</vt:lpstr>
      <vt:lpstr>Take-aways!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Internet</dc:title>
  <dc:creator>Yarrington, Debra</dc:creator>
  <cp:lastModifiedBy>Yarrington, Debra</cp:lastModifiedBy>
  <cp:revision>59</cp:revision>
  <dcterms:created xsi:type="dcterms:W3CDTF">2021-02-11T05:26:37Z</dcterms:created>
  <dcterms:modified xsi:type="dcterms:W3CDTF">2021-02-21T19:51:31Z</dcterms:modified>
</cp:coreProperties>
</file>