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7"/>
  </p:notesMasterIdLst>
  <p:sldIdLst>
    <p:sldId id="376" r:id="rId2"/>
    <p:sldId id="375" r:id="rId3"/>
    <p:sldId id="378" r:id="rId4"/>
    <p:sldId id="379" r:id="rId5"/>
    <p:sldId id="380" r:id="rId6"/>
  </p:sldIdLst>
  <p:sldSz cx="8229600" cy="5943600"/>
  <p:notesSz cx="7086600" cy="9428163"/>
  <p:embeddedFontLst>
    <p:embeddedFont>
      <p:font typeface="Algerian" panose="04020705040A020607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ill Sans MT" panose="020B05020201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12" d="100"/>
          <a:sy n="112" d="100"/>
        </p:scale>
        <p:origin x="415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8A22182-252C-4DAE-BCBD-3A70DE0BDB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6" b="14709"/>
          <a:stretch/>
        </p:blipFill>
        <p:spPr>
          <a:xfrm>
            <a:off x="20" y="10"/>
            <a:ext cx="8229580" cy="5943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C8F55F-092E-4B98-9828-F38B63A31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2068511"/>
            <a:ext cx="6069330" cy="142646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HTML: Lists</a:t>
            </a:r>
          </a:p>
        </p:txBody>
      </p:sp>
    </p:spTree>
    <p:extLst>
      <p:ext uri="{BB962C8B-B14F-4D97-AF65-F5344CB8AC3E}">
        <p14:creationId xmlns:p14="http://schemas.microsoft.com/office/powerpoint/2010/main" val="375559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F5A36-62CE-4714-85CB-0B2178EF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08" y="424618"/>
            <a:ext cx="5230783" cy="623037"/>
          </a:xfrm>
        </p:spPr>
        <p:txBody>
          <a:bodyPr>
            <a:normAutofit fontScale="90000"/>
          </a:bodyPr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F7C31-F4F7-4638-9868-86A2E09A4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00" y="1534722"/>
            <a:ext cx="3816581" cy="417113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Types of Lists: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rgbClr val="FF0000"/>
                </a:solidFill>
              </a:rPr>
              <a:t>&lt;ul&gt;&lt;/ul&gt; </a:t>
            </a:r>
            <a:r>
              <a:rPr lang="en-US" dirty="0"/>
              <a:t>for an unordered list</a:t>
            </a:r>
          </a:p>
          <a:p>
            <a:pPr>
              <a:spcBef>
                <a:spcPts val="200"/>
              </a:spcBef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ol</a:t>
            </a:r>
            <a:r>
              <a:rPr lang="en-US" dirty="0">
                <a:solidFill>
                  <a:srgbClr val="FF0000"/>
                </a:solidFill>
              </a:rPr>
              <a:t>&gt;&lt;/</a:t>
            </a:r>
            <a:r>
              <a:rPr lang="en-US" dirty="0" err="1">
                <a:solidFill>
                  <a:srgbClr val="FF0000"/>
                </a:solidFill>
              </a:rPr>
              <a:t>ol</a:t>
            </a:r>
            <a:r>
              <a:rPr lang="en-US" dirty="0">
                <a:solidFill>
                  <a:srgbClr val="FF0000"/>
                </a:solidFill>
              </a:rPr>
              <a:t>&gt; </a:t>
            </a:r>
            <a:r>
              <a:rPr lang="en-US" dirty="0"/>
              <a:t>for an ordered (numbered) list</a:t>
            </a:r>
          </a:p>
          <a:p>
            <a:pPr marL="0" indent="0">
              <a:buNone/>
            </a:pPr>
            <a:r>
              <a:rPr lang="en-US" dirty="0"/>
              <a:t>Inside either, you have multiple list items</a:t>
            </a:r>
          </a:p>
          <a:p>
            <a:r>
              <a:rPr lang="en-US" dirty="0">
                <a:solidFill>
                  <a:srgbClr val="00B0F0"/>
                </a:solidFill>
              </a:rPr>
              <a:t>&lt;li&gt;&lt;/li&gt;</a:t>
            </a:r>
          </a:p>
          <a:p>
            <a:pPr marL="0" indent="0">
              <a:buNone/>
            </a:pPr>
            <a:r>
              <a:rPr lang="en-US" dirty="0"/>
              <a:t>Put it together: Either:</a:t>
            </a:r>
          </a:p>
          <a:p>
            <a:pPr marL="198127" lvl="1" indent="0">
              <a:buNone/>
            </a:pPr>
            <a:r>
              <a:rPr lang="en-US" dirty="0">
                <a:solidFill>
                  <a:srgbClr val="FF0000"/>
                </a:solidFill>
              </a:rPr>
              <a:t>&lt;ul&gt;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F0"/>
                </a:solidFill>
              </a:rPr>
              <a:t>&lt;li&gt;</a:t>
            </a:r>
            <a:r>
              <a:rPr lang="en-US" dirty="0"/>
              <a:t>kitten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F0"/>
                </a:solidFill>
              </a:rPr>
              <a:t>&lt;li&gt;</a:t>
            </a:r>
            <a:r>
              <a:rPr lang="en-US" dirty="0"/>
              <a:t>puppy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F0"/>
                </a:solidFill>
              </a:rPr>
              <a:t>&lt;li&gt;</a:t>
            </a:r>
            <a:r>
              <a:rPr lang="en-US" dirty="0"/>
              <a:t>puggle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&lt;/ul&gt;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198127" lvl="1" indent="0">
              <a:buNone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ol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00B0F0"/>
                </a:solidFill>
              </a:rPr>
              <a:t>&lt;li&gt; </a:t>
            </a:r>
            <a:r>
              <a:rPr lang="en-US" dirty="0"/>
              <a:t>Avengers: End Game (2.8 billion) 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     &lt;li&gt; </a:t>
            </a:r>
            <a:r>
              <a:rPr lang="en-US" dirty="0"/>
              <a:t>Avatar (2.79 billion) 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     &lt;li&gt;</a:t>
            </a:r>
            <a:r>
              <a:rPr lang="en-US" dirty="0"/>
              <a:t>Titanic (2.2 billion 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     &lt;li&gt;</a:t>
            </a:r>
            <a:r>
              <a:rPr lang="en-US" dirty="0"/>
              <a:t>Star Wars: The Force Awakens (2.1 billion ) 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00B0F0"/>
                </a:solidFill>
              </a:rPr>
              <a:t>     &lt;li&gt; </a:t>
            </a:r>
            <a:r>
              <a:rPr lang="en-US" dirty="0"/>
              <a:t>Avengers: Infinity War (2.05 billion) </a:t>
            </a:r>
            <a:r>
              <a:rPr lang="en-US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2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&lt;/</a:t>
            </a:r>
            <a:r>
              <a:rPr lang="en-US" dirty="0" err="1">
                <a:solidFill>
                  <a:srgbClr val="FF0000"/>
                </a:solidFill>
              </a:rPr>
              <a:t>ol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81DFD-32E9-465C-BCCE-DA6EEEB47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E7FCE8-6BC1-45EE-AAC6-D25AC0BF4E6D}"/>
              </a:ext>
            </a:extLst>
          </p:cNvPr>
          <p:cNvSpPr/>
          <p:nvPr/>
        </p:nvSpPr>
        <p:spPr>
          <a:xfrm>
            <a:off x="4447937" y="2812126"/>
            <a:ext cx="3437040" cy="2893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735C9-2B22-4F45-A656-8156102F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248" y="3115393"/>
            <a:ext cx="1005906" cy="79253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F6D441-0A01-4A24-BF07-2AA7CFFCD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248" y="4314682"/>
            <a:ext cx="3169037" cy="11537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FD91E68-FE3B-4B6F-A3AA-E268ADDA558B}"/>
              </a:ext>
            </a:extLst>
          </p:cNvPr>
          <p:cNvSpPr/>
          <p:nvPr/>
        </p:nvSpPr>
        <p:spPr>
          <a:xfrm>
            <a:off x="2053954" y="3391091"/>
            <a:ext cx="2503914" cy="13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F820416-3EBC-4A5C-8407-69ACAAFEB0EB}"/>
              </a:ext>
            </a:extLst>
          </p:cNvPr>
          <p:cNvSpPr/>
          <p:nvPr/>
        </p:nvSpPr>
        <p:spPr>
          <a:xfrm>
            <a:off x="3914153" y="4753711"/>
            <a:ext cx="662095" cy="13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151DE-99C7-4D08-8F00-16F3ACA58E1C}"/>
              </a:ext>
            </a:extLst>
          </p:cNvPr>
          <p:cNvSpPr txBox="1"/>
          <p:nvPr/>
        </p:nvSpPr>
        <p:spPr>
          <a:xfrm>
            <a:off x="5219891" y="2265683"/>
            <a:ext cx="205973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lists look like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 your browser</a:t>
            </a:r>
          </a:p>
        </p:txBody>
      </p:sp>
    </p:spTree>
    <p:extLst>
      <p:ext uri="{BB962C8B-B14F-4D97-AF65-F5344CB8AC3E}">
        <p14:creationId xmlns:p14="http://schemas.microsoft.com/office/powerpoint/2010/main" val="206463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3670F36-BD9B-46C4-849D-2071E9606829}"/>
              </a:ext>
            </a:extLst>
          </p:cNvPr>
          <p:cNvSpPr/>
          <p:nvPr/>
        </p:nvSpPr>
        <p:spPr>
          <a:xfrm>
            <a:off x="4184676" y="641359"/>
            <a:ext cx="3805986" cy="51069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7E9C9-E351-48E5-B695-5A578D9B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606" y="201960"/>
            <a:ext cx="5343980" cy="376816"/>
          </a:xfrm>
        </p:spPr>
        <p:txBody>
          <a:bodyPr>
            <a:normAutofit fontScale="90000"/>
          </a:bodyPr>
          <a:lstStyle/>
          <a:p>
            <a:r>
              <a:rPr lang="en-US" dirty="0"/>
              <a:t>Lists Do’s and Don’ts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989B-C3C5-4167-BECF-9596807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AE7E87-94B4-427A-B300-3CD13B8671E8}"/>
              </a:ext>
            </a:extLst>
          </p:cNvPr>
          <p:cNvSpPr/>
          <p:nvPr/>
        </p:nvSpPr>
        <p:spPr>
          <a:xfrm>
            <a:off x="257319" y="641359"/>
            <a:ext cx="3805987" cy="51069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59826-E6EC-42AF-AE15-349E8AF6D105}"/>
              </a:ext>
            </a:extLst>
          </p:cNvPr>
          <p:cNvSpPr txBox="1"/>
          <p:nvPr/>
        </p:nvSpPr>
        <p:spPr>
          <a:xfrm>
            <a:off x="1477606" y="3451316"/>
            <a:ext cx="97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696ADA-CF31-46D0-ACF6-C366D653913A}"/>
              </a:ext>
            </a:extLst>
          </p:cNvPr>
          <p:cNvSpPr txBox="1">
            <a:spLocks/>
          </p:cNvSpPr>
          <p:nvPr/>
        </p:nvSpPr>
        <p:spPr>
          <a:xfrm>
            <a:off x="486499" y="1504635"/>
            <a:ext cx="3527317" cy="1571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5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50" dirty="0"/>
              <a:t>&lt;p&gt;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150" dirty="0">
                <a:solidFill>
                  <a:srgbClr val="FF0000"/>
                </a:solidFill>
              </a:rPr>
              <a:t>&lt;</a:t>
            </a:r>
            <a:r>
              <a:rPr lang="en-US" sz="1150" dirty="0" err="1">
                <a:solidFill>
                  <a:srgbClr val="FF0000"/>
                </a:solidFill>
              </a:rPr>
              <a:t>ol</a:t>
            </a:r>
            <a:r>
              <a:rPr lang="en-US" sz="1150" dirty="0">
                <a:solidFill>
                  <a:srgbClr val="FF0000"/>
                </a:solidFill>
              </a:rPr>
              <a:t>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150" dirty="0">
                <a:solidFill>
                  <a:srgbClr val="00B0F0"/>
                </a:solidFill>
              </a:rPr>
              <a:t>&lt;li&gt; 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</a:rPr>
              <a:t>a list item</a:t>
            </a:r>
            <a:r>
              <a:rPr lang="en-US" sz="1150" dirty="0">
                <a:solidFill>
                  <a:srgbClr val="00B0F0"/>
                </a:solidFill>
              </a:rPr>
              <a:t>&lt;/li&gt;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150" dirty="0">
                <a:solidFill>
                  <a:srgbClr val="00B0F0"/>
                </a:solidFill>
              </a:rPr>
              <a:t>&lt;li&gt; </a:t>
            </a:r>
            <a:r>
              <a:rPr lang="en-US" sz="1150" dirty="0">
                <a:solidFill>
                  <a:schemeClr val="accent2">
                    <a:lumMod val="50000"/>
                  </a:schemeClr>
                </a:solidFill>
              </a:rPr>
              <a:t>another list item</a:t>
            </a:r>
            <a:r>
              <a:rPr lang="en-US" sz="1150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150" dirty="0">
                <a:solidFill>
                  <a:srgbClr val="FF0000"/>
                </a:solidFill>
              </a:rPr>
              <a:t>&lt;/</a:t>
            </a:r>
            <a:r>
              <a:rPr lang="en-US" sz="1150" dirty="0" err="1">
                <a:solidFill>
                  <a:srgbClr val="FF0000"/>
                </a:solidFill>
              </a:rPr>
              <a:t>ol</a:t>
            </a:r>
            <a:r>
              <a:rPr lang="en-US" sz="115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50" dirty="0">
                <a:solidFill>
                  <a:schemeClr val="tx1"/>
                </a:solidFill>
              </a:rPr>
              <a:t>&lt;/p&gt;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500" i="1" spc="-30" dirty="0">
                <a:solidFill>
                  <a:srgbClr val="FF0000"/>
                </a:solidFill>
              </a:rPr>
              <a:t>Can’t put lists inside of paragraphs or headers!!!!</a:t>
            </a:r>
          </a:p>
        </p:txBody>
      </p:sp>
      <p:pic>
        <p:nvPicPr>
          <p:cNvPr id="7" name="Content Placeholder 6" descr="A picture containing logo&#10;&#10;Description automatically generated">
            <a:extLst>
              <a:ext uri="{FF2B5EF4-FFF2-40B4-BE49-F238E27FC236}">
                <a16:creationId xmlns:a16="http://schemas.microsoft.com/office/drawing/2014/main" id="{7E937576-4C04-4508-A29B-BB451ACA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" y="682714"/>
            <a:ext cx="1147704" cy="1027195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B416B1E-D09C-4D19-9FA0-2538587C7DDA}"/>
              </a:ext>
            </a:extLst>
          </p:cNvPr>
          <p:cNvSpPr txBox="1">
            <a:spLocks/>
          </p:cNvSpPr>
          <p:nvPr/>
        </p:nvSpPr>
        <p:spPr>
          <a:xfrm>
            <a:off x="484045" y="3912982"/>
            <a:ext cx="3527317" cy="1663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98127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&lt;</a:t>
            </a:r>
            <a:r>
              <a:rPr lang="en-US" sz="1200" dirty="0" err="1">
                <a:solidFill>
                  <a:srgbClr val="FF0000"/>
                </a:solidFill>
              </a:rPr>
              <a:t>ol</a:t>
            </a:r>
            <a:r>
              <a:rPr lang="en-US" sz="1200" dirty="0">
                <a:solidFill>
                  <a:srgbClr val="FF0000"/>
                </a:solidFill>
              </a:rPr>
              <a:t>&gt;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This is a list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&lt;li&gt;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a list item</a:t>
            </a:r>
            <a:r>
              <a:rPr lang="en-US" sz="1200" dirty="0">
                <a:solidFill>
                  <a:srgbClr val="00B0F0"/>
                </a:solidFill>
              </a:rPr>
              <a:t>&lt;/li&gt;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&lt;li&gt; 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another list item</a:t>
            </a:r>
            <a:r>
              <a:rPr lang="en-US" sz="1200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&lt;/</a:t>
            </a:r>
            <a:r>
              <a:rPr lang="en-US" sz="1200" dirty="0" err="1">
                <a:solidFill>
                  <a:srgbClr val="FF0000"/>
                </a:solidFill>
              </a:rPr>
              <a:t>ol</a:t>
            </a:r>
            <a:r>
              <a:rPr lang="en-US" sz="12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solidFill>
                  <a:srgbClr val="FF0000"/>
                </a:solidFill>
              </a:rPr>
              <a:t>Only &lt;li&gt;&lt;/li&gt; can go in an &lt;</a:t>
            </a:r>
            <a:r>
              <a:rPr lang="en-US" i="1" dirty="0" err="1">
                <a:solidFill>
                  <a:srgbClr val="FF0000"/>
                </a:solidFill>
              </a:rPr>
              <a:t>ol</a:t>
            </a:r>
            <a:r>
              <a:rPr lang="en-US" i="1" dirty="0">
                <a:solidFill>
                  <a:srgbClr val="FF0000"/>
                </a:solidFill>
              </a:rPr>
              <a:t>&gt; and a &lt;ul&gt;!!!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ADA046F-F963-4A8B-87E6-D7ED7718EC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" y="3147778"/>
            <a:ext cx="1245911" cy="9909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46A843-C490-4D74-B143-B3E488FA32AB}"/>
              </a:ext>
            </a:extLst>
          </p:cNvPr>
          <p:cNvSpPr txBox="1"/>
          <p:nvPr/>
        </p:nvSpPr>
        <p:spPr>
          <a:xfrm>
            <a:off x="1388719" y="965478"/>
            <a:ext cx="97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CE38AA4B-46BD-44DD-BB3E-B5A350BB1412}"/>
              </a:ext>
            </a:extLst>
          </p:cNvPr>
          <p:cNvSpPr/>
          <p:nvPr/>
        </p:nvSpPr>
        <p:spPr>
          <a:xfrm>
            <a:off x="1878191" y="4210196"/>
            <a:ext cx="414701" cy="164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775075-819C-45B0-B98E-D3363E8D218F}"/>
              </a:ext>
            </a:extLst>
          </p:cNvPr>
          <p:cNvSpPr txBox="1"/>
          <p:nvPr/>
        </p:nvSpPr>
        <p:spPr>
          <a:xfrm>
            <a:off x="2247703" y="4138532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lgerian" panose="04020705040A02060702" pitchFamily="82" charset="0"/>
              </a:rPr>
              <a:t>This is BAD!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B6CC4B3-939F-4A5B-AE63-1FE43C2DFE95}"/>
              </a:ext>
            </a:extLst>
          </p:cNvPr>
          <p:cNvSpPr txBox="1">
            <a:spLocks/>
          </p:cNvSpPr>
          <p:nvPr/>
        </p:nvSpPr>
        <p:spPr>
          <a:xfrm>
            <a:off x="4427762" y="1469627"/>
            <a:ext cx="3527317" cy="3015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98127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&lt;</a:t>
            </a:r>
            <a:r>
              <a:rPr lang="en-US" sz="1200" dirty="0" err="1">
                <a:solidFill>
                  <a:srgbClr val="FF0000"/>
                </a:solidFill>
              </a:rPr>
              <a:t>ol</a:t>
            </a:r>
            <a:r>
              <a:rPr lang="en-US" sz="1200" dirty="0">
                <a:solidFill>
                  <a:srgbClr val="FF0000"/>
                </a:solidFill>
              </a:rPr>
              <a:t>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&lt;li&gt;</a:t>
            </a:r>
            <a:r>
              <a:rPr lang="en-US" sz="1200" dirty="0">
                <a:solidFill>
                  <a:schemeClr val="tx1"/>
                </a:solidFill>
              </a:rPr>
              <a:t> &lt;p&gt;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You can put a paragraph here </a:t>
            </a:r>
            <a:r>
              <a:rPr lang="en-US" sz="1200" dirty="0">
                <a:solidFill>
                  <a:schemeClr val="tx1"/>
                </a:solidFill>
              </a:rPr>
              <a:t>&lt;/p&gt;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&lt;/li&gt;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&lt;li&gt; </a:t>
            </a:r>
            <a:r>
              <a:rPr lang="en-US" sz="1200" dirty="0">
                <a:solidFill>
                  <a:schemeClr val="tx1"/>
                </a:solidFill>
              </a:rPr>
              <a:t>&lt;h2&gt;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You can put a header here too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       &lt;/h2&gt;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       &lt;p&gt;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You can put just about anything inside 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              the list item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chemeClr val="tx1"/>
                </a:solidFill>
              </a:rPr>
              <a:t>        &lt;/p&gt;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200" dirty="0">
                <a:solidFill>
                  <a:srgbClr val="FF0000"/>
                </a:solidFill>
              </a:rPr>
              <a:t>&lt;/</a:t>
            </a:r>
            <a:r>
              <a:rPr lang="en-US" sz="1200" dirty="0" err="1">
                <a:solidFill>
                  <a:srgbClr val="FF0000"/>
                </a:solidFill>
              </a:rPr>
              <a:t>ol</a:t>
            </a:r>
            <a:r>
              <a:rPr lang="en-US" sz="12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FF0000"/>
                </a:solidFill>
              </a:rPr>
              <a:t>You can put a paragraph, or a header, or multiple paragraphs and headers inside of a list item.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FF0000"/>
                </a:solidFill>
              </a:rPr>
              <a:t>You can put almost any other tag inside of the list item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FF0000"/>
                </a:solidFill>
              </a:rPr>
              <a:t>You can even put another list inside of a list item! (see next slide…)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ADFBDB-9F61-4A16-B401-72F621BC58A4}"/>
              </a:ext>
            </a:extLst>
          </p:cNvPr>
          <p:cNvSpPr txBox="1"/>
          <p:nvPr/>
        </p:nvSpPr>
        <p:spPr>
          <a:xfrm>
            <a:off x="5273790" y="860347"/>
            <a:ext cx="97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YES!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9AEBFFFD-4DCB-4538-9713-9A5C0C52DDD1}"/>
              </a:ext>
            </a:extLst>
          </p:cNvPr>
          <p:cNvSpPr/>
          <p:nvPr/>
        </p:nvSpPr>
        <p:spPr>
          <a:xfrm>
            <a:off x="1114528" y="1718875"/>
            <a:ext cx="414701" cy="1644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A9F1-6BC1-4707-B122-FCAAD057D5A8}"/>
              </a:ext>
            </a:extLst>
          </p:cNvPr>
          <p:cNvSpPr txBox="1"/>
          <p:nvPr/>
        </p:nvSpPr>
        <p:spPr>
          <a:xfrm>
            <a:off x="1484040" y="1647211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lgerian" panose="04020705040A02060702" pitchFamily="82" charset="0"/>
              </a:rPr>
              <a:t>This is BAD!</a:t>
            </a: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9DDE327E-660E-4AB8-A95C-67DA78FCA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8" y="682714"/>
            <a:ext cx="1055323" cy="1022923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4105764D-7DB3-4C96-89EA-9758DD73765B}"/>
              </a:ext>
            </a:extLst>
          </p:cNvPr>
          <p:cNvSpPr txBox="1">
            <a:spLocks/>
          </p:cNvSpPr>
          <p:nvPr/>
        </p:nvSpPr>
        <p:spPr>
          <a:xfrm>
            <a:off x="4438904" y="4594975"/>
            <a:ext cx="3527317" cy="10857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FF0000"/>
                </a:solidFill>
              </a:rPr>
              <a:t>   </a:t>
            </a:r>
            <a:r>
              <a:rPr lang="en-US" sz="1100" dirty="0">
                <a:solidFill>
                  <a:srgbClr val="00B0F0"/>
                </a:solidFill>
              </a:rPr>
              <a:t>&lt;h2&gt;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This is a list</a:t>
            </a:r>
            <a:r>
              <a:rPr lang="en-US" sz="1100" dirty="0">
                <a:solidFill>
                  <a:srgbClr val="00B0F0"/>
                </a:solidFill>
              </a:rPr>
              <a:t>&lt;/h2&gt;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FF0000"/>
                </a:solidFill>
              </a:rPr>
              <a:t>&lt;</a:t>
            </a:r>
            <a:r>
              <a:rPr lang="en-US" sz="1100" dirty="0" err="1">
                <a:solidFill>
                  <a:srgbClr val="FF0000"/>
                </a:solidFill>
              </a:rPr>
              <a:t>ol</a:t>
            </a:r>
            <a:r>
              <a:rPr lang="en-US" sz="1100" dirty="0">
                <a:solidFill>
                  <a:srgbClr val="FF0000"/>
                </a:solidFill>
              </a:rPr>
              <a:t>&gt; </a:t>
            </a:r>
            <a:r>
              <a:rPr lang="en-US" sz="1100" dirty="0">
                <a:solidFill>
                  <a:srgbClr val="00B0F0"/>
                </a:solidFill>
              </a:rPr>
              <a:t>&lt;li&gt;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 list item</a:t>
            </a:r>
            <a:r>
              <a:rPr lang="en-US" sz="1100" dirty="0">
                <a:solidFill>
                  <a:srgbClr val="00B0F0"/>
                </a:solidFill>
              </a:rPr>
              <a:t>&lt;/li&gt;</a:t>
            </a:r>
          </a:p>
          <a:p>
            <a:pPr marL="396255" lvl="2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00B0F0"/>
                </a:solidFill>
              </a:rPr>
              <a:t>&lt;li&gt; </a:t>
            </a:r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another list item</a:t>
            </a:r>
            <a:r>
              <a:rPr lang="en-US" sz="1100" dirty="0">
                <a:solidFill>
                  <a:srgbClr val="00B0F0"/>
                </a:solidFill>
              </a:rPr>
              <a:t>&lt;/li&gt;</a:t>
            </a: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100" dirty="0">
                <a:solidFill>
                  <a:srgbClr val="FF0000"/>
                </a:solidFill>
              </a:rPr>
              <a:t>&lt;/</a:t>
            </a:r>
            <a:r>
              <a:rPr lang="en-US" sz="1100" dirty="0" err="1">
                <a:solidFill>
                  <a:srgbClr val="FF0000"/>
                </a:solidFill>
              </a:rPr>
              <a:t>ol</a:t>
            </a:r>
            <a:r>
              <a:rPr lang="en-US" sz="11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i="1" dirty="0">
                <a:solidFill>
                  <a:srgbClr val="FF0000"/>
                </a:solidFill>
              </a:rPr>
              <a:t>Use the header tags to make a list header!</a:t>
            </a:r>
          </a:p>
        </p:txBody>
      </p:sp>
    </p:spTree>
    <p:extLst>
      <p:ext uri="{BB962C8B-B14F-4D97-AF65-F5344CB8AC3E}">
        <p14:creationId xmlns:p14="http://schemas.microsoft.com/office/powerpoint/2010/main" val="354929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C381640-FF25-4ADD-9E43-E615BB8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0975" cy="5943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F817E3-9E07-4A53-8BC0-5ECB8338DC5D}"/>
              </a:ext>
            </a:extLst>
          </p:cNvPr>
          <p:cNvSpPr/>
          <p:nvPr/>
        </p:nvSpPr>
        <p:spPr>
          <a:xfrm>
            <a:off x="-32165" y="0"/>
            <a:ext cx="8937226" cy="5943600"/>
          </a:xfrm>
          <a:prstGeom prst="rect">
            <a:avLst/>
          </a:prstGeom>
          <a:solidFill>
            <a:schemeClr val="tx2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22CD-EB05-4B76-8DF3-B53CF62D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15" y="41192"/>
            <a:ext cx="7633401" cy="51352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/>
              <a:t>To put a list inside of a list: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BCC10-E2BF-4F80-A77D-22BE6F3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6101" y="4079289"/>
            <a:ext cx="329184" cy="316992"/>
          </a:xfrm>
        </p:spPr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12DE1C-806D-41F0-97C2-93CE06A7FD8E}"/>
              </a:ext>
            </a:extLst>
          </p:cNvPr>
          <p:cNvSpPr txBox="1">
            <a:spLocks/>
          </p:cNvSpPr>
          <p:nvPr/>
        </p:nvSpPr>
        <p:spPr>
          <a:xfrm>
            <a:off x="214816" y="606529"/>
            <a:ext cx="2542170" cy="1190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Step 1: Create the outer list: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400" dirty="0"/>
              <a:t>&lt;ul&gt;&lt;li&gt; Cats 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400" dirty="0"/>
              <a:t>       &lt;li&gt; </a:t>
            </a:r>
            <a:r>
              <a:rPr lang="en-US" sz="1400" dirty="0">
                <a:solidFill>
                  <a:srgbClr val="D000B7"/>
                </a:solidFill>
              </a:rPr>
              <a:t>Dogs</a:t>
            </a:r>
            <a:r>
              <a:rPr lang="en-US" sz="1400" dirty="0">
                <a:solidFill>
                  <a:srgbClr val="9966FF"/>
                </a:solidFill>
              </a:rPr>
              <a:t> </a:t>
            </a:r>
            <a:r>
              <a:rPr lang="en-US" sz="1400" dirty="0"/>
              <a:t>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400" dirty="0"/>
              <a:t>       &lt;li&gt; Wombats 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400" dirty="0"/>
              <a:t>&lt;/ul&gt;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7D8960-853C-4547-8C34-BBC5545F8F4C}"/>
              </a:ext>
            </a:extLst>
          </p:cNvPr>
          <p:cNvSpPr txBox="1">
            <a:spLocks/>
          </p:cNvSpPr>
          <p:nvPr/>
        </p:nvSpPr>
        <p:spPr>
          <a:xfrm>
            <a:off x="2130321" y="936794"/>
            <a:ext cx="2489711" cy="14508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/>
              <a:t>Step 2: Create the inner list: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D000B7"/>
                </a:solidFill>
              </a:rPr>
              <a:t>&lt;</a:t>
            </a:r>
            <a:r>
              <a:rPr lang="en-US" sz="1300" dirty="0" err="1">
                <a:solidFill>
                  <a:srgbClr val="D000B7"/>
                </a:solidFill>
              </a:rPr>
              <a:t>ol</a:t>
            </a:r>
            <a:r>
              <a:rPr lang="en-US" sz="1300" dirty="0">
                <a:solidFill>
                  <a:srgbClr val="D000B7"/>
                </a:solidFill>
              </a:rPr>
              <a:t>&gt;&lt;li&gt; Bulldog&lt;/li&gt;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D000B7"/>
                </a:solidFill>
              </a:rPr>
              <a:t>       &lt;li&gt; Poodle 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D000B7"/>
                </a:solidFill>
              </a:rPr>
              <a:t>       &lt;li&gt; Husky 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D000B7"/>
                </a:solidFill>
              </a:rPr>
              <a:t>       &lt;li&gt; Mutt &lt;/li&gt;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300" dirty="0">
                <a:solidFill>
                  <a:srgbClr val="D000B7"/>
                </a:solidFill>
              </a:rPr>
              <a:t>&lt;/</a:t>
            </a:r>
            <a:r>
              <a:rPr lang="en-US" sz="1300" dirty="0" err="1">
                <a:solidFill>
                  <a:srgbClr val="D000B7"/>
                </a:solidFill>
              </a:rPr>
              <a:t>ol</a:t>
            </a:r>
            <a:r>
              <a:rPr lang="en-US" sz="1300" dirty="0">
                <a:solidFill>
                  <a:srgbClr val="D000B7"/>
                </a:solidFill>
              </a:rPr>
              <a:t>&gt;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B7EC71-99B7-4C85-A8C2-5E2FF9DE0376}"/>
              </a:ext>
            </a:extLst>
          </p:cNvPr>
          <p:cNvSpPr txBox="1">
            <a:spLocks/>
          </p:cNvSpPr>
          <p:nvPr/>
        </p:nvSpPr>
        <p:spPr>
          <a:xfrm>
            <a:off x="3818758" y="1592440"/>
            <a:ext cx="2542170" cy="9603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/>
              <a:t>Step 3: Validate your code!!!</a:t>
            </a:r>
          </a:p>
          <a:p>
            <a:pPr marL="0" indent="0">
              <a:buNone/>
            </a:pPr>
            <a:r>
              <a:rPr lang="en-US" sz="1300" dirty="0"/>
              <a:t>Make sure these two lists are valid html code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F049DC-7D9D-4B47-BBE0-C1893F408D45}"/>
              </a:ext>
            </a:extLst>
          </p:cNvPr>
          <p:cNvSpPr txBox="1">
            <a:spLocks/>
          </p:cNvSpPr>
          <p:nvPr/>
        </p:nvSpPr>
        <p:spPr>
          <a:xfrm>
            <a:off x="4820563" y="2315866"/>
            <a:ext cx="2924721" cy="35105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19812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6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9625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83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9251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90638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39234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7830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36425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5021" indent="-198128" algn="l" defTabSz="792510" rtl="0" eaLnBrk="1" latinLnBrk="0" hangingPunct="1">
              <a:lnSpc>
                <a:spcPct val="100000"/>
              </a:lnSpc>
              <a:spcBef>
                <a:spcPts val="867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8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bg1"/>
                </a:solidFill>
              </a:rPr>
              <a:t>Step 4:  Copy the inner list and paste it INSIDE a list item in the outer list</a:t>
            </a:r>
          </a:p>
          <a:p>
            <a:pPr marL="0" indent="0">
              <a:buNone/>
            </a:pPr>
            <a:r>
              <a:rPr lang="en-US" sz="1350" dirty="0">
                <a:solidFill>
                  <a:schemeClr val="bg1"/>
                </a:solidFill>
              </a:rPr>
              <a:t>In this case, I’m going to paste it inside the </a:t>
            </a:r>
            <a:r>
              <a:rPr lang="en-US" sz="1350" dirty="0">
                <a:solidFill>
                  <a:srgbClr val="FFCCFF"/>
                </a:solidFill>
              </a:rPr>
              <a:t>Dogs</a:t>
            </a:r>
            <a:r>
              <a:rPr lang="en-US" sz="1350" dirty="0">
                <a:solidFill>
                  <a:schemeClr val="bg1"/>
                </a:solidFill>
              </a:rPr>
              <a:t> list item:</a:t>
            </a:r>
          </a:p>
          <a:p>
            <a:pPr marL="0" indent="0">
              <a:spcBef>
                <a:spcPts val="200"/>
              </a:spcBef>
              <a:buNone/>
            </a:pPr>
            <a:endParaRPr lang="en-US" sz="1350" dirty="0">
              <a:solidFill>
                <a:schemeClr val="bg1"/>
              </a:solidFill>
            </a:endParaRP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chemeClr val="bg1"/>
                </a:solidFill>
              </a:rPr>
              <a:t>&lt;ul&gt;&lt;li&gt; Cats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chemeClr val="bg1"/>
                </a:solidFill>
              </a:rPr>
              <a:t>       &lt;li&gt; </a:t>
            </a:r>
            <a:r>
              <a:rPr lang="en-US" sz="1350" dirty="0">
                <a:solidFill>
                  <a:srgbClr val="FFCCFF"/>
                </a:solidFill>
              </a:rPr>
              <a:t>Dogs 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CCFF"/>
                </a:solidFill>
              </a:rPr>
              <a:t>             &lt;</a:t>
            </a:r>
            <a:r>
              <a:rPr lang="en-US" sz="1350" dirty="0" err="1">
                <a:solidFill>
                  <a:srgbClr val="FFCCFF"/>
                </a:solidFill>
              </a:rPr>
              <a:t>ol</a:t>
            </a:r>
            <a:r>
              <a:rPr lang="en-US" sz="1350" dirty="0">
                <a:solidFill>
                  <a:srgbClr val="FFCCFF"/>
                </a:solidFill>
              </a:rPr>
              <a:t>&gt;&lt;li&gt; Bulldog&lt;/li&gt;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CCFF"/>
                </a:solidFill>
              </a:rPr>
              <a:t>                    &lt;li&gt; Poodle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CCFF"/>
                </a:solidFill>
              </a:rPr>
              <a:t>                    &lt;li&gt; Husky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CCFF"/>
                </a:solidFill>
              </a:rPr>
              <a:t>                    &lt;li&gt; Mutt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rgbClr val="FFCCFF"/>
                </a:solidFill>
              </a:rPr>
              <a:t>             &lt;/</a:t>
            </a:r>
            <a:r>
              <a:rPr lang="en-US" sz="1350" dirty="0" err="1">
                <a:solidFill>
                  <a:srgbClr val="FFCCFF"/>
                </a:solidFill>
              </a:rPr>
              <a:t>ol</a:t>
            </a:r>
            <a:r>
              <a:rPr lang="en-US" sz="1350" dirty="0">
                <a:solidFill>
                  <a:srgbClr val="FFCCFF"/>
                </a:solidFill>
              </a:rPr>
              <a:t>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chemeClr val="bg1"/>
                </a:solidFill>
              </a:rPr>
              <a:t>      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chemeClr val="bg1"/>
                </a:solidFill>
              </a:rPr>
              <a:t>       &lt;li&gt; Wombats &lt;/li&gt;</a:t>
            </a:r>
          </a:p>
          <a:p>
            <a:pPr marL="0" indent="0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1350" dirty="0">
                <a:solidFill>
                  <a:schemeClr val="bg1"/>
                </a:solidFill>
              </a:rPr>
              <a:t>&lt;/ul&gt;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0655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F4CC-DF8E-4D29-8804-1E4A5698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96" y="237744"/>
            <a:ext cx="4287111" cy="1018326"/>
          </a:xfrm>
        </p:spPr>
        <p:txBody>
          <a:bodyPr>
            <a:normAutofit/>
          </a:bodyPr>
          <a:lstStyle/>
          <a:p>
            <a:r>
              <a:rPr lang="en-US" sz="1800"/>
              <a:t>Takeaways: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F96C46A-BB67-4201-9300-0094800F0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7" r="21351"/>
          <a:stretch/>
        </p:blipFill>
        <p:spPr>
          <a:xfrm>
            <a:off x="0" y="10"/>
            <a:ext cx="3143687" cy="59435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DE7A-8BE5-42AF-BC20-4FEAE572D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686" y="1465797"/>
            <a:ext cx="4521455" cy="4204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50" dirty="0"/>
              <a:t>There are </a:t>
            </a:r>
            <a:r>
              <a:rPr lang="en-US" sz="1150" dirty="0">
                <a:solidFill>
                  <a:schemeClr val="tx1"/>
                </a:solidFill>
              </a:rPr>
              <a:t>ordered and unordered </a:t>
            </a:r>
            <a:r>
              <a:rPr lang="en-US" sz="1150" dirty="0"/>
              <a:t>lists </a:t>
            </a:r>
            <a:r>
              <a:rPr lang="en-US" sz="1150" dirty="0">
                <a:solidFill>
                  <a:srgbClr val="FF0000"/>
                </a:solidFill>
              </a:rPr>
              <a:t>(&lt;</a:t>
            </a:r>
            <a:r>
              <a:rPr lang="en-US" sz="1150" dirty="0" err="1">
                <a:solidFill>
                  <a:srgbClr val="FF0000"/>
                </a:solidFill>
              </a:rPr>
              <a:t>ol</a:t>
            </a:r>
            <a:r>
              <a:rPr lang="en-US" sz="1150" dirty="0">
                <a:solidFill>
                  <a:srgbClr val="FF0000"/>
                </a:solidFill>
              </a:rPr>
              <a:t>&gt; </a:t>
            </a:r>
            <a:r>
              <a:rPr lang="en-US" sz="1150" dirty="0"/>
              <a:t>and </a:t>
            </a:r>
            <a:r>
              <a:rPr lang="en-US" sz="1150" dirty="0">
                <a:solidFill>
                  <a:srgbClr val="FF0000"/>
                </a:solidFill>
              </a:rPr>
              <a:t>&lt;ul&gt;)</a:t>
            </a:r>
          </a:p>
          <a:p>
            <a:pPr>
              <a:lnSpc>
                <a:spcPct val="90000"/>
              </a:lnSpc>
            </a:pPr>
            <a:r>
              <a:rPr lang="en-US" sz="1150" dirty="0"/>
              <a:t>ONLY list items can go inside </a:t>
            </a:r>
            <a:r>
              <a:rPr lang="en-US" sz="1150" dirty="0">
                <a:solidFill>
                  <a:srgbClr val="FF0000"/>
                </a:solidFill>
              </a:rPr>
              <a:t>&lt;</a:t>
            </a:r>
            <a:r>
              <a:rPr lang="en-US" sz="1150" dirty="0" err="1">
                <a:solidFill>
                  <a:srgbClr val="FF0000"/>
                </a:solidFill>
              </a:rPr>
              <a:t>ol</a:t>
            </a:r>
            <a:r>
              <a:rPr lang="en-US" sz="1150" dirty="0">
                <a:solidFill>
                  <a:srgbClr val="FF0000"/>
                </a:solidFill>
              </a:rPr>
              <a:t>&gt; </a:t>
            </a:r>
            <a:r>
              <a:rPr lang="en-US" sz="1150" dirty="0"/>
              <a:t>and </a:t>
            </a:r>
            <a:r>
              <a:rPr lang="en-US" sz="1150" dirty="0">
                <a:solidFill>
                  <a:srgbClr val="FF0000"/>
                </a:solidFill>
              </a:rPr>
              <a:t>&lt;ul&gt; </a:t>
            </a:r>
            <a:r>
              <a:rPr lang="en-US" sz="1150" dirty="0"/>
              <a:t>lists</a:t>
            </a:r>
          </a:p>
          <a:p>
            <a:pPr>
              <a:lnSpc>
                <a:spcPct val="90000"/>
              </a:lnSpc>
            </a:pPr>
            <a:r>
              <a:rPr lang="en-US" sz="1150" dirty="0"/>
              <a:t>Lists cannot go inside of headers </a:t>
            </a:r>
            <a:r>
              <a:rPr lang="en-US" sz="1150" dirty="0">
                <a:solidFill>
                  <a:srgbClr val="FF0000"/>
                </a:solidFill>
              </a:rPr>
              <a:t>(&lt;h1&gt;…&lt;h6&gt;) </a:t>
            </a:r>
            <a:r>
              <a:rPr lang="en-US" sz="1150" dirty="0"/>
              <a:t>or paragraphs (</a:t>
            </a:r>
            <a:r>
              <a:rPr lang="en-US" sz="1150" dirty="0">
                <a:solidFill>
                  <a:srgbClr val="FF0000"/>
                </a:solidFill>
              </a:rPr>
              <a:t>&lt;p&gt;)</a:t>
            </a:r>
          </a:p>
          <a:p>
            <a:pPr>
              <a:lnSpc>
                <a:spcPct val="90000"/>
              </a:lnSpc>
            </a:pPr>
            <a:r>
              <a:rPr lang="en-US" sz="1150" dirty="0"/>
              <a:t>However, headers and paragraphs can go inside of list items!</a:t>
            </a:r>
          </a:p>
          <a:p>
            <a:pPr lvl="1">
              <a:lnSpc>
                <a:spcPct val="90000"/>
              </a:lnSpc>
            </a:pPr>
            <a:r>
              <a:rPr lang="en-US" sz="1150" dirty="0"/>
              <a:t>E.g., </a:t>
            </a:r>
            <a:r>
              <a:rPr lang="en-US" sz="1150" dirty="0">
                <a:solidFill>
                  <a:srgbClr val="FF0000"/>
                </a:solidFill>
              </a:rPr>
              <a:t>&lt;ul&gt;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&lt;li&gt;  </a:t>
            </a:r>
            <a:r>
              <a:rPr lang="en-US" sz="1150" dirty="0">
                <a:solidFill>
                  <a:srgbClr val="00B0F0"/>
                </a:solidFill>
              </a:rPr>
              <a:t>&lt;h2&gt;Cookies&lt;/h2&gt;&lt;p&gt; I adore cookies!!! &lt;/p&gt;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&lt;/li&gt;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&lt;/ul&gt;</a:t>
            </a:r>
          </a:p>
          <a:p>
            <a:pPr>
              <a:lnSpc>
                <a:spcPct val="90000"/>
              </a:lnSpc>
            </a:pPr>
            <a:r>
              <a:rPr lang="en-US" sz="1150" dirty="0"/>
              <a:t>And you can put lists inside of lists</a:t>
            </a:r>
          </a:p>
          <a:p>
            <a:pPr lvl="1">
              <a:lnSpc>
                <a:spcPct val="90000"/>
              </a:lnSpc>
            </a:pPr>
            <a:r>
              <a:rPr lang="en-US" sz="1150" dirty="0"/>
              <a:t>By putting the second list INSIDE of a list item in the first list</a:t>
            </a:r>
          </a:p>
          <a:p>
            <a:pPr lvl="1">
              <a:lnSpc>
                <a:spcPct val="90000"/>
              </a:lnSpc>
            </a:pPr>
            <a:r>
              <a:rPr lang="en-US" sz="1150" dirty="0"/>
              <a:t>E.g., </a:t>
            </a:r>
            <a:r>
              <a:rPr lang="en-US" sz="1150" dirty="0">
                <a:solidFill>
                  <a:srgbClr val="FF0000"/>
                </a:solidFill>
              </a:rPr>
              <a:t>&lt;ul&gt;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&lt;li&gt; Cookies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      </a:t>
            </a:r>
            <a:r>
              <a:rPr lang="en-US" sz="1150" dirty="0">
                <a:solidFill>
                  <a:srgbClr val="00B0F0"/>
                </a:solidFill>
              </a:rPr>
              <a:t>&lt;</a:t>
            </a:r>
            <a:r>
              <a:rPr lang="en-US" sz="1150" dirty="0" err="1">
                <a:solidFill>
                  <a:srgbClr val="00B0F0"/>
                </a:solidFill>
              </a:rPr>
              <a:t>ol</a:t>
            </a:r>
            <a:r>
              <a:rPr lang="en-US" sz="1150" dirty="0">
                <a:solidFill>
                  <a:srgbClr val="00B0F0"/>
                </a:solidFill>
              </a:rPr>
              <a:t>&gt;&lt;li&gt; Oreos&lt;/li&gt;</a:t>
            </a:r>
            <a:br>
              <a:rPr lang="en-US" sz="1150" dirty="0">
                <a:solidFill>
                  <a:srgbClr val="00B0F0"/>
                </a:solidFill>
              </a:rPr>
            </a:br>
            <a:r>
              <a:rPr lang="en-US" sz="1150" dirty="0">
                <a:solidFill>
                  <a:srgbClr val="00B0F0"/>
                </a:solidFill>
              </a:rPr>
              <a:t>                           &lt;li&gt; Chocolate Chips &lt;/li&gt;</a:t>
            </a:r>
            <a:br>
              <a:rPr lang="en-US" sz="1150" dirty="0">
                <a:solidFill>
                  <a:srgbClr val="00B0F0"/>
                </a:solidFill>
              </a:rPr>
            </a:br>
            <a:r>
              <a:rPr lang="en-US" sz="1150" dirty="0">
                <a:solidFill>
                  <a:srgbClr val="00B0F0"/>
                </a:solidFill>
              </a:rPr>
              <a:t>                           &lt;li&gt; Thin mints &lt;/li&gt;</a:t>
            </a:r>
            <a:br>
              <a:rPr lang="en-US" sz="1150" dirty="0">
                <a:solidFill>
                  <a:srgbClr val="00B0F0"/>
                </a:solidFill>
              </a:rPr>
            </a:br>
            <a:r>
              <a:rPr lang="en-US" sz="1150" dirty="0">
                <a:solidFill>
                  <a:srgbClr val="00B0F0"/>
                </a:solidFill>
              </a:rPr>
              <a:t>                    &lt;/</a:t>
            </a:r>
            <a:r>
              <a:rPr lang="en-US" sz="1150" dirty="0" err="1">
                <a:solidFill>
                  <a:srgbClr val="00B0F0"/>
                </a:solidFill>
              </a:rPr>
              <a:t>ol</a:t>
            </a:r>
            <a:r>
              <a:rPr lang="en-US" sz="1150" dirty="0">
                <a:solidFill>
                  <a:srgbClr val="00B0F0"/>
                </a:solidFill>
              </a:rPr>
              <a:t>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 &lt;/li&gt;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        &lt;li&gt; donuts&lt;/li&gt;</a:t>
            </a:r>
            <a:br>
              <a:rPr lang="en-US" sz="1150" dirty="0">
                <a:solidFill>
                  <a:srgbClr val="FF0000"/>
                </a:solidFill>
              </a:rPr>
            </a:br>
            <a:r>
              <a:rPr lang="en-US" sz="1150" dirty="0">
                <a:solidFill>
                  <a:srgbClr val="FF0000"/>
                </a:solidFill>
              </a:rPr>
              <a:t>       &lt;/ul&gt;</a:t>
            </a:r>
          </a:p>
          <a:p>
            <a:pPr>
              <a:lnSpc>
                <a:spcPct val="90000"/>
              </a:lnSpc>
            </a:pPr>
            <a:r>
              <a:rPr lang="en-US" sz="1150" b="1" dirty="0"/>
              <a:t>VALIDATE YOUR CODE!!!</a:t>
            </a:r>
          </a:p>
          <a:p>
            <a:pPr lvl="1">
              <a:lnSpc>
                <a:spcPct val="90000"/>
              </a:lnSpc>
            </a:pPr>
            <a:endParaRPr lang="en-US" sz="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0967E-294B-4D69-B738-A586B12E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58495537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10314</TotalTime>
  <Words>819</Words>
  <Application>Microsoft Office PowerPoint</Application>
  <PresentationFormat>Custom</PresentationFormat>
  <Paragraphs>103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Algerian</vt:lpstr>
      <vt:lpstr>Gill Sans MT</vt:lpstr>
      <vt:lpstr>Calibri</vt:lpstr>
      <vt:lpstr>Parcel</vt:lpstr>
      <vt:lpstr>HTML: Lists</vt:lpstr>
      <vt:lpstr>Lists</vt:lpstr>
      <vt:lpstr>Lists Do’s and Don’ts</vt:lpstr>
      <vt:lpstr>PowerPoint Presentation</vt:lpstr>
      <vt:lpstr>Takeaways: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61</cp:revision>
  <dcterms:created xsi:type="dcterms:W3CDTF">2021-02-11T05:26:37Z</dcterms:created>
  <dcterms:modified xsi:type="dcterms:W3CDTF">2021-02-21T18:53:07Z</dcterms:modified>
</cp:coreProperties>
</file>