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244" r:id="rId1"/>
  </p:sldMasterIdLst>
  <p:notesMasterIdLst>
    <p:notesMasterId r:id="rId8"/>
  </p:notesMasterIdLst>
  <p:sldIdLst>
    <p:sldId id="410" r:id="rId2"/>
    <p:sldId id="411" r:id="rId3"/>
    <p:sldId id="412" r:id="rId4"/>
    <p:sldId id="413" r:id="rId5"/>
    <p:sldId id="414" r:id="rId6"/>
    <p:sldId id="419" r:id="rId7"/>
  </p:sldIdLst>
  <p:sldSz cx="8229600" cy="5943600"/>
  <p:notesSz cx="7086600" cy="942816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7C80"/>
    <a:srgbClr val="FF6600"/>
    <a:srgbClr val="5970BB"/>
    <a:srgbClr val="AB69A5"/>
    <a:srgbClr val="938193"/>
    <a:srgbClr val="6600FF"/>
    <a:srgbClr val="D60F00"/>
    <a:srgbClr val="FFCCFF"/>
    <a:srgbClr val="D00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6" autoAdjust="0"/>
    <p:restoredTop sz="95795" autoAdjust="0"/>
  </p:normalViewPr>
  <p:slideViewPr>
    <p:cSldViewPr snapToGrid="0">
      <p:cViewPr varScale="1">
        <p:scale>
          <a:sx n="112" d="100"/>
          <a:sy n="112" d="100"/>
        </p:scale>
        <p:origin x="415" y="46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706438"/>
            <a:ext cx="48958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4478378"/>
            <a:ext cx="5196840" cy="42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C5A91F-568B-4C23-9EB3-32E5F1B6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9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992016" y="2068511"/>
            <a:ext cx="6245568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57" y="3772205"/>
            <a:ext cx="4591088" cy="10745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 algn="ctr">
              <a:buNone/>
              <a:defRPr sz="1647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226E-DEA2-445F-BA0E-7E94BAB97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2" y="0"/>
            <a:ext cx="242411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BCE61-13EB-41A7-B9AA-F3F1AEF99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715" y="0"/>
            <a:ext cx="7862887" cy="5943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F4C1F-B250-4E20-BEAA-D6971CC61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651BB-8AB2-415B-9EA0-C83940DF41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27" y="14290"/>
            <a:ext cx="1590675" cy="1590675"/>
            <a:chOff x="0" y="0"/>
            <a:chExt cx="450" cy="450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CED0AD8C-8439-494B-82C5-FAD2A48E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A88D6552-DB2B-48F5-8CBF-C3F77E8F91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D23780-DA66-49FF-AF63-6F127EE8AE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30405-79B8-4358-A24A-B38C5FADE9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4552" y="2593977"/>
            <a:ext cx="6827838" cy="2862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A0D7FE6-A6B7-4353-8025-8324B4928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0851" y="812292"/>
            <a:ext cx="948569" cy="43190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441" y="812292"/>
            <a:ext cx="4244557" cy="43190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7F165F2-364E-471D-9D43-F28706CD2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95782" y="2068511"/>
            <a:ext cx="6246266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257" y="3772137"/>
            <a:ext cx="4591088" cy="109640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47">
                <a:solidFill>
                  <a:schemeClr val="tx1"/>
                </a:solidFill>
              </a:defRPr>
            </a:lvl1pPr>
            <a:lvl2pPr marL="396255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755FC8D-3703-4281-B6DC-177CFDB54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015" y="2286305"/>
            <a:ext cx="2959221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8364" y="2286305"/>
            <a:ext cx="2961464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58A867C-F0D0-4253-85E8-C826B1395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15" y="2004976"/>
            <a:ext cx="2959222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015" y="2724150"/>
            <a:ext cx="2959222" cy="225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8364" y="2724150"/>
            <a:ext cx="2961464" cy="225053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78364" y="2004976"/>
            <a:ext cx="2961464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728A8B9-41F2-4355-8086-F06E62A71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194F4BD-CB8E-4BB9-ABB0-A1A4DFA07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1148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633" y="1944652"/>
            <a:ext cx="2961535" cy="9892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854" y="697383"/>
            <a:ext cx="3250692" cy="4548835"/>
          </a:xfrm>
        </p:spPr>
        <p:txBody>
          <a:bodyPr>
            <a:normAutofit/>
          </a:bodyPr>
          <a:lstStyle>
            <a:lvl1pPr>
              <a:defRPr sz="1647">
                <a:solidFill>
                  <a:schemeClr val="tx1"/>
                </a:solidFill>
              </a:defRPr>
            </a:lvl1pPr>
            <a:lvl2pPr>
              <a:defRPr sz="1387">
                <a:solidFill>
                  <a:schemeClr val="tx1"/>
                </a:solidFill>
              </a:defRPr>
            </a:lvl2pPr>
            <a:lvl3pPr>
              <a:defRPr sz="1387">
                <a:solidFill>
                  <a:schemeClr val="tx1"/>
                </a:solidFill>
              </a:defRPr>
            </a:lvl3pPr>
            <a:lvl4pPr>
              <a:defRPr sz="1387">
                <a:solidFill>
                  <a:schemeClr val="tx1"/>
                </a:solidFill>
              </a:defRPr>
            </a:lvl4pPr>
            <a:lvl5pPr>
              <a:defRPr sz="1387">
                <a:solidFill>
                  <a:schemeClr val="tx1"/>
                </a:solidFill>
              </a:defRPr>
            </a:lvl5pPr>
            <a:lvl6pPr>
              <a:defRPr sz="1387"/>
            </a:lvl6pPr>
            <a:lvl7pPr>
              <a:defRPr sz="1387"/>
            </a:lvl7pPr>
            <a:lvl8pPr>
              <a:defRPr sz="1387"/>
            </a:lvl8pPr>
            <a:lvl9pPr>
              <a:defRPr sz="1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6"/>
            <a:ext cx="2561463" cy="190149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6633" y="5404714"/>
            <a:ext cx="3425758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A05C75D-C43E-4C51-B6BF-DAA42DC02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114799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072" y="1944651"/>
            <a:ext cx="2962656" cy="9906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4800" y="-36549"/>
            <a:ext cx="4118916" cy="59436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773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7"/>
            <a:ext cx="2561463" cy="190149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6072" y="5404714"/>
            <a:ext cx="3423514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CF9ACA6-7938-4CCA-8579-3165DD0DC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445441" y="836066"/>
            <a:ext cx="5343980" cy="10302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441" y="2286306"/>
            <a:ext cx="5343980" cy="268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49" y="5406974"/>
            <a:ext cx="1858779" cy="280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2/21/2021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015" y="5404714"/>
            <a:ext cx="4100998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101" y="5388864"/>
            <a:ext cx="329184" cy="3169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53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A51B5-E904-4C5D-AA22-371CDE48F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0" y="0"/>
            <a:ext cx="66516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371D0-1ECD-4640-B169-1FED42D8ED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88" y="1414463"/>
            <a:ext cx="7874000" cy="43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183ED-B172-4351-99CA-8279FEF2A1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177802"/>
            <a:ext cx="7872413" cy="1103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E8E72-8624-4AEE-B2E8-D922787BD8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3F658-ADC1-4565-8EC7-9A9E5DA1FE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" y="2"/>
            <a:ext cx="714375" cy="714375"/>
            <a:chOff x="0" y="0"/>
            <a:chExt cx="450" cy="450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13C925AE-6ADF-432D-959C-615D89338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94B4A3B8-2599-430D-86CF-D7A0C9A4F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FF59BB-E9CA-4162-A045-78ED995AD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80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ctr" defTabSz="792510" rtl="0" eaLnBrk="1" latinLnBrk="0" hangingPunct="1">
        <a:lnSpc>
          <a:spcPct val="90000"/>
        </a:lnSpc>
        <a:spcBef>
          <a:spcPct val="0"/>
        </a:spcBef>
        <a:buNone/>
        <a:defRPr sz="2253" kern="1200" cap="all" spc="173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9625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94383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9251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9063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39234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6pPr>
      <a:lvl7pPr marL="128783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7pPr>
      <a:lvl8pPr marL="143642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85021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29600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41649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8B493-4C89-484F-8196-B1E15EE0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710675"/>
            <a:ext cx="2305320" cy="2784300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defTabSz="914400"/>
            <a:r>
              <a:rPr lang="en-US" sz="3200" spc="200">
                <a:solidFill>
                  <a:schemeClr val="bg1"/>
                </a:solidFill>
              </a:rPr>
              <a:t>Adding Images</a:t>
            </a:r>
          </a:p>
        </p:txBody>
      </p:sp>
      <p:pic>
        <p:nvPicPr>
          <p:cNvPr id="6" name="Content Placeholder 5" descr="A picture containing road, highway&#10;&#10;">
            <a:extLst>
              <a:ext uri="{FF2B5EF4-FFF2-40B4-BE49-F238E27FC236}">
                <a16:creationId xmlns:a16="http://schemas.microsoft.com/office/drawing/2014/main" id="{63C6EDAC-2632-44F3-9D08-77149C413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r="21826" b="2"/>
          <a:stretch/>
        </p:blipFill>
        <p:spPr>
          <a:xfrm>
            <a:off x="3141650" y="10"/>
            <a:ext cx="5087949" cy="59435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19B55-F9E3-4A10-A316-FF23FEEA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 vert="horz" lIns="18288" tIns="45720" rIns="18288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24365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CFB6-6AB4-4010-8B11-0505FEAF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53" y="554735"/>
            <a:ext cx="2351340" cy="21583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Choosing an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4763E-1F5B-4192-9E84-267D8A649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3750" y="3312566"/>
            <a:ext cx="4645992" cy="1792673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013361-A314-4AA8-8C94-466226554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8462" y="3384723"/>
            <a:ext cx="4536567" cy="16483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799CC-6785-48B2-A14A-22C6498BA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0" y="3456046"/>
            <a:ext cx="7837715" cy="24875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DB978-CDDF-4E9F-9887-F95B76BD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 sz="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5AA83-AF9A-4B2D-806B-654CA4F00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070" y="554735"/>
            <a:ext cx="5064370" cy="275783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Find an image: 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You want </a:t>
            </a:r>
            <a:r>
              <a:rPr lang="en-US" sz="1400" dirty="0">
                <a:solidFill>
                  <a:srgbClr val="FF0000"/>
                </a:solidFill>
              </a:rPr>
              <a:t>.jpg, .gif, or .</a:t>
            </a:r>
            <a:r>
              <a:rPr lang="en-US" sz="1400" dirty="0" err="1">
                <a:solidFill>
                  <a:srgbClr val="FF0000"/>
                </a:solidFill>
              </a:rPr>
              <a:t>png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for the web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Note: you can’t just take an image of a different type and change the extension – that doesn’t actually change the type of the file.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You can google whatever you’re looking for, then click the image button to find images of it.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If you’re looking for clip art, on the right, click on tools, then in the middle click on type, then select clip art.  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If you’re looking for a small icon, after clicking on tools, click on size (on the left) and then icon</a:t>
            </a:r>
          </a:p>
          <a:p>
            <a:pPr lvl="3">
              <a:lnSpc>
                <a:spcPct val="90000"/>
              </a:lnSpc>
            </a:pPr>
            <a:r>
              <a:rPr lang="en-US" sz="1400" dirty="0"/>
              <a:t>This is not always reliable in terms of size, but it’s a start.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93B4AC2-FB05-4FC1-AC0E-37C54070E25E}"/>
              </a:ext>
            </a:extLst>
          </p:cNvPr>
          <p:cNvSpPr/>
          <p:nvPr/>
        </p:nvSpPr>
        <p:spPr>
          <a:xfrm>
            <a:off x="6925112" y="3520608"/>
            <a:ext cx="369115" cy="3271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B798D82-C1ED-4508-BB4E-FD6960FDB2AF}"/>
              </a:ext>
            </a:extLst>
          </p:cNvPr>
          <p:cNvSpPr/>
          <p:nvPr/>
        </p:nvSpPr>
        <p:spPr>
          <a:xfrm>
            <a:off x="1027650" y="4705372"/>
            <a:ext cx="1002485" cy="3277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ED5D0CB-9169-4646-A05A-83B5A5BDA1AF}"/>
              </a:ext>
            </a:extLst>
          </p:cNvPr>
          <p:cNvSpPr/>
          <p:nvPr/>
        </p:nvSpPr>
        <p:spPr>
          <a:xfrm>
            <a:off x="1802652" y="3456047"/>
            <a:ext cx="369115" cy="4635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BFAC1C-2A0E-498B-8AB4-7715B4C6CC4E}"/>
              </a:ext>
            </a:extLst>
          </p:cNvPr>
          <p:cNvCxnSpPr/>
          <p:nvPr/>
        </p:nvCxnSpPr>
        <p:spPr>
          <a:xfrm flipH="1">
            <a:off x="2118815" y="1866331"/>
            <a:ext cx="1241946" cy="1589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5497A8-C7F1-45A2-969B-18F38AB192C6}"/>
              </a:ext>
            </a:extLst>
          </p:cNvPr>
          <p:cNvCxnSpPr/>
          <p:nvPr/>
        </p:nvCxnSpPr>
        <p:spPr>
          <a:xfrm>
            <a:off x="6984242" y="2289693"/>
            <a:ext cx="92122" cy="1206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45E41D-EE78-4AE2-95B7-5C74F6C17EF7}"/>
              </a:ext>
            </a:extLst>
          </p:cNvPr>
          <p:cNvCxnSpPr/>
          <p:nvPr/>
        </p:nvCxnSpPr>
        <p:spPr>
          <a:xfrm flipH="1">
            <a:off x="2316202" y="2474205"/>
            <a:ext cx="2777825" cy="1790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94BA39-3423-4737-A14E-57FA01977B06}"/>
              </a:ext>
            </a:extLst>
          </p:cNvPr>
          <p:cNvCxnSpPr/>
          <p:nvPr/>
        </p:nvCxnSpPr>
        <p:spPr>
          <a:xfrm flipH="1">
            <a:off x="1027650" y="2934269"/>
            <a:ext cx="2561711" cy="1330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66A02C-D1E3-4B56-AF3B-403AA4548210}"/>
              </a:ext>
            </a:extLst>
          </p:cNvPr>
          <p:cNvSpPr txBox="1">
            <a:spLocks/>
          </p:cNvSpPr>
          <p:nvPr/>
        </p:nvSpPr>
        <p:spPr>
          <a:xfrm>
            <a:off x="2924070" y="554734"/>
            <a:ext cx="5064370" cy="27578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/>
              <a:t>Find an image: 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You want </a:t>
            </a:r>
            <a:r>
              <a:rPr lang="en-US" sz="1400" dirty="0">
                <a:solidFill>
                  <a:srgbClr val="FF0000"/>
                </a:solidFill>
              </a:rPr>
              <a:t>.jpg, .gif, or .</a:t>
            </a:r>
            <a:r>
              <a:rPr lang="en-US" sz="1400" dirty="0" err="1">
                <a:solidFill>
                  <a:srgbClr val="FF0000"/>
                </a:solidFill>
              </a:rPr>
              <a:t>png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for the web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Note: you can’t just take an image of a different type and change the extension – that doesn’t actually change the type of the file.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You can google whatever you’re looking for, then click the image button to find images of it.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If you’re looking for clip art, on the right, click on tools, then in the middle click on type, then select clip art.  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If you’re looking for a small icon, after clicking on tools, click on size (on the left) and then icon</a:t>
            </a:r>
          </a:p>
          <a:p>
            <a:pPr lvl="3">
              <a:lnSpc>
                <a:spcPct val="90000"/>
              </a:lnSpc>
            </a:pPr>
            <a:r>
              <a:rPr lang="en-US" sz="1400" dirty="0"/>
              <a:t>This is not always reliable in terms of size, but it’s a start.</a:t>
            </a:r>
          </a:p>
        </p:txBody>
      </p:sp>
    </p:spTree>
    <p:extLst>
      <p:ext uri="{BB962C8B-B14F-4D97-AF65-F5344CB8AC3E}">
        <p14:creationId xmlns:p14="http://schemas.microsoft.com/office/powerpoint/2010/main" val="365317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788A-D69F-407C-90A7-5651B342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49" y="258286"/>
            <a:ext cx="5343980" cy="1030224"/>
          </a:xfrm>
        </p:spPr>
        <p:txBody>
          <a:bodyPr/>
          <a:lstStyle/>
          <a:p>
            <a:r>
              <a:rPr lang="en-US" dirty="0"/>
              <a:t>Adding an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90A26-EEEC-41B2-A3D5-E69C66BDA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91" y="1627606"/>
            <a:ext cx="7683280" cy="42069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src</a:t>
            </a:r>
            <a:r>
              <a:rPr lang="en-US" dirty="0">
                <a:solidFill>
                  <a:srgbClr val="FF0000"/>
                </a:solidFill>
              </a:rPr>
              <a:t> = “puppy.jpg” style = “width: 150px; height: 200 px;”,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alt = “an adorable puppy looking straight at you”&gt;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Break it down:</a:t>
            </a:r>
          </a:p>
          <a:p>
            <a:r>
              <a:rPr lang="en-US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src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</a:rPr>
              <a:t>the name and location of the image, </a:t>
            </a:r>
          </a:p>
          <a:p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width: </a:t>
            </a:r>
            <a:r>
              <a:rPr lang="en-US" dirty="0">
                <a:effectLst/>
                <a:latin typeface="Arial" panose="020B0604020202020204" pitchFamily="34" charset="0"/>
              </a:rPr>
              <a:t>the width of the image in pixels</a:t>
            </a:r>
          </a:p>
          <a:p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height: </a:t>
            </a:r>
            <a:r>
              <a:rPr lang="en-US" dirty="0">
                <a:effectLst/>
                <a:latin typeface="Arial" panose="020B0604020202020204" pitchFamily="34" charset="0"/>
              </a:rPr>
              <a:t>the height of the image in pixels, </a:t>
            </a:r>
          </a:p>
          <a:p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alt: </a:t>
            </a:r>
            <a:r>
              <a:rPr lang="en-US" dirty="0">
                <a:effectLst/>
                <a:latin typeface="Arial" panose="020B0604020202020204" pitchFamily="34" charset="0"/>
              </a:rPr>
              <a:t>alternative text that describes the image for people who are unable to download or see the image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NOTE: To test this, the file puppy.jpg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MUST BE </a:t>
            </a:r>
            <a:r>
              <a:rPr lang="en-US" dirty="0">
                <a:latin typeface="Arial" panose="020B0604020202020204" pitchFamily="34" charset="0"/>
              </a:rPr>
              <a:t>in the same place on your pc as the html file with the above html code in it.</a:t>
            </a:r>
          </a:p>
          <a:p>
            <a:pPr marL="0" indent="0" algn="ctr">
              <a:buNone/>
            </a:pPr>
            <a:r>
              <a:rPr lang="en-US" b="1" i="1" dirty="0">
                <a:latin typeface="Arial" panose="020B0604020202020204" pitchFamily="34" charset="0"/>
              </a:rPr>
              <a:t>… for now….      </a:t>
            </a:r>
            <a:endParaRPr 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FB5BD-DEAD-4BC0-9D52-557BA81A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A picture containing dog, mammal, laying&#10;&#10;Description automatically generated">
            <a:extLst>
              <a:ext uri="{FF2B5EF4-FFF2-40B4-BE49-F238E27FC236}">
                <a16:creationId xmlns:a16="http://schemas.microsoft.com/office/drawing/2014/main" id="{B9F6A431-D9EA-41F3-898C-334A5B257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46" y="667459"/>
            <a:ext cx="2257425" cy="27432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6B7221-907C-4E43-9DB3-7B911A1636B2}"/>
              </a:ext>
            </a:extLst>
          </p:cNvPr>
          <p:cNvSpPr txBox="1"/>
          <p:nvPr/>
        </p:nvSpPr>
        <p:spPr>
          <a:xfrm>
            <a:off x="6359818" y="3410659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“puppy.jpg”</a:t>
            </a:r>
          </a:p>
        </p:txBody>
      </p:sp>
    </p:spTree>
    <p:extLst>
      <p:ext uri="{BB962C8B-B14F-4D97-AF65-F5344CB8AC3E}">
        <p14:creationId xmlns:p14="http://schemas.microsoft.com/office/powerpoint/2010/main" val="85519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DB08A3-2652-489D-9CC1-8A21080349B1}"/>
              </a:ext>
            </a:extLst>
          </p:cNvPr>
          <p:cNvSpPr/>
          <p:nvPr/>
        </p:nvSpPr>
        <p:spPr>
          <a:xfrm>
            <a:off x="3318926" y="2147582"/>
            <a:ext cx="4563611" cy="3317846"/>
          </a:xfrm>
          <a:prstGeom prst="rect">
            <a:avLst/>
          </a:prstGeom>
          <a:solidFill>
            <a:srgbClr val="5970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12B6F9-363B-4505-B615-AD8D9A190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5423" y="2395895"/>
            <a:ext cx="3999584" cy="28212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PC: </a:t>
            </a:r>
          </a:p>
          <a:p>
            <a:r>
              <a:rPr lang="en-US" dirty="0">
                <a:solidFill>
                  <a:schemeClr val="bg1"/>
                </a:solidFill>
              </a:rPr>
              <a:t>Run your mouse over the image.  </a:t>
            </a:r>
          </a:p>
          <a:p>
            <a:r>
              <a:rPr lang="en-US" dirty="0">
                <a:solidFill>
                  <a:schemeClr val="bg1"/>
                </a:solidFill>
              </a:rPr>
              <a:t>Let it sit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pop-up box will pop up with the dimensions (e.g., 474x576)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Mac: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Click on 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 image, 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Under the file menu, choose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get info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You should see the dimensions in the menu that pops 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8D66B-6C14-4E23-9898-DEA7B002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861F6-E9E8-4693-834D-F347CFA4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7" y="659373"/>
            <a:ext cx="7279581" cy="1018326"/>
          </a:xfrm>
          <a:solidFill>
            <a:srgbClr val="AB69A5"/>
          </a:solidFill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How to find width and height of an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6395F5-B1A3-4CFA-9726-9186CEC60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63" y="1519563"/>
            <a:ext cx="3278557" cy="214223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1A1701-B2E6-49D2-8EFE-7AA9D87F0F3A}"/>
              </a:ext>
            </a:extLst>
          </p:cNvPr>
          <p:cNvCxnSpPr/>
          <p:nvPr/>
        </p:nvCxnSpPr>
        <p:spPr>
          <a:xfrm flipH="1">
            <a:off x="3442371" y="2915174"/>
            <a:ext cx="366497" cy="11325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42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75534-DA58-4300-BCBE-D2E853BE4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441" y="1883066"/>
            <a:ext cx="5328669" cy="3822790"/>
          </a:xfrm>
          <a:solidFill>
            <a:srgbClr val="5970BB"/>
          </a:solidFill>
        </p:spPr>
        <p:txBody>
          <a:bodyPr>
            <a:normAutofit fontScale="700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image in the same folder as your web page???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you spell the name of the image EXACTLY the same in your web page as it is named?</a:t>
            </a:r>
          </a:p>
          <a:p>
            <a:pPr marL="601972" marR="0" indent="-3429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(e.g., </a:t>
            </a:r>
          </a:p>
          <a:p>
            <a:pPr marL="800099" lvl="1" indent="-342900">
              <a:lnSpc>
                <a:spcPct val="115000"/>
              </a:lnSpc>
              <a:spcBef>
                <a:spcPts val="0"/>
              </a:spcBef>
            </a:pPr>
            <a:r>
              <a:rPr lang="en-US" sz="1627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Puppy.jpg </a:t>
            </a:r>
            <a:endParaRPr lang="en-US" sz="1627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099" lvl="1" indent="-342900">
              <a:lnSpc>
                <a:spcPct val="115000"/>
              </a:lnSpc>
              <a:spcBef>
                <a:spcPts val="0"/>
              </a:spcBef>
            </a:pPr>
            <a:r>
              <a:rPr lang="en-US" sz="1627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puppy.jpg</a:t>
            </a:r>
          </a:p>
          <a:p>
            <a:pPr marL="800099" lvl="1" indent="-342900">
              <a:lnSpc>
                <a:spcPct val="115000"/>
              </a:lnSpc>
              <a:spcBef>
                <a:spcPts val="0"/>
              </a:spcBef>
            </a:pPr>
            <a:r>
              <a:rPr lang="en-US" sz="1627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puppy.JPG</a:t>
            </a:r>
          </a:p>
          <a:p>
            <a:pPr marL="800099" lvl="1" indent="-342900">
              <a:lnSpc>
                <a:spcPct val="115000"/>
              </a:lnSpc>
              <a:spcBef>
                <a:spcPts val="0"/>
              </a:spcBef>
            </a:pPr>
            <a:r>
              <a:rPr lang="en-US" sz="1627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puppy.jpeg</a:t>
            </a:r>
            <a:endParaRPr lang="en-US" sz="1627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you put a space before the words: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src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width, height, and alt?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opened a quote, did you close it?</a:t>
            </a:r>
          </a:p>
          <a:p>
            <a:pPr marL="457200" marR="0">
              <a:lnSpc>
                <a:spcPct val="11500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(e.g.,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18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img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src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“puppy.jpg  </a:t>
            </a:r>
            <a:r>
              <a:rPr lang="en-US" sz="1800" dirty="0">
                <a:solidFill>
                  <a:srgbClr val="FFFF00"/>
                </a:solidFill>
              </a:rPr>
              <a:t>style = “width: 150px; height: 200 px;”, 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FFFF00"/>
                </a:solidFill>
              </a:rPr>
              <a:t>  alt = “an adorable puppy looking straight at you”&gt;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WON’T work.)</a:t>
            </a:r>
          </a:p>
          <a:p>
            <a:pPr marL="342900" marR="0" indent="-342900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  <a:buAutoNum type="arabicPeriod" startAt="6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funky quotes? (“ versus ")  Only the second will work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sz="1627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usually happen when you’ve copied code from MS Word or </a:t>
            </a:r>
            <a:r>
              <a:rPr lang="en-US" sz="1627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powerpoints</a:t>
            </a:r>
            <a:r>
              <a:rPr lang="en-US" sz="1627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D1A6D-59AC-4AF9-A112-8F04AFED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80" y="713064"/>
            <a:ext cx="5053575" cy="1153226"/>
          </a:xfrm>
        </p:spPr>
        <p:txBody>
          <a:bodyPr/>
          <a:lstStyle/>
          <a:p>
            <a:pPr algn="l"/>
            <a:r>
              <a:rPr lang="en-US" dirty="0"/>
              <a:t>What if the image doesn’t show up???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D98B9-0FE5-4DBA-A448-C73F04F2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F583A6AB-A25E-414F-9E73-40047E353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6" y="400231"/>
            <a:ext cx="1575215" cy="1818657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34C4F3D2-EA71-48A6-BF55-2E752667E0F8}"/>
              </a:ext>
            </a:extLst>
          </p:cNvPr>
          <p:cNvSpPr/>
          <p:nvPr/>
        </p:nvSpPr>
        <p:spPr>
          <a:xfrm>
            <a:off x="2965502" y="3406889"/>
            <a:ext cx="272642" cy="1239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1489F1-8596-4D2D-9119-D46E6A0A5B07}"/>
              </a:ext>
            </a:extLst>
          </p:cNvPr>
          <p:cNvSpPr txBox="1"/>
          <p:nvPr/>
        </p:nvSpPr>
        <p:spPr>
          <a:xfrm>
            <a:off x="3192003" y="3297259"/>
            <a:ext cx="2890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ONLY this will work!</a:t>
            </a:r>
          </a:p>
        </p:txBody>
      </p:sp>
    </p:spTree>
    <p:extLst>
      <p:ext uri="{BB962C8B-B14F-4D97-AF65-F5344CB8AC3E}">
        <p14:creationId xmlns:p14="http://schemas.microsoft.com/office/powerpoint/2010/main" val="248599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8E9D-D762-4F1D-82E9-1D0B17D8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" y="848272"/>
            <a:ext cx="3999584" cy="1018326"/>
          </a:xfrm>
        </p:spPr>
        <p:txBody>
          <a:bodyPr>
            <a:normAutofit/>
          </a:bodyPr>
          <a:lstStyle/>
          <a:p>
            <a:r>
              <a:rPr lang="en-US" sz="180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4E3AF-D551-48BB-B118-D6B25B87D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53" y="2288599"/>
            <a:ext cx="4584432" cy="33719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0000"/>
                </a:solidFill>
              </a:rPr>
              <a:t>&lt;</a:t>
            </a:r>
            <a:r>
              <a:rPr lang="en-US" sz="1400" dirty="0" err="1">
                <a:solidFill>
                  <a:srgbClr val="FF0000"/>
                </a:solidFill>
              </a:rPr>
              <a:t>img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src</a:t>
            </a:r>
            <a:r>
              <a:rPr lang="en-US" sz="1400" dirty="0">
                <a:solidFill>
                  <a:srgbClr val="FF0000"/>
                </a:solidFill>
              </a:rPr>
              <a:t> = “puppy.jpg” style = “width: 150px; height: 200 px;”,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  alt = “an adorable puppy looking straight at you”&gt;</a:t>
            </a: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1300" dirty="0"/>
              <a:t>Only use </a:t>
            </a:r>
            <a:r>
              <a:rPr lang="en-US" sz="1300" dirty="0">
                <a:solidFill>
                  <a:srgbClr val="FF0000"/>
                </a:solidFill>
              </a:rPr>
              <a:t>.jpg, .gif, and .</a:t>
            </a:r>
            <a:r>
              <a:rPr lang="en-US" sz="1300" dirty="0" err="1">
                <a:solidFill>
                  <a:srgbClr val="FF0000"/>
                </a:solidFill>
              </a:rPr>
              <a:t>png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/>
              <a:t>images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You must specify: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The </a:t>
            </a:r>
            <a:r>
              <a:rPr lang="en-US" sz="1300" dirty="0" err="1"/>
              <a:t>src</a:t>
            </a:r>
            <a:r>
              <a:rPr lang="en-US" sz="1300" dirty="0"/>
              <a:t> (the name of the pic, caps and small letters </a:t>
            </a:r>
            <a:r>
              <a:rPr lang="en-US" sz="1300" dirty="0">
                <a:solidFill>
                  <a:srgbClr val="00B050"/>
                </a:solidFill>
              </a:rPr>
              <a:t>matching EXACTLY</a:t>
            </a:r>
            <a:r>
              <a:rPr lang="en-US" sz="1300" dirty="0"/>
              <a:t>!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The width and height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Find out by running your mouse over the pic, or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Using Get Info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An alt tag</a:t>
            </a:r>
          </a:p>
          <a:p>
            <a:pPr lvl="2">
              <a:lnSpc>
                <a:spcPct val="90000"/>
              </a:lnSpc>
            </a:pPr>
            <a:r>
              <a:rPr lang="en-US" sz="1300" dirty="0">
                <a:solidFill>
                  <a:srgbClr val="00B050"/>
                </a:solidFill>
              </a:rPr>
              <a:t>Describes the image (we need this)</a:t>
            </a:r>
          </a:p>
          <a:p>
            <a:pPr lvl="3">
              <a:lnSpc>
                <a:spcPct val="90000"/>
              </a:lnSpc>
            </a:pPr>
            <a:r>
              <a:rPr lang="en-US" sz="1300" dirty="0">
                <a:solidFill>
                  <a:srgbClr val="00B050"/>
                </a:solidFill>
              </a:rPr>
              <a:t>Will discuss more on this later…</a:t>
            </a:r>
            <a:endParaRPr lang="en-US" sz="1300" dirty="0"/>
          </a:p>
        </p:txBody>
      </p:sp>
      <p:pic>
        <p:nvPicPr>
          <p:cNvPr id="6" name="Picture 5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D8A453F1-EC41-4CB7-8A4F-7C8B500426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8681"/>
          <a:stretch/>
        </p:blipFill>
        <p:spPr>
          <a:xfrm>
            <a:off x="5085891" y="10"/>
            <a:ext cx="3143708" cy="59435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B7336-5B41-4C03-AF9A-5F26EAF9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1714323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10454</TotalTime>
  <Words>729</Words>
  <Application>Microsoft Office PowerPoint</Application>
  <PresentationFormat>Custom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Calibri</vt:lpstr>
      <vt:lpstr>Parcel</vt:lpstr>
      <vt:lpstr>Adding Images</vt:lpstr>
      <vt:lpstr>Choosing an Image</vt:lpstr>
      <vt:lpstr>Adding an image</vt:lpstr>
      <vt:lpstr>How to find width and height of an image</vt:lpstr>
      <vt:lpstr>What if the image doesn’t show up???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Internet</dc:title>
  <dc:creator>Yarrington, Debra</dc:creator>
  <cp:lastModifiedBy>Yarrington, Debra</cp:lastModifiedBy>
  <cp:revision>68</cp:revision>
  <dcterms:created xsi:type="dcterms:W3CDTF">2021-02-11T05:26:37Z</dcterms:created>
  <dcterms:modified xsi:type="dcterms:W3CDTF">2021-02-22T00:58:31Z</dcterms:modified>
</cp:coreProperties>
</file>