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244" r:id="rId1"/>
  </p:sldMasterIdLst>
  <p:notesMasterIdLst>
    <p:notesMasterId r:id="rId7"/>
  </p:notesMasterIdLst>
  <p:sldIdLst>
    <p:sldId id="421" r:id="rId2"/>
    <p:sldId id="415" r:id="rId3"/>
    <p:sldId id="416" r:id="rId4"/>
    <p:sldId id="417" r:id="rId5"/>
    <p:sldId id="418" r:id="rId6"/>
  </p:sldIdLst>
  <p:sldSz cx="8229600" cy="5943600"/>
  <p:notesSz cx="7086600" cy="942816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ill Sans MT" panose="020B05020201040202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7C80"/>
    <a:srgbClr val="FF6600"/>
    <a:srgbClr val="5970BB"/>
    <a:srgbClr val="AB69A5"/>
    <a:srgbClr val="938193"/>
    <a:srgbClr val="6600FF"/>
    <a:srgbClr val="D60F00"/>
    <a:srgbClr val="FFCCFF"/>
    <a:srgbClr val="D00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6" autoAdjust="0"/>
    <p:restoredTop sz="95795" autoAdjust="0"/>
  </p:normalViewPr>
  <p:slideViewPr>
    <p:cSldViewPr snapToGrid="0">
      <p:cViewPr varScale="1">
        <p:scale>
          <a:sx n="112" d="100"/>
          <a:sy n="112" d="100"/>
        </p:scale>
        <p:origin x="415" y="46"/>
      </p:cViewPr>
      <p:guideLst>
        <p:guide orient="horz" pos="1872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5740" y="0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75" y="706438"/>
            <a:ext cx="4895850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880" y="4478378"/>
            <a:ext cx="5196840" cy="424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5740" y="8956755"/>
            <a:ext cx="3070860" cy="4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66" tIns="47183" rIns="94366" bIns="47183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C5A91F-568B-4C23-9EB3-32E5F1B6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3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96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5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4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992016" y="2068511"/>
            <a:ext cx="6245568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57" y="3772205"/>
            <a:ext cx="4591088" cy="107457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 algn="ctr">
              <a:buNone/>
              <a:defRPr sz="1647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8226E-DEA2-445F-BA0E-7E94BAB97B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2" y="0"/>
            <a:ext cx="242411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5BCE61-13EB-41A7-B9AA-F3F1AEF99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6715" y="0"/>
            <a:ext cx="7862887" cy="5943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F4C1F-B250-4E20-BEAA-D6971CC61E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7651BB-8AB2-415B-9EA0-C83940DF41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27" y="14290"/>
            <a:ext cx="1590675" cy="1590675"/>
            <a:chOff x="0" y="0"/>
            <a:chExt cx="450" cy="450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CED0AD8C-8439-494B-82C5-FAD2A48EF8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A88D6552-DB2B-48F5-8CBF-C3F77E8F91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D23780-DA66-49FF-AF63-6F127EE8AE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4C30405-79B8-4358-A24A-B38C5FADE9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4552" y="2593977"/>
            <a:ext cx="6827838" cy="2862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4A0D7FE6-A6B7-4353-8025-8324B49286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40851" y="812292"/>
            <a:ext cx="948569" cy="43190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5441" y="812292"/>
            <a:ext cx="4244557" cy="43190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87F165F2-364E-471D-9D43-F28706CD2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8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995782" y="2068511"/>
            <a:ext cx="6246266" cy="1426464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033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257" y="3772137"/>
            <a:ext cx="4591088" cy="1096404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647">
                <a:solidFill>
                  <a:schemeClr val="tx1"/>
                </a:solidFill>
              </a:defRPr>
            </a:lvl1pPr>
            <a:lvl2pPr marL="396255" indent="0">
              <a:buNone/>
              <a:defRPr sz="1647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755FC8D-3703-4281-B6DC-177CFDB54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2015" y="2286305"/>
            <a:ext cx="2959221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8364" y="2286305"/>
            <a:ext cx="2961464" cy="2688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58A867C-F0D0-4253-85E8-C826B13956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15" y="2004976"/>
            <a:ext cx="2959222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15" y="2724150"/>
            <a:ext cx="2959222" cy="2250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8364" y="2724150"/>
            <a:ext cx="2961464" cy="22505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78364" y="2004976"/>
            <a:ext cx="2961464" cy="610209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647" b="0" cap="all" spc="87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96255" indent="0">
              <a:buNone/>
              <a:defRPr sz="1647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938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728A8B9-41F2-4355-8086-F06E62A71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7194F4BD-CB8E-4BB9-ABB0-A1A4DFA07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5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114800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633" y="1944652"/>
            <a:ext cx="2961535" cy="9892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854" y="697383"/>
            <a:ext cx="3250692" cy="4548835"/>
          </a:xfrm>
        </p:spPr>
        <p:txBody>
          <a:bodyPr>
            <a:normAutofit/>
          </a:bodyPr>
          <a:lstStyle>
            <a:lvl1pPr>
              <a:defRPr sz="1647">
                <a:solidFill>
                  <a:schemeClr val="tx1"/>
                </a:solidFill>
              </a:defRPr>
            </a:lvl1pPr>
            <a:lvl2pPr>
              <a:defRPr sz="1387">
                <a:solidFill>
                  <a:schemeClr val="tx1"/>
                </a:solidFill>
              </a:defRPr>
            </a:lvl2pPr>
            <a:lvl3pPr>
              <a:defRPr sz="1387">
                <a:solidFill>
                  <a:schemeClr val="tx1"/>
                </a:solidFill>
              </a:defRPr>
            </a:lvl3pPr>
            <a:lvl4pPr>
              <a:defRPr sz="1387">
                <a:solidFill>
                  <a:schemeClr val="tx1"/>
                </a:solidFill>
              </a:defRPr>
            </a:lvl4pPr>
            <a:lvl5pPr>
              <a:defRPr sz="1387">
                <a:solidFill>
                  <a:schemeClr val="tx1"/>
                </a:solidFill>
              </a:defRPr>
            </a:lvl5pPr>
            <a:lvl6pPr>
              <a:defRPr sz="1387"/>
            </a:lvl6pPr>
            <a:lvl7pPr>
              <a:defRPr sz="1387"/>
            </a:lvl7pPr>
            <a:lvl8pPr>
              <a:defRPr sz="1387"/>
            </a:lvl8pPr>
            <a:lvl9pPr>
              <a:defRPr sz="1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6"/>
            <a:ext cx="2561463" cy="190149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6633" y="5404714"/>
            <a:ext cx="3425758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CA05C75D-C43E-4C51-B6BF-DAA42DC02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2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114799" cy="594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576072" y="1944651"/>
            <a:ext cx="2962656" cy="9906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182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4800" y="-36549"/>
            <a:ext cx="4118916" cy="59436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773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6669" y="3076597"/>
            <a:ext cx="2561463" cy="1901499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300">
                <a:solidFill>
                  <a:srgbClr val="FFFFFF"/>
                </a:solidFill>
              </a:defRPr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76072" y="5404714"/>
            <a:ext cx="3423514" cy="277368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FCF9ACA6-7938-4CCA-8579-3165DD0DC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2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445441" y="836066"/>
            <a:ext cx="5343980" cy="103022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5441" y="2286306"/>
            <a:ext cx="5343980" cy="268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1049" y="5406974"/>
            <a:ext cx="1858779" cy="280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2015" y="5404714"/>
            <a:ext cx="4100998" cy="277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6101" y="5388864"/>
            <a:ext cx="329184" cy="3169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53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2-</a:t>
            </a:r>
            <a:fld id="{912EC56C-8841-4AEE-81DF-8F628E9B89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A51B5-E904-4C5D-AA22-371CDE48F6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0" y="0"/>
            <a:ext cx="665163" cy="5943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371D0-1ECD-4640-B169-1FED42D8ED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88" y="1414463"/>
            <a:ext cx="7874000" cy="43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6183ED-B172-4351-99CA-8279FEF2A1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77802"/>
            <a:ext cx="7872413" cy="1103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E8E72-8624-4AEE-B2E8-D922787BD8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229600" cy="5943600"/>
          </a:xfrm>
          <a:prstGeom prst="rect">
            <a:avLst/>
          </a:prstGeom>
          <a:noFill/>
          <a:ln w="38100">
            <a:solidFill>
              <a:srgbClr val="ECC556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pPr>
              <a:defRPr/>
            </a:pP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C3F658-ADC1-4565-8EC7-9A9E5DA1FE5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" y="2"/>
            <a:ext cx="714375" cy="714375"/>
            <a:chOff x="0" y="0"/>
            <a:chExt cx="450" cy="450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13C925AE-6ADF-432D-959C-615D89338F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50" cy="450"/>
            </a:xfrm>
            <a:prstGeom prst="diamond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9966FF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8">
              <a:extLst>
                <a:ext uri="{FF2B5EF4-FFF2-40B4-BE49-F238E27FC236}">
                  <a16:creationId xmlns:a16="http://schemas.microsoft.com/office/drawing/2014/main" id="{94B4A3B8-2599-430D-86CF-D7A0C9A4F9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" y="31"/>
              <a:ext cx="388" cy="388"/>
            </a:xfrm>
            <a:prstGeom prst="diamond">
              <a:avLst/>
            </a:prstGeom>
            <a:gradFill rotWithShape="1">
              <a:gsLst>
                <a:gs pos="0">
                  <a:srgbClr val="6600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FF59BB-E9CA-4162-A045-78ED995AD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" y="12"/>
              <a:ext cx="266" cy="268"/>
            </a:xfrm>
            <a:prstGeom prst="ellipse">
              <a:avLst/>
            </a:prstGeom>
            <a:noFill/>
            <a:ln w="12700">
              <a:solidFill>
                <a:srgbClr val="B8E65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080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ftr="0" dt="0"/>
  <p:txStyles>
    <p:titleStyle>
      <a:lvl1pPr algn="ctr" defTabSz="792510" rtl="0" eaLnBrk="1" latinLnBrk="0" hangingPunct="1">
        <a:lnSpc>
          <a:spcPct val="90000"/>
        </a:lnSpc>
        <a:spcBef>
          <a:spcPct val="0"/>
        </a:spcBef>
        <a:buNone/>
        <a:defRPr sz="2253" kern="1200" cap="all" spc="173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56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9625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94383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9251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90638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39234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6pPr>
      <a:lvl7pPr marL="1287830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>
          <a:solidFill>
            <a:schemeClr val="tx1"/>
          </a:solidFill>
          <a:latin typeface="+mn-lt"/>
          <a:ea typeface="+mn-ea"/>
          <a:cs typeface="+mn-cs"/>
        </a:defRPr>
      </a:lvl7pPr>
      <a:lvl8pPr marL="1436425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85021" indent="-198128" algn="l" defTabSz="792510" rtl="0" eaLnBrk="1" latinLnBrk="0" hangingPunct="1">
        <a:lnSpc>
          <a:spcPct val="100000"/>
        </a:lnSpc>
        <a:spcBef>
          <a:spcPts val="867"/>
        </a:spcBef>
        <a:buClr>
          <a:schemeClr val="accent2"/>
        </a:buClr>
        <a:buFont typeface="Arial" panose="020B0604020202020204" pitchFamily="34" charset="0"/>
        <a:buChar char="•"/>
        <a:defRPr sz="1387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tionary, file folder&#10;&#10;Description automatically generated">
            <a:extLst>
              <a:ext uri="{FF2B5EF4-FFF2-40B4-BE49-F238E27FC236}">
                <a16:creationId xmlns:a16="http://schemas.microsoft.com/office/drawing/2014/main" id="{AABB4536-BF00-4623-B4E5-039C35935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6"/>
          <a:stretch/>
        </p:blipFill>
        <p:spPr>
          <a:xfrm>
            <a:off x="20" y="10"/>
            <a:ext cx="8229580" cy="5943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8C26D-4856-42D8-A0A2-4941C7322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135" y="2068511"/>
            <a:ext cx="6069330" cy="1426464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Image Folder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BB4AD-3857-45E9-A63A-DE09F3523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255" y="3772204"/>
            <a:ext cx="4591089" cy="10745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How to put images into their own folder</a:t>
            </a:r>
          </a:p>
        </p:txBody>
      </p:sp>
    </p:spTree>
    <p:extLst>
      <p:ext uri="{BB962C8B-B14F-4D97-AF65-F5344CB8AC3E}">
        <p14:creationId xmlns:p14="http://schemas.microsoft.com/office/powerpoint/2010/main" val="238821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A6CDB-7B14-4C50-8D85-924DD6E0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10" y="223669"/>
            <a:ext cx="5343980" cy="1030224"/>
          </a:xfrm>
        </p:spPr>
        <p:txBody>
          <a:bodyPr/>
          <a:lstStyle/>
          <a:p>
            <a:r>
              <a:rPr lang="en-US" dirty="0"/>
              <a:t>Images in their own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952FD-75E9-4EC9-9593-6F2A1AA20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094" y="1564547"/>
            <a:ext cx="6488886" cy="4155384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Often we want to put all our images in one folder!  (To help organize files)</a:t>
            </a: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Create a folder called Images</a:t>
            </a:r>
          </a:p>
          <a:p>
            <a:pPr marL="198127" lvl="1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folder MUST be in the same place as your html file </a:t>
            </a:r>
          </a:p>
          <a:p>
            <a:pPr marL="655327" lvl="1" indent="-457200">
              <a:lnSpc>
                <a:spcPct val="115000"/>
              </a:lnSpc>
              <a:spcBef>
                <a:spcPts val="600"/>
              </a:spcBef>
              <a:buAutoNum type="arabicParenR"/>
            </a:pPr>
            <a:endParaRPr lang="en-US" sz="1400" dirty="0">
              <a:solidFill>
                <a:schemeClr val="tx1"/>
              </a:solidFill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5327" lvl="1" indent="-457200">
              <a:lnSpc>
                <a:spcPct val="115000"/>
              </a:lnSpc>
              <a:spcBef>
                <a:spcPts val="600"/>
              </a:spcBef>
              <a:buAutoNum type="arabicParenR"/>
            </a:pPr>
            <a:endParaRPr lang="en-US" sz="1400" dirty="0">
              <a:solidFill>
                <a:schemeClr val="tx1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 the image (e.g., puppy.jpg) into the Images folder.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3) Modify the </a:t>
            </a:r>
            <a:r>
              <a:rPr lang="en-US" sz="1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src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tell the browser where to now find the image(s).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8127" lvl="1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FF0000"/>
                </a:solidFill>
              </a:rPr>
              <a:t>&lt;</a:t>
            </a:r>
            <a:r>
              <a:rPr lang="en-US" sz="1400" dirty="0" err="1">
                <a:solidFill>
                  <a:srgbClr val="FF0000"/>
                </a:solidFill>
              </a:rPr>
              <a:t>img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src</a:t>
            </a:r>
            <a:r>
              <a:rPr lang="en-US" sz="1400" dirty="0">
                <a:solidFill>
                  <a:srgbClr val="FF0000"/>
                </a:solidFill>
              </a:rPr>
              <a:t> = “Images/puppy.jpg” style = “width: 150px; height: 200 px;”, </a:t>
            </a:r>
            <a:br>
              <a:rPr lang="en-US" sz="1400" dirty="0">
                <a:solidFill>
                  <a:srgbClr val="FF0000"/>
                </a:solidFill>
              </a:rPr>
            </a:br>
            <a:r>
              <a:rPr lang="en-US" sz="1400" dirty="0">
                <a:solidFill>
                  <a:srgbClr val="FF0000"/>
                </a:solidFill>
              </a:rPr>
              <a:t>  alt = “an adorable puppy looking straight at you”&gt;</a:t>
            </a:r>
          </a:p>
          <a:p>
            <a:pPr marL="198127" lvl="1" indent="0">
              <a:spcBef>
                <a:spcPts val="0"/>
              </a:spcBef>
              <a:buNone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68F0B-CA90-49C0-9F49-A7CFC5D7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65E90C-16CD-4460-AE84-424C42C926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61" y="2537433"/>
            <a:ext cx="3349189" cy="9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5454-54A4-4C04-B0F9-9439C03A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and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6DBA-23AB-4EFB-9BFF-A7F492DF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73" y="2168554"/>
            <a:ext cx="6304327" cy="2822896"/>
          </a:xfrm>
          <a:solidFill>
            <a:schemeClr val="accent2"/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marL="0" indent="0">
              <a:spcBef>
                <a:spcPts val="800"/>
              </a:spcBef>
              <a:buNone/>
            </a:pPr>
            <a:r>
              <a:rPr lang="en-US" sz="1773" dirty="0" err="1">
                <a:solidFill>
                  <a:srgbClr val="FFFF00"/>
                </a:solidFill>
              </a:rPr>
              <a:t>src</a:t>
            </a:r>
            <a:r>
              <a:rPr lang="en-US" sz="1773" dirty="0">
                <a:solidFill>
                  <a:srgbClr val="FFFF00"/>
                </a:solidFill>
              </a:rPr>
              <a:t> = “Images/puppy.jpg” </a:t>
            </a:r>
          </a:p>
          <a:p>
            <a:pPr>
              <a:spcBef>
                <a:spcPts val="1400"/>
              </a:spcBef>
            </a:pPr>
            <a:r>
              <a:rPr lang="en-US" sz="1773" dirty="0">
                <a:solidFill>
                  <a:schemeClr val="tx1"/>
                </a:solidFill>
              </a:rPr>
              <a:t>tells the browser to look inside the Images folder for puppy.jpg.</a:t>
            </a:r>
          </a:p>
          <a:p>
            <a:pPr lvl="1">
              <a:spcBef>
                <a:spcPts val="1400"/>
              </a:spcBef>
            </a:pPr>
            <a:r>
              <a:rPr lang="en-US" sz="1600" b="1" dirty="0">
                <a:solidFill>
                  <a:schemeClr val="tx1"/>
                </a:solidFill>
              </a:rPr>
              <a:t>BUT BEWARE:  </a:t>
            </a:r>
            <a:r>
              <a:rPr lang="en-US" sz="1600" dirty="0">
                <a:solidFill>
                  <a:schemeClr val="tx1"/>
                </a:solidFill>
              </a:rPr>
              <a:t>the browser only starts looking where the html file is located on your computer.  </a:t>
            </a:r>
          </a:p>
          <a:p>
            <a:pPr lvl="2">
              <a:spcBef>
                <a:spcPts val="1400"/>
              </a:spcBef>
            </a:pPr>
            <a:r>
              <a:rPr lang="en-US" sz="1600" dirty="0">
                <a:solidFill>
                  <a:schemeClr val="tx1"/>
                </a:solidFill>
              </a:rPr>
              <a:t>So if you have the Images folder anywhere other than where the html file is, the browser won’t find it.  </a:t>
            </a:r>
          </a:p>
          <a:p>
            <a:pPr lvl="2">
              <a:spcBef>
                <a:spcPts val="1400"/>
              </a:spcBef>
            </a:pPr>
            <a:r>
              <a:rPr lang="en-US" sz="1600" dirty="0">
                <a:solidFill>
                  <a:schemeClr val="tx1"/>
                </a:solidFill>
              </a:rPr>
              <a:t>Your image won’t show up.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06F9B-8827-47E0-A1EB-368A7659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Sad Chicken">
            <a:extLst>
              <a:ext uri="{FF2B5EF4-FFF2-40B4-BE49-F238E27FC236}">
                <a16:creationId xmlns:a16="http://schemas.microsoft.com/office/drawing/2014/main" id="{3801AD82-A6D7-4EEA-9A58-3137263F11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30" y="4303951"/>
            <a:ext cx="731939" cy="731939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BEA7DE-EEFC-4067-9CC6-3D3ED4679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67" y="4016875"/>
            <a:ext cx="2135581" cy="6194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0601A9-2E82-429D-8828-394E269C82AE}"/>
              </a:ext>
            </a:extLst>
          </p:cNvPr>
          <p:cNvCxnSpPr>
            <a:cxnSpLocks/>
          </p:cNvCxnSpPr>
          <p:nvPr/>
        </p:nvCxnSpPr>
        <p:spPr>
          <a:xfrm flipH="1">
            <a:off x="5503178" y="3751976"/>
            <a:ext cx="750815" cy="6690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D0C412-5325-4C42-BA87-5F2A57BA4777}"/>
              </a:ext>
            </a:extLst>
          </p:cNvPr>
          <p:cNvSpPr txBox="1"/>
          <p:nvPr/>
        </p:nvSpPr>
        <p:spPr>
          <a:xfrm>
            <a:off x="6188856" y="3388478"/>
            <a:ext cx="1191480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err="1">
                <a:solidFill>
                  <a:srgbClr val="FFC000"/>
                </a:solidFill>
              </a:rPr>
              <a:t>Anwhere</a:t>
            </a:r>
            <a:r>
              <a:rPr lang="en-US" sz="1200" dirty="0">
                <a:solidFill>
                  <a:srgbClr val="FFC000"/>
                </a:solidFill>
              </a:rPr>
              <a:t> other 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FFC000"/>
                </a:solidFill>
              </a:rPr>
              <a:t>than here!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E577D-D243-4BD6-9E12-256024B7ADF8}"/>
              </a:ext>
            </a:extLst>
          </p:cNvPr>
          <p:cNvSpPr txBox="1"/>
          <p:nvPr/>
        </p:nvSpPr>
        <p:spPr>
          <a:xfrm>
            <a:off x="1606575" y="3731066"/>
            <a:ext cx="52091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So if you have the Images folder anywhere other than where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DF8747-074C-4674-B410-45D089BFD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7" y="3556009"/>
            <a:ext cx="1545336" cy="1636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59D8D-0022-4474-A93B-BB47AA97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14" y="836066"/>
            <a:ext cx="6165908" cy="1030224"/>
          </a:xfrm>
        </p:spPr>
        <p:txBody>
          <a:bodyPr/>
          <a:lstStyle/>
          <a:p>
            <a:r>
              <a:rPr lang="en-US" dirty="0"/>
              <a:t>ALT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859C-5657-4575-B7A3-A3955D843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8" y="2168554"/>
            <a:ext cx="6090407" cy="3024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You need the alt tag!!</a:t>
            </a:r>
          </a:p>
          <a:p>
            <a:pPr>
              <a:spcBef>
                <a:spcPts val="1300"/>
              </a:spcBef>
            </a:pPr>
            <a:r>
              <a:rPr lang="en-US" dirty="0"/>
              <a:t>Why? 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Anyone using a </a:t>
            </a:r>
            <a:r>
              <a:rPr lang="en-US" dirty="0" err="1"/>
              <a:t>screenreader</a:t>
            </a:r>
            <a:r>
              <a:rPr lang="en-US" dirty="0"/>
              <a:t> needs a description of the picture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Mostly people who are blind or low vision</a:t>
            </a:r>
          </a:p>
          <a:p>
            <a:pPr lvl="1"/>
            <a:r>
              <a:rPr lang="en-US" dirty="0"/>
              <a:t>Required by law (ADA, Americans with Disabilities Act)</a:t>
            </a:r>
          </a:p>
          <a:p>
            <a:pPr>
              <a:spcBef>
                <a:spcPts val="1700"/>
              </a:spcBef>
            </a:pPr>
            <a:r>
              <a:rPr lang="en-US" dirty="0"/>
              <a:t>Also, search engines use alt tags to tell what images are 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Helps them figure out how to classify the content of your page</a:t>
            </a:r>
          </a:p>
          <a:p>
            <a:pPr>
              <a:spcBef>
                <a:spcPts val="1300"/>
              </a:spcBef>
            </a:pPr>
            <a:r>
              <a:rPr lang="en-US" sz="1700" dirty="0"/>
              <a:t>Validator will yell at you if you don’t have an alt tag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And everyone knows you don’t want the validator yelling at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0C77-512C-4167-8DF4-FCE630E1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2-</a:t>
            </a:r>
            <a:fld id="{29591424-0D67-4029-937B-ED6CF650D3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72366" cy="5943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2366" y="0"/>
            <a:ext cx="615723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260" y="1250630"/>
            <a:ext cx="2681054" cy="3442339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46758-1B8A-4B83-84F4-71C91A76C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89" y="1374952"/>
            <a:ext cx="2487396" cy="31936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C2443-6C28-4137-BE7A-33499015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178" y="188752"/>
            <a:ext cx="4785919" cy="520011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50" dirty="0">
                <a:solidFill>
                  <a:srgbClr val="FF0000"/>
                </a:solidFill>
              </a:rPr>
              <a:t>&lt;</a:t>
            </a:r>
            <a:r>
              <a:rPr lang="en-US" sz="1450" dirty="0" err="1">
                <a:solidFill>
                  <a:srgbClr val="FF0000"/>
                </a:solidFill>
              </a:rPr>
              <a:t>img</a:t>
            </a:r>
            <a:r>
              <a:rPr lang="en-US" sz="1450" dirty="0">
                <a:solidFill>
                  <a:srgbClr val="FF0000"/>
                </a:solidFill>
              </a:rPr>
              <a:t> </a:t>
            </a:r>
            <a:r>
              <a:rPr lang="en-US" sz="1450" dirty="0" err="1">
                <a:solidFill>
                  <a:srgbClr val="FF0000"/>
                </a:solidFill>
              </a:rPr>
              <a:t>src</a:t>
            </a:r>
            <a:r>
              <a:rPr lang="en-US" sz="1450" dirty="0">
                <a:solidFill>
                  <a:srgbClr val="FF0000"/>
                </a:solidFill>
              </a:rPr>
              <a:t> = “puppy.jpg” style = “width: 150px; height: 200 px;”, </a:t>
            </a:r>
            <a:br>
              <a:rPr lang="en-US" sz="1450" dirty="0">
                <a:solidFill>
                  <a:srgbClr val="FF0000"/>
                </a:solidFill>
              </a:rPr>
            </a:br>
            <a:r>
              <a:rPr lang="en-US" sz="1450" dirty="0">
                <a:solidFill>
                  <a:srgbClr val="FF0000"/>
                </a:solidFill>
              </a:rPr>
              <a:t>  alt = “an adorable puppy looking straight at you”&gt;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Include: 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1500" dirty="0" err="1"/>
              <a:t>src</a:t>
            </a:r>
            <a:r>
              <a:rPr lang="en-US" sz="1500" dirty="0"/>
              <a:t> (the name of the pic)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1500" dirty="0"/>
              <a:t>width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1500" dirty="0"/>
              <a:t>height, and 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1500" dirty="0"/>
              <a:t>alt (description of the pic)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1500" dirty="0"/>
              <a:t>Images must either be in the same folder as your html file, or…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en-US" sz="1500" dirty="0"/>
              <a:t>You can create an Images folder in the same folder as your html file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1500" dirty="0"/>
              <a:t>Then in the </a:t>
            </a:r>
            <a:r>
              <a:rPr lang="en-US" sz="1500" dirty="0" err="1"/>
              <a:t>src</a:t>
            </a:r>
            <a:r>
              <a:rPr lang="en-US" sz="1500" dirty="0"/>
              <a:t>, specify  </a:t>
            </a:r>
            <a:r>
              <a:rPr lang="en-US" sz="1500" dirty="0" err="1">
                <a:solidFill>
                  <a:srgbClr val="FF0000"/>
                </a:solidFill>
              </a:rPr>
              <a:t>src</a:t>
            </a:r>
            <a:r>
              <a:rPr lang="en-US" sz="1500" dirty="0">
                <a:solidFill>
                  <a:srgbClr val="FF0000"/>
                </a:solidFill>
              </a:rPr>
              <a:t> = “Images/pic.jpg”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500" dirty="0"/>
              <a:t>MUST have an ALT tag description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500" dirty="0"/>
              <a:t>For </a:t>
            </a:r>
            <a:r>
              <a:rPr lang="en-US" sz="1500" dirty="0" err="1"/>
              <a:t>screenreaders</a:t>
            </a:r>
            <a:r>
              <a:rPr lang="en-US" sz="1500" dirty="0"/>
              <a:t>, for search engines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038084-8E53-4385-B130-29A01474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2272" y="5388864"/>
            <a:ext cx="246888" cy="31699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800"/>
              <a:t>2-</a:t>
            </a:r>
            <a:fld id="{29591424-0D67-4029-937B-ED6CF650D373}" type="slidenum">
              <a:rPr lang="en-US" sz="8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8173147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10448</TotalTime>
  <Words>417</Words>
  <Application>Microsoft Office PowerPoint</Application>
  <PresentationFormat>Custom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Calibri</vt:lpstr>
      <vt:lpstr>Parcel</vt:lpstr>
      <vt:lpstr>An Image Folder</vt:lpstr>
      <vt:lpstr>Images in their own folder</vt:lpstr>
      <vt:lpstr>Browser and Images</vt:lpstr>
      <vt:lpstr>ALT Tag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Internet</dc:title>
  <dc:creator>Yarrington, Debra</dc:creator>
  <cp:lastModifiedBy>Yarrington, Debra</cp:lastModifiedBy>
  <cp:revision>68</cp:revision>
  <dcterms:created xsi:type="dcterms:W3CDTF">2021-02-11T05:26:37Z</dcterms:created>
  <dcterms:modified xsi:type="dcterms:W3CDTF">2021-02-22T01:17:49Z</dcterms:modified>
</cp:coreProperties>
</file>