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4" r:id="rId8"/>
    <p:sldId id="263" r:id="rId9"/>
    <p:sldId id="265" r:id="rId10"/>
    <p:sldId id="266" r:id="rId11"/>
    <p:sldId id="267" r:id="rId12"/>
    <p:sldId id="268" r:id="rId13"/>
    <p:sldId id="25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5B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41" autoAdjust="0"/>
    <p:restoredTop sz="94660"/>
  </p:normalViewPr>
  <p:slideViewPr>
    <p:cSldViewPr snapToGrid="0">
      <p:cViewPr>
        <p:scale>
          <a:sx n="100" d="100"/>
          <a:sy n="100" d="100"/>
        </p:scale>
        <p:origin x="185"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D0AC-53CD-4485-B461-D1E9E6F1A5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2EA674-4CC9-4FDD-9D1D-059ACFFBA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FA675C-B46B-4072-87B5-D5A523D201DC}"/>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7D6878F3-54C3-4D71-98A6-27582BA422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00CA76-6D2C-4084-9F73-8395F8D3817B}"/>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303547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F63D9-4121-4DEF-B93C-71D1AD34AA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F638D-6201-413F-A5CD-A2E2CC9AF3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4D32C1-4D6C-42A6-98C0-9022FC41D860}"/>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8AF85364-0258-462A-81AD-9FAA9FC872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022DD-74D8-4BBD-B69D-B6C264F9006A}"/>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2775335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792F2E-0485-4682-94D7-4AE219E3B3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70F7C5-1394-4F97-AE1A-2535194E4F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CAB44C-2DFB-4182-9D12-0009C99C34CC}"/>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537ECE5D-C957-43D3-9F70-E8D6D1AE3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027BCA-EDE8-4126-A88F-29577E591F7D}"/>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223282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45067-96AC-4541-986E-FB5F54E021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85FC0C-B686-4EFD-B1FF-D889A72618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60FFC9-5737-41C0-B060-EF966E1C1089}"/>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4EA51389-EFB1-45CF-B985-641F66EA6D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262A6-3596-4503-B4CA-99C3A25CC5F0}"/>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3290263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23DD-B057-4ECF-8110-95B81AB575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95FB1D8-CEEF-481E-82D3-509D80E118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0E6A4C-A4DB-492D-83B6-1B0FB2B5D936}"/>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6FFDE97D-4708-4025-9405-6A9CCABC2A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CF30C5-32EE-4C6F-9FD8-316AE0D16DC4}"/>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407664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6F5F6-9AB1-45DA-8BCC-7AA6D25F66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E6575-8653-4C8E-AB47-82A21E3BBA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74D213-6A49-47AB-9E0C-DF6126CDB4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57108E-4DAD-45E2-A829-1CFEFDE30900}"/>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6" name="Footer Placeholder 5">
            <a:extLst>
              <a:ext uri="{FF2B5EF4-FFF2-40B4-BE49-F238E27FC236}">
                <a16:creationId xmlns:a16="http://schemas.microsoft.com/office/drawing/2014/main" id="{6C4A26C4-4A23-4E35-B811-DE7CEFE2C5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B6679-DAD0-4FB6-9A05-678FE24EBE7C}"/>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3368628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A79D3-4645-4B09-B1ED-4D87442C45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99FEAF-6D74-4F7B-AF06-B1B4D9617B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ACBA93-67D0-4FD7-B3D9-D052B181B6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37638B-DC07-4B06-BDF7-32B125268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148A6D-57C9-4C12-AA03-B76C64446C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62F836-11D2-4BCE-9C3B-1ABC267D3228}"/>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8" name="Footer Placeholder 7">
            <a:extLst>
              <a:ext uri="{FF2B5EF4-FFF2-40B4-BE49-F238E27FC236}">
                <a16:creationId xmlns:a16="http://schemas.microsoft.com/office/drawing/2014/main" id="{D420C0AF-5DB5-4C1B-9A27-35468A2085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B784AB-E3E9-41EA-B1E6-43D680AECE4D}"/>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3469410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7D27-09D3-4520-BDA5-7648DD86A1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EB5F5C-87DF-402B-9E45-BEA3A2581CD3}"/>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4" name="Footer Placeholder 3">
            <a:extLst>
              <a:ext uri="{FF2B5EF4-FFF2-40B4-BE49-F238E27FC236}">
                <a16:creationId xmlns:a16="http://schemas.microsoft.com/office/drawing/2014/main" id="{07236112-46A1-4FE2-BEB3-0F9AE682DD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06E95D-04E7-4B5A-B4EC-8FD3EE76C983}"/>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246809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6BDCD5-635E-4F76-8227-4F169B1C2708}"/>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3" name="Footer Placeholder 2">
            <a:extLst>
              <a:ext uri="{FF2B5EF4-FFF2-40B4-BE49-F238E27FC236}">
                <a16:creationId xmlns:a16="http://schemas.microsoft.com/office/drawing/2014/main" id="{73668EF3-45DC-4533-B0B7-A8823BE1A9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56AFA6-8D13-4082-9D93-E2C704AA2CA7}"/>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72118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87A00-D9B9-4C5B-858E-0DE25812F2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76C8D6-F287-4F40-9893-1423E63160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FD2F8B-E3E0-4A44-9629-268D87E5E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C58817-92D0-4AB8-84BF-3A71BA089201}"/>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6" name="Footer Placeholder 5">
            <a:extLst>
              <a:ext uri="{FF2B5EF4-FFF2-40B4-BE49-F238E27FC236}">
                <a16:creationId xmlns:a16="http://schemas.microsoft.com/office/drawing/2014/main" id="{DF0E3D28-0CE1-4238-8042-40FB7C952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8CCD1D-B36E-4982-AE65-7A5E08495950}"/>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3669330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92FEA-6D04-40C1-A64E-C4741E32DD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E28817-4BE5-497F-BD17-3C5AB1A8A2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6EB783-5288-492A-AE70-CAC47B5541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4DCF9E-0223-4065-8B90-E5AB2A65AACD}"/>
              </a:ext>
            </a:extLst>
          </p:cNvPr>
          <p:cNvSpPr>
            <a:spLocks noGrp="1"/>
          </p:cNvSpPr>
          <p:nvPr>
            <p:ph type="dt" sz="half" idx="10"/>
          </p:nvPr>
        </p:nvSpPr>
        <p:spPr/>
        <p:txBody>
          <a:bodyPr/>
          <a:lstStyle/>
          <a:p>
            <a:fld id="{55C28680-2FF8-4D11-A52F-753F85C83679}" type="datetimeFigureOut">
              <a:rPr lang="en-US" smtClean="0"/>
              <a:t>4/22/2021</a:t>
            </a:fld>
            <a:endParaRPr lang="en-US"/>
          </a:p>
        </p:txBody>
      </p:sp>
      <p:sp>
        <p:nvSpPr>
          <p:cNvPr id="6" name="Footer Placeholder 5">
            <a:extLst>
              <a:ext uri="{FF2B5EF4-FFF2-40B4-BE49-F238E27FC236}">
                <a16:creationId xmlns:a16="http://schemas.microsoft.com/office/drawing/2014/main" id="{A42DDB5D-BA84-41D2-AEED-6315981139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41B6BB-79FB-47EE-99BD-2CAAEE3A6D2D}"/>
              </a:ext>
            </a:extLst>
          </p:cNvPr>
          <p:cNvSpPr>
            <a:spLocks noGrp="1"/>
          </p:cNvSpPr>
          <p:nvPr>
            <p:ph type="sldNum" sz="quarter" idx="12"/>
          </p:nvPr>
        </p:nvSpPr>
        <p:spPr/>
        <p:txBody>
          <a:bodyPr/>
          <a:lstStyle/>
          <a:p>
            <a:fld id="{3286B3A8-FE55-4BBE-8745-AAB056019EB0}" type="slidenum">
              <a:rPr lang="en-US" smtClean="0"/>
              <a:t>‹#›</a:t>
            </a:fld>
            <a:endParaRPr lang="en-US"/>
          </a:p>
        </p:txBody>
      </p:sp>
    </p:spTree>
    <p:extLst>
      <p:ext uri="{BB962C8B-B14F-4D97-AF65-F5344CB8AC3E}">
        <p14:creationId xmlns:p14="http://schemas.microsoft.com/office/powerpoint/2010/main" val="83737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404480-F6D7-49BD-BE0E-450ABFF8F1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128E0E-4810-4B6B-9B84-5E4DB1BDEB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F3009-5110-41E6-A646-6A98DF4FE8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C28680-2FF8-4D11-A52F-753F85C83679}" type="datetimeFigureOut">
              <a:rPr lang="en-US" smtClean="0"/>
              <a:t>4/22/2021</a:t>
            </a:fld>
            <a:endParaRPr lang="en-US"/>
          </a:p>
        </p:txBody>
      </p:sp>
      <p:sp>
        <p:nvSpPr>
          <p:cNvPr id="5" name="Footer Placeholder 4">
            <a:extLst>
              <a:ext uri="{FF2B5EF4-FFF2-40B4-BE49-F238E27FC236}">
                <a16:creationId xmlns:a16="http://schemas.microsoft.com/office/drawing/2014/main" id="{68A677FB-8644-4A94-A41E-6EBC6CC95A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4E7CC4-356C-48FA-A247-5170A1CD7B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86B3A8-FE55-4BBE-8745-AAB056019EB0}" type="slidenum">
              <a:rPr lang="en-US" smtClean="0"/>
              <a:t>‹#›</a:t>
            </a:fld>
            <a:endParaRPr lang="en-US"/>
          </a:p>
        </p:txBody>
      </p:sp>
    </p:spTree>
    <p:extLst>
      <p:ext uri="{BB962C8B-B14F-4D97-AF65-F5344CB8AC3E}">
        <p14:creationId xmlns:p14="http://schemas.microsoft.com/office/powerpoint/2010/main" val="414280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tree, outdoor, megalith, forest&#10;&#10;Description automatically generated">
            <a:extLst>
              <a:ext uri="{FF2B5EF4-FFF2-40B4-BE49-F238E27FC236}">
                <a16:creationId xmlns:a16="http://schemas.microsoft.com/office/drawing/2014/main" id="{0666BB65-B199-4AD6-9EBD-428F8E5664CB}"/>
              </a:ext>
            </a:extLst>
          </p:cNvPr>
          <p:cNvPicPr>
            <a:picLocks noChangeAspect="1"/>
          </p:cNvPicPr>
          <p:nvPr/>
        </p:nvPicPr>
        <p:blipFill rotWithShape="1">
          <a:blip r:embed="rId2">
            <a:extLst>
              <a:ext uri="{28A0092B-C50C-407E-A947-70E740481C1C}">
                <a14:useLocalDpi xmlns:a14="http://schemas.microsoft.com/office/drawing/2010/main" val="0"/>
              </a:ext>
            </a:extLst>
          </a:blip>
          <a:srcRect t="9703" b="6027"/>
          <a:stretch/>
        </p:blipFill>
        <p:spPr>
          <a:xfrm>
            <a:off x="-3047" y="10"/>
            <a:ext cx="12191999" cy="6857990"/>
          </a:xfrm>
          <a:prstGeom prst="rect">
            <a:avLst/>
          </a:prstGeom>
        </p:spPr>
      </p:pic>
      <p:sp>
        <p:nvSpPr>
          <p:cNvPr id="12"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28289B-907F-4A91-8816-346620960CA5}"/>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a:solidFill>
                  <a:srgbClr val="FFFFFF"/>
                </a:solidFill>
              </a:rPr>
              <a:t>innerHTML 2</a:t>
            </a:r>
          </a:p>
        </p:txBody>
      </p:sp>
      <p:sp>
        <p:nvSpPr>
          <p:cNvPr id="3" name="Subtitle 2">
            <a:extLst>
              <a:ext uri="{FF2B5EF4-FFF2-40B4-BE49-F238E27FC236}">
                <a16:creationId xmlns:a16="http://schemas.microsoft.com/office/drawing/2014/main" id="{0DCA0CF8-9585-412B-88CD-1E100FA32D02}"/>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en-US">
                <a:solidFill>
                  <a:srgbClr val="FFFFFF"/>
                </a:solidFill>
              </a:rPr>
              <a:t>More about what it is and what we do with it.</a:t>
            </a:r>
          </a:p>
        </p:txBody>
      </p:sp>
    </p:spTree>
    <p:extLst>
      <p:ext uri="{BB962C8B-B14F-4D97-AF65-F5344CB8AC3E}">
        <p14:creationId xmlns:p14="http://schemas.microsoft.com/office/powerpoint/2010/main" val="1936830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FD424-AF98-4238-A9A7-39EEC86E5F6D}"/>
              </a:ext>
            </a:extLst>
          </p:cNvPr>
          <p:cNvSpPr>
            <a:spLocks noGrp="1"/>
          </p:cNvSpPr>
          <p:nvPr>
            <p:ph type="title"/>
          </p:nvPr>
        </p:nvSpPr>
        <p:spPr>
          <a:xfrm>
            <a:off x="838200" y="365125"/>
            <a:ext cx="10515600" cy="731245"/>
          </a:xfrm>
        </p:spPr>
        <p:txBody>
          <a:bodyPr/>
          <a:lstStyle/>
          <a:p>
            <a:r>
              <a:rPr lang="en-US" sz="44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Dynamic List:</a:t>
            </a:r>
            <a:endParaRPr lang="en-US" dirty="0"/>
          </a:p>
        </p:txBody>
      </p:sp>
      <p:sp>
        <p:nvSpPr>
          <p:cNvPr id="3" name="Content Placeholder 2">
            <a:extLst>
              <a:ext uri="{FF2B5EF4-FFF2-40B4-BE49-F238E27FC236}">
                <a16:creationId xmlns:a16="http://schemas.microsoft.com/office/drawing/2014/main" id="{8337B729-2F1F-4C69-ACFA-33CE14559199}"/>
              </a:ext>
            </a:extLst>
          </p:cNvPr>
          <p:cNvSpPr>
            <a:spLocks noGrp="1"/>
          </p:cNvSpPr>
          <p:nvPr>
            <p:ph idx="1"/>
          </p:nvPr>
        </p:nvSpPr>
        <p:spPr>
          <a:xfrm>
            <a:off x="838200" y="1173707"/>
            <a:ext cx="10515600" cy="5003256"/>
          </a:xfrm>
        </p:spPr>
        <p:txBody>
          <a:bodyPr>
            <a:normAutofit/>
          </a:bodyPr>
          <a:lstStyle/>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If we want to change every item in the list dynamically:</a:t>
            </a:r>
          </a:p>
          <a:p>
            <a:endParaRPr lang="en-US" dirty="0"/>
          </a:p>
        </p:txBody>
      </p:sp>
      <p:pic>
        <p:nvPicPr>
          <p:cNvPr id="8" name="Picture 7">
            <a:extLst>
              <a:ext uri="{FF2B5EF4-FFF2-40B4-BE49-F238E27FC236}">
                <a16:creationId xmlns:a16="http://schemas.microsoft.com/office/drawing/2014/main" id="{23BE4DD2-0038-41AC-B9E5-1BE3F69AF7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3743320"/>
            <a:ext cx="5210175" cy="2943225"/>
          </a:xfrm>
          <a:prstGeom prst="rect">
            <a:avLst/>
          </a:prstGeom>
        </p:spPr>
      </p:pic>
      <p:sp>
        <p:nvSpPr>
          <p:cNvPr id="4" name="TextBox 3">
            <a:extLst>
              <a:ext uri="{FF2B5EF4-FFF2-40B4-BE49-F238E27FC236}">
                <a16:creationId xmlns:a16="http://schemas.microsoft.com/office/drawing/2014/main" id="{40C9D387-F330-49EF-AF86-66FA757F6CCB}"/>
              </a:ext>
            </a:extLst>
          </p:cNvPr>
          <p:cNvSpPr txBox="1"/>
          <p:nvPr/>
        </p:nvSpPr>
        <p:spPr>
          <a:xfrm>
            <a:off x="1174653" y="1928883"/>
            <a:ext cx="5090368" cy="3078792"/>
          </a:xfrm>
          <a:prstGeom prst="rect">
            <a:avLst/>
          </a:prstGeom>
          <a:solidFill>
            <a:schemeClr val="bg2"/>
          </a:solidFill>
          <a:ln>
            <a:solidFill>
              <a:schemeClr val="accent1"/>
            </a:solidFill>
          </a:ln>
        </p:spPr>
        <p:txBody>
          <a:bodyPr wrap="none" rtlCol="0">
            <a:spAutoFit/>
          </a:bodyPr>
          <a:lstStyle/>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function changeList2(par) {</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k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defTabSz="287338">
              <a:lnSpc>
                <a:spcPct val="107000"/>
              </a:lnSpc>
              <a:spcBef>
                <a:spcPts val="0"/>
              </a:spcBef>
              <a:spcAft>
                <a:spcPts val="0"/>
              </a:spcAft>
            </a:pP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x="&lt;li&gt;"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y="&lt;li&gt;"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z="&lt;li&gt;"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prompt("What item do you want to add to the list?")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q="&lt;li&gt;"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"&lt;/li&gt;"</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x + y + z + q</a:t>
            </a:r>
          </a:p>
          <a:p>
            <a:pPr marL="0" marR="0" defTabSz="287338">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k+ v</a:t>
            </a:r>
          </a:p>
          <a:p>
            <a:pPr marL="0" marR="0" defTabSz="287338">
              <a:lnSpc>
                <a:spcPct val="107000"/>
              </a:lnSpc>
              <a:spcBef>
                <a:spcPts val="0"/>
              </a:spcBef>
              <a:spcAft>
                <a:spcPts val="80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46590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6D316-20F2-4C97-BDB4-89498059078C}"/>
              </a:ext>
            </a:extLst>
          </p:cNvPr>
          <p:cNvSpPr>
            <a:spLocks noGrp="1"/>
          </p:cNvSpPr>
          <p:nvPr>
            <p:ph type="title"/>
          </p:nvPr>
        </p:nvSpPr>
        <p:spPr>
          <a:xfrm>
            <a:off x="838200" y="365125"/>
            <a:ext cx="10515600" cy="658457"/>
          </a:xfrm>
        </p:spPr>
        <p:txBody>
          <a:bodyPr>
            <a:normAutofit fontScale="90000"/>
          </a:bodyPr>
          <a:lstStyle/>
          <a:p>
            <a:r>
              <a:rPr lang="en-US" dirty="0"/>
              <a:t>Ask user if they want to add info?</a:t>
            </a:r>
          </a:p>
        </p:txBody>
      </p:sp>
      <p:sp>
        <p:nvSpPr>
          <p:cNvPr id="3" name="Content Placeholder 2">
            <a:extLst>
              <a:ext uri="{FF2B5EF4-FFF2-40B4-BE49-F238E27FC236}">
                <a16:creationId xmlns:a16="http://schemas.microsoft.com/office/drawing/2014/main" id="{6799E601-7AEC-4BB7-9480-469BB3489236}"/>
              </a:ext>
            </a:extLst>
          </p:cNvPr>
          <p:cNvSpPr>
            <a:spLocks noGrp="1"/>
          </p:cNvSpPr>
          <p:nvPr>
            <p:ph idx="1"/>
          </p:nvPr>
        </p:nvSpPr>
        <p:spPr>
          <a:xfrm>
            <a:off x="252020" y="1228299"/>
            <a:ext cx="6048695" cy="4198961"/>
          </a:xfrm>
          <a:solidFill>
            <a:schemeClr val="bg1">
              <a:lumMod val="95000"/>
            </a:schemeClr>
          </a:solidFill>
          <a:ln>
            <a:solidFill>
              <a:schemeClr val="accent1">
                <a:lumMod val="75000"/>
              </a:schemeClr>
            </a:solidFill>
          </a:ln>
        </p:spPr>
        <p:txBody>
          <a:bodyPr>
            <a:normAutofit fontScale="47500" lnSpcReduction="20000"/>
          </a:bodyPr>
          <a:lstStyle/>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	function changeList3(par) {</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		k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 		v = "" </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		a = prompt("do you want to add an item to the list?")</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		if (a === "yes") {</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6.			</a:t>
            </a:r>
            <a:r>
              <a:rPr lang="en-US" sz="2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7.			x="&lt;li&gt;" + </a:t>
            </a:r>
            <a:r>
              <a:rPr lang="en-US" sz="2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8.			v = v + x</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		}</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11.		y="&lt;li&gt;"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13.		z="&lt;li&gt;"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14.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prompt("What item do you want to add to the list?")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15.		q="&lt;li&gt;"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"&lt;/li&gt;"</a:t>
            </a: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16.		</a:t>
            </a: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 =  v + y + z + q</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17.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k+ v</a:t>
            </a:r>
          </a:p>
          <a:p>
            <a:pPr marL="0" marR="0" indent="0" defTabSz="400050">
              <a:lnSpc>
                <a:spcPct val="107000"/>
              </a:lnSpc>
              <a:spcBef>
                <a:spcPts val="0"/>
              </a:spcBef>
              <a:spcAft>
                <a:spcPts val="80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18.	}</a:t>
            </a:r>
          </a:p>
          <a:p>
            <a:pPr marL="0" marR="0" indent="0">
              <a:lnSpc>
                <a:spcPct val="107000"/>
              </a:lnSpc>
              <a:spcBef>
                <a:spcPts val="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Make sure you modify 16.  It will now add y, z, and q onto the end of v</a:t>
            </a:r>
          </a:p>
          <a:p>
            <a:endParaRPr lang="en-US" dirty="0"/>
          </a:p>
        </p:txBody>
      </p:sp>
      <p:sp>
        <p:nvSpPr>
          <p:cNvPr id="4" name="TextBox 3">
            <a:extLst>
              <a:ext uri="{FF2B5EF4-FFF2-40B4-BE49-F238E27FC236}">
                <a16:creationId xmlns:a16="http://schemas.microsoft.com/office/drawing/2014/main" id="{4CD507CE-03B3-4DF6-A6CD-126D4E2A0609}"/>
              </a:ext>
            </a:extLst>
          </p:cNvPr>
          <p:cNvSpPr txBox="1"/>
          <p:nvPr/>
        </p:nvSpPr>
        <p:spPr>
          <a:xfrm>
            <a:off x="6348810" y="1170343"/>
            <a:ext cx="5624920" cy="2572179"/>
          </a:xfrm>
          <a:prstGeom prst="rect">
            <a:avLst/>
          </a:prstGeom>
          <a:noFill/>
        </p:spPr>
        <p:txBody>
          <a:bodyPr wrap="square" rtlCol="0">
            <a:spAutoFit/>
          </a:bodyPr>
          <a:lstStyle/>
          <a:p>
            <a:pPr marL="0" marR="0">
              <a:lnSpc>
                <a:spcPct val="107000"/>
              </a:lnSpc>
              <a:spcBef>
                <a:spcPts val="0"/>
              </a:spcBef>
              <a:spcAft>
                <a:spcPts val="500"/>
              </a:spcAft>
            </a:pPr>
            <a:r>
              <a:rPr lang="en-US" sz="1400" b="1" dirty="0">
                <a:latin typeface="Calibri" panose="020F0502020204030204" pitchFamily="34" charset="0"/>
                <a:ea typeface="Calibri" panose="020F0502020204030204" pitchFamily="34" charset="0"/>
                <a:cs typeface="Times New Roman" panose="02020603050405020304" pitchFamily="18" charset="0"/>
              </a:rPr>
              <a:t>Line 3: </a:t>
            </a:r>
            <a:r>
              <a:rPr lang="en-US" sz="1400" dirty="0">
                <a:latin typeface="Calibri" panose="020F0502020204030204" pitchFamily="34" charset="0"/>
                <a:ea typeface="Calibri" panose="020F0502020204030204" pitchFamily="34" charset="0"/>
                <a:cs typeface="Times New Roman" panose="02020603050405020304" pitchFamily="18" charset="0"/>
              </a:rPr>
              <a:t>v initialized to a blank slate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5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Lines 4-6: </a:t>
            </a:r>
            <a:r>
              <a:rPr lang="en-US" sz="1400" dirty="0">
                <a:effectLst/>
                <a:latin typeface="Calibri" panose="020F0502020204030204" pitchFamily="34" charset="0"/>
                <a:ea typeface="Calibri" panose="020F0502020204030204" pitchFamily="34" charset="0"/>
                <a:cs typeface="Times New Roman" panose="02020603050405020304" pitchFamily="18" charset="0"/>
              </a:rPr>
              <a:t>The variable a will hold what the user types in in response to the prompt, “do you want to add an item to the list?”  So it should hold “yes” or “no”  </a:t>
            </a:r>
          </a:p>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Line 5: </a:t>
            </a:r>
            <a:r>
              <a:rPr lang="en-US" sz="1400" dirty="0">
                <a:effectLst/>
                <a:latin typeface="Calibri" panose="020F0502020204030204" pitchFamily="34" charset="0"/>
                <a:ea typeface="Calibri" panose="020F0502020204030204" pitchFamily="34" charset="0"/>
                <a:cs typeface="Times New Roman" panose="02020603050405020304" pitchFamily="18" charset="0"/>
              </a:rPr>
              <a:t>If the user answered “yes”, then the code prompts the user for the item and put what the user typed in into the variable m.  </a:t>
            </a:r>
          </a:p>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Line 7</a:t>
            </a:r>
            <a:r>
              <a:rPr lang="en-US" sz="1400" dirty="0">
                <a:effectLst/>
                <a:latin typeface="Calibri" panose="020F0502020204030204" pitchFamily="34" charset="0"/>
                <a:ea typeface="Calibri" panose="020F0502020204030204" pitchFamily="34" charset="0"/>
                <a:cs typeface="Times New Roman" panose="02020603050405020304" pitchFamily="18" charset="0"/>
              </a:rPr>
              <a:t>: you’re surrounding the m with &lt;li&gt; and &lt;/li&gt; tags.</a:t>
            </a:r>
          </a:p>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line 8</a:t>
            </a:r>
            <a:r>
              <a:rPr lang="en-US" sz="1400" dirty="0">
                <a:effectLst/>
                <a:latin typeface="Calibri" panose="020F0502020204030204" pitchFamily="34" charset="0"/>
                <a:ea typeface="Calibri" panose="020F0502020204030204" pitchFamily="34" charset="0"/>
                <a:cs typeface="Times New Roman" panose="02020603050405020304" pitchFamily="18" charset="0"/>
              </a:rPr>
              <a:t>: joins the string in x onto the end of the string in v.  </a:t>
            </a:r>
          </a:p>
          <a:p>
            <a:endParaRPr lang="en-US" dirty="0"/>
          </a:p>
        </p:txBody>
      </p:sp>
      <p:pic>
        <p:nvPicPr>
          <p:cNvPr id="6" name="Picture 5" descr="Diagram&#10;&#10;Description automatically generated">
            <a:extLst>
              <a:ext uri="{FF2B5EF4-FFF2-40B4-BE49-F238E27FC236}">
                <a16:creationId xmlns:a16="http://schemas.microsoft.com/office/drawing/2014/main" id="{D3B66752-C677-4C9D-A8A4-E32A9DC25B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1836" y="3648976"/>
            <a:ext cx="3418219" cy="3202583"/>
          </a:xfrm>
          <a:prstGeom prst="rect">
            <a:avLst/>
          </a:prstGeom>
        </p:spPr>
      </p:pic>
    </p:spTree>
    <p:extLst>
      <p:ext uri="{BB962C8B-B14F-4D97-AF65-F5344CB8AC3E}">
        <p14:creationId xmlns:p14="http://schemas.microsoft.com/office/powerpoint/2010/main" val="248162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CB945A39-011D-4796-A57C-77F05EB793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219666" y="229737"/>
            <a:ext cx="4972334" cy="4021540"/>
          </a:xfrm>
          <a:prstGeom prst="rect">
            <a:avLst/>
          </a:prstGeom>
        </p:spPr>
      </p:pic>
      <p:sp>
        <p:nvSpPr>
          <p:cNvPr id="2" name="Title 1">
            <a:extLst>
              <a:ext uri="{FF2B5EF4-FFF2-40B4-BE49-F238E27FC236}">
                <a16:creationId xmlns:a16="http://schemas.microsoft.com/office/drawing/2014/main" id="{C53AD394-2CF4-4201-B247-B18F87830465}"/>
              </a:ext>
            </a:extLst>
          </p:cNvPr>
          <p:cNvSpPr>
            <a:spLocks noGrp="1"/>
          </p:cNvSpPr>
          <p:nvPr>
            <p:ph type="title"/>
          </p:nvPr>
        </p:nvSpPr>
        <p:spPr>
          <a:xfrm>
            <a:off x="838200" y="365125"/>
            <a:ext cx="10515600" cy="767639"/>
          </a:xfrm>
        </p:spPr>
        <p:txBody>
          <a:bodyPr/>
          <a:lstStyle/>
          <a:p>
            <a:r>
              <a:rPr lang="en-US" dirty="0"/>
              <a:t>Checking for each item?</a:t>
            </a:r>
          </a:p>
        </p:txBody>
      </p:sp>
      <p:sp>
        <p:nvSpPr>
          <p:cNvPr id="3" name="Content Placeholder 2">
            <a:extLst>
              <a:ext uri="{FF2B5EF4-FFF2-40B4-BE49-F238E27FC236}">
                <a16:creationId xmlns:a16="http://schemas.microsoft.com/office/drawing/2014/main" id="{64A24C4E-BF9E-48FD-B880-D088A8BC2FD2}"/>
              </a:ext>
            </a:extLst>
          </p:cNvPr>
          <p:cNvSpPr>
            <a:spLocks noGrp="1"/>
          </p:cNvSpPr>
          <p:nvPr>
            <p:ph idx="1"/>
          </p:nvPr>
        </p:nvSpPr>
        <p:spPr>
          <a:xfrm>
            <a:off x="800669" y="1132764"/>
            <a:ext cx="10553131" cy="5495499"/>
          </a:xfrm>
        </p:spPr>
        <p:txBody>
          <a:bodyPr>
            <a:normAutofit fontScale="47500" lnSpcReduction="20000"/>
          </a:bodyPr>
          <a:lstStyle/>
          <a:p>
            <a:pPr marL="0" marR="0" indent="0">
              <a:lnSpc>
                <a:spcPct val="107000"/>
              </a:lnSpc>
              <a:spcBef>
                <a:spcPts val="0"/>
              </a:spcBef>
              <a:spcAft>
                <a:spcPts val="500"/>
              </a:spcAft>
              <a:buNone/>
            </a:pPr>
            <a:r>
              <a:rPr lang="en-US" sz="3800" dirty="0">
                <a:effectLst/>
                <a:latin typeface="Calibri" panose="020F0502020204030204" pitchFamily="34" charset="0"/>
                <a:ea typeface="Calibri" panose="020F0502020204030204" pitchFamily="34" charset="0"/>
                <a:cs typeface="Times New Roman" panose="02020603050405020304" pitchFamily="18" charset="0"/>
              </a:rPr>
              <a:t>You can repeat this process for each of the different list items.  </a:t>
            </a:r>
          </a:p>
          <a:p>
            <a:pPr marL="0" marR="0" indent="0">
              <a:lnSpc>
                <a:spcPct val="107000"/>
              </a:lnSpc>
              <a:spcBef>
                <a:spcPts val="0"/>
              </a:spcBef>
              <a:spcAft>
                <a:spcPts val="5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E.g.,</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k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 = prompt("do you want to add an item to the list?")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if (a === "yes") {</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x="&lt;li&gt;"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v + x</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 = prompt("do you want to add an item to the list?")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if (a === "yes") {</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x="&lt;li&gt;"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indent="0" defTabSz="341313">
              <a:lnSpc>
                <a:spcPct val="107000"/>
              </a:lnSpc>
              <a:spcBef>
                <a:spcPts val="0"/>
              </a:spcBef>
              <a:spcAft>
                <a:spcPts val="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v+x</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341313">
              <a:lnSpc>
                <a:spcPct val="107000"/>
              </a:lnSpc>
              <a:spcBef>
                <a:spcPts val="0"/>
              </a:spcBef>
              <a:spcAft>
                <a:spcPts val="50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indent="0" defTabSz="341313">
              <a:lnSpc>
                <a:spcPct val="107000"/>
              </a:lnSpc>
              <a:spcBef>
                <a:spcPts val="0"/>
              </a:spcBef>
              <a:spcAft>
                <a:spcPts val="50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500"/>
              </a:spcAft>
              <a:buNone/>
            </a:pPr>
            <a:r>
              <a:rPr lang="en-US" sz="3400" dirty="0">
                <a:effectLst/>
                <a:latin typeface="Calibri" panose="020F0502020204030204" pitchFamily="34" charset="0"/>
                <a:ea typeface="Calibri" panose="020F0502020204030204" pitchFamily="34" charset="0"/>
                <a:cs typeface="Times New Roman" panose="02020603050405020304" pitchFamily="18" charset="0"/>
              </a:rPr>
              <a:t>NOTE:</a:t>
            </a:r>
          </a:p>
          <a:p>
            <a:pPr>
              <a:lnSpc>
                <a:spcPct val="107000"/>
              </a:lnSpc>
              <a:spcBef>
                <a:spcPts val="0"/>
              </a:spcBef>
              <a:spcAft>
                <a:spcPts val="500"/>
              </a:spcAft>
            </a:pPr>
            <a:r>
              <a:rPr lang="en-US" sz="3400" dirty="0">
                <a:effectLst/>
                <a:latin typeface="Calibri" panose="020F0502020204030204" pitchFamily="34" charset="0"/>
                <a:ea typeface="Calibri" panose="020F0502020204030204" pitchFamily="34" charset="0"/>
                <a:cs typeface="Times New Roman" panose="02020603050405020304" pitchFamily="18" charset="0"/>
              </a:rPr>
              <a:t> that you can re-use the variables a and m</a:t>
            </a:r>
          </a:p>
          <a:p>
            <a:pPr>
              <a:lnSpc>
                <a:spcPct val="107000"/>
              </a:lnSpc>
              <a:spcBef>
                <a:spcPts val="0"/>
              </a:spcBef>
              <a:spcAft>
                <a:spcPts val="500"/>
              </a:spcAft>
            </a:pPr>
            <a:r>
              <a:rPr lang="en-US" sz="3400" dirty="0">
                <a:effectLst/>
                <a:latin typeface="Calibri" panose="020F0502020204030204" pitchFamily="34" charset="0"/>
                <a:ea typeface="Calibri" panose="020F0502020204030204" pitchFamily="34" charset="0"/>
                <a:cs typeface="Times New Roman" panose="02020603050405020304" pitchFamily="18" charset="0"/>
              </a:rPr>
              <a:t>once they’re used to generate the list item, you don’t need them again, so it’s okay to reuse them. </a:t>
            </a:r>
          </a:p>
          <a:p>
            <a:pPr>
              <a:lnSpc>
                <a:spcPct val="107000"/>
              </a:lnSpc>
              <a:spcBef>
                <a:spcPts val="0"/>
              </a:spcBef>
              <a:spcAft>
                <a:spcPts val="500"/>
              </a:spcAft>
            </a:pPr>
            <a:r>
              <a:rPr lang="en-US" sz="3400" dirty="0">
                <a:effectLst/>
                <a:latin typeface="Calibri" panose="020F0502020204030204" pitchFamily="34" charset="0"/>
                <a:ea typeface="Calibri" panose="020F0502020204030204" pitchFamily="34" charset="0"/>
                <a:cs typeface="Times New Roman" panose="02020603050405020304" pitchFamily="18" charset="0"/>
              </a:rPr>
              <a:t>You could also re-use x in this code because once x is strung onto the end of v, it’s done with being useful, so you could put another value into it after that.</a:t>
            </a:r>
          </a:p>
          <a:p>
            <a:endParaRPr lang="en-US" dirty="0"/>
          </a:p>
        </p:txBody>
      </p:sp>
      <p:sp>
        <p:nvSpPr>
          <p:cNvPr id="6" name="TextBox 5">
            <a:extLst>
              <a:ext uri="{FF2B5EF4-FFF2-40B4-BE49-F238E27FC236}">
                <a16:creationId xmlns:a16="http://schemas.microsoft.com/office/drawing/2014/main" id="{104AC568-12F3-49A2-9A18-8E8AA2743CF5}"/>
              </a:ext>
            </a:extLst>
          </p:cNvPr>
          <p:cNvSpPr txBox="1"/>
          <p:nvPr/>
        </p:nvSpPr>
        <p:spPr>
          <a:xfrm>
            <a:off x="8425219" y="3977705"/>
            <a:ext cx="2334293" cy="769441"/>
          </a:xfrm>
          <a:prstGeom prst="rect">
            <a:avLst/>
          </a:prstGeom>
          <a:noFill/>
        </p:spPr>
        <p:txBody>
          <a:bodyPr wrap="none" rtlCol="0">
            <a:spAutoFit/>
          </a:bodyPr>
          <a:lstStyle/>
          <a:p>
            <a:r>
              <a:rPr lang="en-US" sz="4400" dirty="0">
                <a:solidFill>
                  <a:srgbClr val="015B99"/>
                </a:solidFill>
                <a:latin typeface="Chiller" panose="04020404031007020602" pitchFamily="82" charset="0"/>
              </a:rPr>
              <a:t>You got this!</a:t>
            </a:r>
          </a:p>
        </p:txBody>
      </p:sp>
    </p:spTree>
    <p:extLst>
      <p:ext uri="{BB962C8B-B14F-4D97-AF65-F5344CB8AC3E}">
        <p14:creationId xmlns:p14="http://schemas.microsoft.com/office/powerpoint/2010/main" val="229156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96179-71BA-4CFC-9CCA-76F01E7D3CAA}"/>
              </a:ext>
            </a:extLst>
          </p:cNvPr>
          <p:cNvSpPr>
            <a:spLocks noGrp="1"/>
          </p:cNvSpPr>
          <p:nvPr>
            <p:ph type="title"/>
          </p:nvPr>
        </p:nvSpPr>
        <p:spPr>
          <a:xfrm>
            <a:off x="4965430" y="629268"/>
            <a:ext cx="6586491" cy="1286160"/>
          </a:xfrm>
        </p:spPr>
        <p:txBody>
          <a:bodyPr anchor="b">
            <a:normAutofit/>
          </a:bodyPr>
          <a:lstStyle/>
          <a:p>
            <a:r>
              <a:rPr lang="en-US"/>
              <a:t>Take-Aways!</a:t>
            </a:r>
          </a:p>
        </p:txBody>
      </p:sp>
      <p:sp>
        <p:nvSpPr>
          <p:cNvPr id="3" name="Content Placeholder 2">
            <a:extLst>
              <a:ext uri="{FF2B5EF4-FFF2-40B4-BE49-F238E27FC236}">
                <a16:creationId xmlns:a16="http://schemas.microsoft.com/office/drawing/2014/main" id="{A5AA2FAE-4737-43A5-A33A-784FF58C07C8}"/>
              </a:ext>
            </a:extLst>
          </p:cNvPr>
          <p:cNvSpPr>
            <a:spLocks noGrp="1"/>
          </p:cNvSpPr>
          <p:nvPr>
            <p:ph idx="1"/>
          </p:nvPr>
        </p:nvSpPr>
        <p:spPr>
          <a:xfrm>
            <a:off x="4965431" y="2238235"/>
            <a:ext cx="6586489" cy="4312687"/>
          </a:xfrm>
        </p:spPr>
        <p:txBody>
          <a:bodyPr>
            <a:normAutofit/>
          </a:bodyPr>
          <a:lstStyle/>
          <a:p>
            <a:r>
              <a:rPr lang="en-US" sz="1600" dirty="0" err="1">
                <a:solidFill>
                  <a:srgbClr val="FF0000"/>
                </a:solidFill>
              </a:rPr>
              <a:t>innerHTML</a:t>
            </a:r>
            <a:r>
              <a:rPr lang="en-US" sz="1600" dirty="0"/>
              <a:t> is ALL the material between the opening and closing of a tag</a:t>
            </a:r>
          </a:p>
          <a:p>
            <a:pPr lvl="1"/>
            <a:r>
              <a:rPr lang="en-US" sz="1600" dirty="0"/>
              <a:t>So it can include other tags</a:t>
            </a:r>
          </a:p>
          <a:p>
            <a:pPr lvl="1"/>
            <a:r>
              <a:rPr lang="en-US" sz="1600" dirty="0" err="1"/>
              <a:t>E.g</a:t>
            </a:r>
            <a:r>
              <a:rPr lang="en-US" sz="1600" dirty="0"/>
              <a:t>, div tags with ids – everything between the opening and closing &lt;div&gt; will be the </a:t>
            </a:r>
            <a:r>
              <a:rPr lang="en-US" sz="1600" dirty="0" err="1"/>
              <a:t>innerHTML</a:t>
            </a:r>
            <a:endParaRPr lang="en-US" sz="1600" dirty="0"/>
          </a:p>
          <a:p>
            <a:pPr lvl="1"/>
            <a:r>
              <a:rPr lang="en-US" sz="1600" dirty="0"/>
              <a:t>Lists ul and </a:t>
            </a:r>
            <a:r>
              <a:rPr lang="en-US" sz="1600" dirty="0" err="1"/>
              <a:t>ol</a:t>
            </a:r>
            <a:r>
              <a:rPr lang="en-US" sz="1600" dirty="0"/>
              <a:t> – everything between the &lt;ul&gt; and the &lt;/ul&gt; will be the </a:t>
            </a:r>
            <a:r>
              <a:rPr lang="en-US" sz="1600" dirty="0" err="1"/>
              <a:t>innerHTML</a:t>
            </a:r>
            <a:endParaRPr lang="en-US" sz="1600" dirty="0"/>
          </a:p>
          <a:p>
            <a:r>
              <a:rPr lang="en-US" sz="1600" dirty="0"/>
              <a:t>We can add to the </a:t>
            </a:r>
            <a:r>
              <a:rPr lang="en-US" sz="1600" dirty="0" err="1"/>
              <a:t>innerHTML</a:t>
            </a:r>
            <a:endParaRPr lang="en-US" sz="1600" dirty="0"/>
          </a:p>
          <a:p>
            <a:pPr lvl="1"/>
            <a:r>
              <a:rPr lang="en-US" sz="1600" dirty="0"/>
              <a:t>In this  case, the list</a:t>
            </a:r>
          </a:p>
          <a:p>
            <a:pPr lvl="1"/>
            <a:r>
              <a:rPr lang="en-US" sz="1600" dirty="0"/>
              <a:t>Use </a:t>
            </a:r>
            <a:r>
              <a:rPr lang="en-US" sz="1600" dirty="0" err="1"/>
              <a:t>getElementById</a:t>
            </a:r>
            <a:r>
              <a:rPr lang="en-US" sz="1600" dirty="0"/>
              <a:t> and </a:t>
            </a:r>
            <a:r>
              <a:rPr lang="en-US" sz="1600" dirty="0" err="1"/>
              <a:t>innerHTML</a:t>
            </a:r>
            <a:r>
              <a:rPr lang="en-US" sz="1600" dirty="0"/>
              <a:t> to get the current list</a:t>
            </a:r>
          </a:p>
          <a:p>
            <a:pPr lvl="1"/>
            <a:r>
              <a:rPr lang="en-US" sz="1600" dirty="0"/>
              <a:t>Add new list items to the list</a:t>
            </a:r>
          </a:p>
          <a:p>
            <a:r>
              <a:rPr lang="en-US" sz="1600" dirty="0"/>
              <a:t>We can dynamically add to the </a:t>
            </a:r>
            <a:r>
              <a:rPr lang="en-US" sz="1600" dirty="0" err="1"/>
              <a:t>innerHTML</a:t>
            </a:r>
            <a:endParaRPr lang="en-US" sz="1600" dirty="0"/>
          </a:p>
          <a:p>
            <a:pPr lvl="1"/>
            <a:r>
              <a:rPr lang="en-US" sz="1600" dirty="0"/>
              <a:t>Using a prompt to get info to add to the list</a:t>
            </a:r>
          </a:p>
          <a:p>
            <a:r>
              <a:rPr lang="en-US" sz="1600" dirty="0"/>
              <a:t>We can re-use variables (if we’re done using the old content)</a:t>
            </a:r>
          </a:p>
          <a:p>
            <a:r>
              <a:rPr lang="en-US" sz="1600" dirty="0"/>
              <a:t>ORDER MATTERS!</a:t>
            </a:r>
          </a:p>
        </p:txBody>
      </p:sp>
      <p:pic>
        <p:nvPicPr>
          <p:cNvPr id="5" name="Picture 4" descr="A picture containing clipart&#10;&#10;Description automatically generated">
            <a:extLst>
              <a:ext uri="{FF2B5EF4-FFF2-40B4-BE49-F238E27FC236}">
                <a16:creationId xmlns:a16="http://schemas.microsoft.com/office/drawing/2014/main" id="{562F5B20-87F8-45A5-BC0E-840210A39A6C}"/>
              </a:ext>
            </a:extLst>
          </p:cNvPr>
          <p:cNvPicPr>
            <a:picLocks noChangeAspect="1"/>
          </p:cNvPicPr>
          <p:nvPr/>
        </p:nvPicPr>
        <p:blipFill rotWithShape="1">
          <a:blip r:embed="rId2">
            <a:extLst>
              <a:ext uri="{28A0092B-C50C-407E-A947-70E740481C1C}">
                <a14:useLocalDpi xmlns:a14="http://schemas.microsoft.com/office/drawing/2010/main" val="0"/>
              </a:ext>
            </a:extLst>
          </a:blip>
          <a:srcRect t="10864" r="1" b="1"/>
          <a:stretch/>
        </p:blipFill>
        <p:spPr>
          <a:xfrm>
            <a:off x="20" y="10"/>
            <a:ext cx="4635571" cy="6857990"/>
          </a:xfrm>
          <a:prstGeom prst="rect">
            <a:avLst/>
          </a:prstGeom>
          <a:effectLst/>
        </p:spPr>
      </p:pic>
      <p:cxnSp>
        <p:nvCxnSpPr>
          <p:cNvPr id="21" name="Straight Connector 2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3F47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07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8717E5B-2C1D-4094-9D25-6FF6FBD92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 y="1219200"/>
            <a:ext cx="4510838" cy="380455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A91E7D48-CE1A-47EC-B47B-68A4F07511AA}"/>
              </a:ext>
            </a:extLst>
          </p:cNvPr>
          <p:cNvSpPr>
            <a:spLocks noGrp="1"/>
          </p:cNvSpPr>
          <p:nvPr>
            <p:ph type="title"/>
          </p:nvPr>
        </p:nvSpPr>
        <p:spPr>
          <a:xfrm>
            <a:off x="-77338" y="2126508"/>
            <a:ext cx="3382890" cy="2481886"/>
          </a:xfrm>
        </p:spPr>
        <p:txBody>
          <a:bodyPr>
            <a:normAutofit/>
          </a:bodyPr>
          <a:lstStyle/>
          <a:p>
            <a:pPr algn="ctr"/>
            <a:r>
              <a:rPr lang="en-US" dirty="0"/>
              <a:t>What is </a:t>
            </a:r>
            <a:r>
              <a:rPr lang="en-US" dirty="0" err="1"/>
              <a:t>innerHTML</a:t>
            </a:r>
            <a:r>
              <a:rPr lang="en-US" dirty="0"/>
              <a:t>?</a:t>
            </a:r>
          </a:p>
        </p:txBody>
      </p:sp>
      <p:sp>
        <p:nvSpPr>
          <p:cNvPr id="3" name="Content Placeholder 2">
            <a:extLst>
              <a:ext uri="{FF2B5EF4-FFF2-40B4-BE49-F238E27FC236}">
                <a16:creationId xmlns:a16="http://schemas.microsoft.com/office/drawing/2014/main" id="{721ED3B8-EACD-403D-B7D0-24FF67F05D88}"/>
              </a:ext>
            </a:extLst>
          </p:cNvPr>
          <p:cNvSpPr>
            <a:spLocks noGrp="1"/>
          </p:cNvSpPr>
          <p:nvPr>
            <p:ph idx="1"/>
          </p:nvPr>
        </p:nvSpPr>
        <p:spPr>
          <a:xfrm>
            <a:off x="3266364" y="277504"/>
            <a:ext cx="9080310" cy="6528180"/>
          </a:xfrm>
        </p:spPr>
        <p:txBody>
          <a:bodyPr anchor="ctr">
            <a:normAutofit/>
          </a:bodyPr>
          <a:lstStyle/>
          <a:p>
            <a:pPr marL="0" indent="0">
              <a:spcBef>
                <a:spcPts val="1300"/>
              </a:spcBef>
              <a:spcAft>
                <a:spcPts val="50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&lt;p id = “</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firstp</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”&gt; </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This is the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text between the opening and closing tag</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&lt;/p&gt;</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The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1600" dirty="0">
                <a:effectLst/>
                <a:latin typeface="Calibri" panose="020F0502020204030204" pitchFamily="34" charset="0"/>
                <a:ea typeface="Calibri" panose="020F0502020204030204" pitchFamily="34" charset="0"/>
                <a:cs typeface="Times New Roman" panose="02020603050405020304" pitchFamily="18" charset="0"/>
              </a:rPr>
              <a:t> of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firstp</a:t>
            </a:r>
            <a:r>
              <a:rPr lang="en-US" sz="1600" dirty="0">
                <a:effectLst/>
                <a:latin typeface="Calibri" panose="020F0502020204030204" pitchFamily="34" charset="0"/>
                <a:ea typeface="Calibri" panose="020F0502020204030204" pitchFamily="34" charset="0"/>
                <a:cs typeface="Times New Roman" panose="02020603050405020304" pitchFamily="18" charset="0"/>
              </a:rPr>
              <a:t> is, </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This is the </a:t>
            </a:r>
            <a:r>
              <a:rPr lang="en-US" sz="1600" b="1"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1600" b="1" dirty="0">
                <a:effectLst/>
                <a:latin typeface="Calibri" panose="020F0502020204030204" pitchFamily="34" charset="0"/>
                <a:ea typeface="Calibri" panose="020F0502020204030204" pitchFamily="34" charset="0"/>
                <a:cs typeface="Times New Roman" panose="02020603050405020304" pitchFamily="18" charset="0"/>
              </a:rPr>
              <a:t> text between the opening and closing tag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To be clear, though, the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1600" dirty="0">
                <a:effectLst/>
                <a:latin typeface="Calibri" panose="020F0502020204030204" pitchFamily="34" charset="0"/>
                <a:ea typeface="Calibri" panose="020F0502020204030204" pitchFamily="34" charset="0"/>
                <a:cs typeface="Times New Roman" panose="02020603050405020304" pitchFamily="18" charset="0"/>
              </a:rPr>
              <a:t> is EVERYTHING between the opening and closing tag of the element with the id.  So, for </a:t>
            </a:r>
          </a:p>
          <a:p>
            <a:pPr marL="0" marR="0" indent="0">
              <a:spcBef>
                <a:spcPts val="130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&lt;p id = “linked”&gt;</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&lt;a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href</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 “udel.edu” id =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firstlink</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”&gt; link to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udel</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&lt;/a&gt;</a:t>
            </a:r>
            <a:endParaRPr lang="en-US" sz="1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20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&lt;/p&gt;</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The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1600" dirty="0">
                <a:effectLst/>
                <a:latin typeface="Calibri" panose="020F0502020204030204" pitchFamily="34" charset="0"/>
                <a:ea typeface="Calibri" panose="020F0502020204030204" pitchFamily="34" charset="0"/>
                <a:cs typeface="Times New Roman" panose="02020603050405020304" pitchFamily="18" charset="0"/>
              </a:rPr>
              <a:t> of linked would be </a:t>
            </a:r>
          </a:p>
          <a:p>
            <a:pPr marL="0" marR="0" indent="0">
              <a:spcBef>
                <a:spcPts val="1300"/>
              </a:spcBef>
              <a:spcAft>
                <a:spcPts val="500"/>
              </a:spcAft>
              <a:buNone/>
            </a:pP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&lt;a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href</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 “udel.edu” id =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firstlink</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”&gt; link to </a:t>
            </a:r>
            <a:r>
              <a:rPr lang="en-US" sz="1600" b="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udel</a:t>
            </a:r>
            <a:r>
              <a:rPr lang="en-US"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&lt;/a&gt;</a:t>
            </a:r>
            <a:endParaRPr lang="en-US" sz="1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Because all of that occurs between the opening and closing tag of the p with the id of ‘linked’</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Thus, to change the link to something else, you’d do the following:</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(‘linked’).</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“&lt;a </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href</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‘google.com’&gt;link to google&lt;/a&gt;”</a:t>
            </a:r>
          </a:p>
          <a:p>
            <a:pPr marL="0" marR="0" indent="0">
              <a:spcBef>
                <a:spcPts val="1300"/>
              </a:spcBef>
              <a:spcAft>
                <a:spcPts val="50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You’d have to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replace EVERYTHING </a:t>
            </a:r>
            <a:r>
              <a:rPr lang="en-US" sz="1600" dirty="0">
                <a:effectLst/>
                <a:latin typeface="Calibri" panose="020F0502020204030204" pitchFamily="34" charset="0"/>
                <a:ea typeface="Calibri" panose="020F0502020204030204" pitchFamily="34" charset="0"/>
                <a:cs typeface="Times New Roman" panose="02020603050405020304" pitchFamily="18" charset="0"/>
              </a:rPr>
              <a:t>between the opening and closing tag for the code generated by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javaScript</a:t>
            </a:r>
            <a:r>
              <a:rPr lang="en-US" sz="1600" dirty="0">
                <a:effectLst/>
                <a:latin typeface="Calibri" panose="020F0502020204030204" pitchFamily="34" charset="0"/>
                <a:ea typeface="Calibri" panose="020F0502020204030204" pitchFamily="34" charset="0"/>
                <a:cs typeface="Times New Roman" panose="02020603050405020304" pitchFamily="18" charset="0"/>
              </a:rPr>
              <a:t> to work.</a:t>
            </a:r>
          </a:p>
          <a:p>
            <a:endParaRPr lang="en-US" sz="1100" dirty="0"/>
          </a:p>
        </p:txBody>
      </p:sp>
      <p:cxnSp>
        <p:nvCxnSpPr>
          <p:cNvPr id="6" name="Straight Arrow Connector 5">
            <a:extLst>
              <a:ext uri="{FF2B5EF4-FFF2-40B4-BE49-F238E27FC236}">
                <a16:creationId xmlns:a16="http://schemas.microsoft.com/office/drawing/2014/main" id="{22B7D38B-B69C-431C-9BB2-159FD2F707F7}"/>
              </a:ext>
            </a:extLst>
          </p:cNvPr>
          <p:cNvCxnSpPr/>
          <p:nvPr/>
        </p:nvCxnSpPr>
        <p:spPr>
          <a:xfrm flipH="1" flipV="1">
            <a:off x="7542663" y="2984310"/>
            <a:ext cx="2943367" cy="21836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1DE45FC-1BB0-4885-B9B4-BD67A91319AD}"/>
              </a:ext>
            </a:extLst>
          </p:cNvPr>
          <p:cNvSpPr txBox="1"/>
          <p:nvPr/>
        </p:nvSpPr>
        <p:spPr>
          <a:xfrm>
            <a:off x="8593541" y="3541594"/>
            <a:ext cx="922047" cy="369332"/>
          </a:xfrm>
          <a:prstGeom prst="rect">
            <a:avLst/>
          </a:prstGeom>
          <a:noFill/>
        </p:spPr>
        <p:txBody>
          <a:bodyPr wrap="none" rtlCol="0">
            <a:spAutoFit/>
          </a:bodyPr>
          <a:lstStyle/>
          <a:p>
            <a:r>
              <a:rPr lang="en-US" b="1" dirty="0">
                <a:latin typeface="Bradley Hand ITC" panose="03070402050302030203" pitchFamily="66" charset="0"/>
              </a:rPr>
              <a:t>replaces</a:t>
            </a:r>
          </a:p>
        </p:txBody>
      </p:sp>
    </p:spTree>
    <p:extLst>
      <p:ext uri="{BB962C8B-B14F-4D97-AF65-F5344CB8AC3E}">
        <p14:creationId xmlns:p14="http://schemas.microsoft.com/office/powerpoint/2010/main" val="363208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41178-862C-409A-A478-F55667498BC1}"/>
              </a:ext>
            </a:extLst>
          </p:cNvPr>
          <p:cNvSpPr>
            <a:spLocks noGrp="1"/>
          </p:cNvSpPr>
          <p:nvPr>
            <p:ph type="title"/>
          </p:nvPr>
        </p:nvSpPr>
        <p:spPr>
          <a:xfrm>
            <a:off x="838200" y="95535"/>
            <a:ext cx="10515600" cy="782472"/>
          </a:xfrm>
        </p:spPr>
        <p:txBody>
          <a:bodyPr>
            <a:normAutofit/>
          </a:bodyPr>
          <a:lstStyle/>
          <a:p>
            <a:r>
              <a:rPr lang="en-US" dirty="0"/>
              <a:t>More </a:t>
            </a:r>
            <a:r>
              <a:rPr lang="en-US" dirty="0" err="1"/>
              <a:t>innerHTML</a:t>
            </a:r>
            <a:r>
              <a:rPr lang="en-US" dirty="0"/>
              <a:t>:</a:t>
            </a:r>
          </a:p>
        </p:txBody>
      </p:sp>
      <p:sp>
        <p:nvSpPr>
          <p:cNvPr id="3" name="Content Placeholder 2">
            <a:extLst>
              <a:ext uri="{FF2B5EF4-FFF2-40B4-BE49-F238E27FC236}">
                <a16:creationId xmlns:a16="http://schemas.microsoft.com/office/drawing/2014/main" id="{A7E09D0D-22D4-4AA1-A533-5E364F843DE6}"/>
              </a:ext>
            </a:extLst>
          </p:cNvPr>
          <p:cNvSpPr>
            <a:spLocks noGrp="1"/>
          </p:cNvSpPr>
          <p:nvPr>
            <p:ph idx="1"/>
          </p:nvPr>
        </p:nvSpPr>
        <p:spPr>
          <a:xfrm>
            <a:off x="395785" y="732430"/>
            <a:ext cx="10958015" cy="6086901"/>
          </a:xfrm>
        </p:spPr>
        <p:txBody>
          <a:bodyPr>
            <a:normAutofit fontScale="25000" lnSpcReduction="20000"/>
          </a:bodyPr>
          <a:lstStyle/>
          <a:p>
            <a:pPr marL="0" marR="0" indent="0">
              <a:lnSpc>
                <a:spcPct val="107000"/>
              </a:lnSpc>
              <a:spcBef>
                <a:spcPts val="0"/>
              </a:spcBef>
              <a:spcAft>
                <a:spcPts val="500"/>
              </a:spcAft>
              <a:buNone/>
            </a:pPr>
            <a:r>
              <a:rPr lang="en-US" sz="6400" dirty="0">
                <a:effectLst/>
                <a:latin typeface="Calibri" panose="020F0502020204030204" pitchFamily="34" charset="0"/>
                <a:ea typeface="Calibri" panose="020F0502020204030204" pitchFamily="34" charset="0"/>
                <a:cs typeface="Times New Roman" panose="02020603050405020304" pitchFamily="18" charset="0"/>
              </a:rPr>
              <a:t>In the following, </a:t>
            </a:r>
          </a:p>
          <a:p>
            <a:pPr marR="0" indent="0">
              <a:lnSpc>
                <a:spcPct val="107000"/>
              </a:lnSpc>
              <a:spcBef>
                <a:spcPts val="0"/>
              </a:spcBef>
              <a:spcAft>
                <a:spcPts val="0"/>
              </a:spcAft>
              <a:buNone/>
            </a:pP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a:t>
            </a:r>
            <a:r>
              <a:rPr lang="en-US" sz="52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ol</a:t>
            </a: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id = “list1”&gt;</a:t>
            </a:r>
          </a:p>
          <a:p>
            <a:pPr marR="0" indent="0">
              <a:lnSpc>
                <a:spcPct val="107000"/>
              </a:lnSpc>
              <a:spcBef>
                <a:spcPts val="0"/>
              </a:spcBef>
              <a:spcAft>
                <a:spcPts val="0"/>
              </a:spcAft>
              <a:buNone/>
            </a:pPr>
            <a:r>
              <a:rPr lang="en-US" sz="5200"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	</a:t>
            </a: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&lt;li id = “</a:t>
            </a:r>
            <a:r>
              <a:rPr lang="en-US" sz="5200"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firstItem</a:t>
            </a: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”&gt; cats &lt;/li&gt;</a:t>
            </a:r>
          </a:p>
          <a:p>
            <a:pPr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&lt;li id=“</a:t>
            </a:r>
            <a:r>
              <a:rPr lang="en-US" sz="5200"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seconditem</a:t>
            </a: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”&gt; dogs &lt;/li&gt;</a:t>
            </a:r>
          </a:p>
          <a:p>
            <a:pPr marR="0" indent="0">
              <a:lnSpc>
                <a:spcPct val="107000"/>
              </a:lnSpc>
              <a:spcBef>
                <a:spcPts val="0"/>
              </a:spcBef>
              <a:spcAft>
                <a:spcPts val="500"/>
              </a:spcAft>
              <a:buNone/>
            </a:pP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a:t>
            </a:r>
            <a:r>
              <a:rPr lang="en-US" sz="52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ol</a:t>
            </a: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&gt;</a:t>
            </a:r>
          </a:p>
          <a:p>
            <a:pPr marL="0" marR="0" indent="0">
              <a:lnSpc>
                <a:spcPct val="107000"/>
              </a:lnSpc>
              <a:spcBef>
                <a:spcPts val="0"/>
              </a:spcBef>
              <a:spcAft>
                <a:spcPts val="500"/>
              </a:spcAft>
              <a:buNone/>
            </a:pPr>
            <a:r>
              <a:rPr lang="en-US" sz="5200" dirty="0">
                <a:latin typeface="Calibri" panose="020F0502020204030204" pitchFamily="34" charset="0"/>
                <a:ea typeface="Calibri" panose="020F0502020204030204" pitchFamily="34" charset="0"/>
                <a:cs typeface="Times New Roman" panose="02020603050405020304" pitchFamily="18" charset="0"/>
              </a:rPr>
              <a:t>      </a:t>
            </a:r>
            <a:r>
              <a:rPr lang="en-US" sz="5200" dirty="0">
                <a:effectLst/>
                <a:latin typeface="Calibri" panose="020F0502020204030204" pitchFamily="34" charset="0"/>
                <a:ea typeface="Calibri" panose="020F0502020204030204" pitchFamily="34" charset="0"/>
                <a:cs typeface="Times New Roman" panose="02020603050405020304" pitchFamily="18" charset="0"/>
              </a:rPr>
              <a:t>The </a:t>
            </a:r>
            <a:r>
              <a:rPr lang="en-US" sz="52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5200" dirty="0">
                <a:effectLst/>
                <a:latin typeface="Calibri" panose="020F0502020204030204" pitchFamily="34" charset="0"/>
                <a:ea typeface="Calibri" panose="020F0502020204030204" pitchFamily="34" charset="0"/>
                <a:cs typeface="Times New Roman" panose="02020603050405020304" pitchFamily="18" charset="0"/>
              </a:rPr>
              <a:t> of </a:t>
            </a:r>
            <a:r>
              <a:rPr lang="en-US" sz="5200" b="1" dirty="0">
                <a:effectLst/>
                <a:latin typeface="Calibri" panose="020F0502020204030204" pitchFamily="34" charset="0"/>
                <a:ea typeface="Calibri" panose="020F0502020204030204" pitchFamily="34" charset="0"/>
                <a:cs typeface="Times New Roman" panose="02020603050405020304" pitchFamily="18" charset="0"/>
              </a:rPr>
              <a:t>list1</a:t>
            </a:r>
            <a:r>
              <a:rPr lang="en-US" sz="5200" dirty="0">
                <a:effectLst/>
                <a:latin typeface="Calibri" panose="020F0502020204030204" pitchFamily="34" charset="0"/>
                <a:ea typeface="Calibri" panose="020F0502020204030204" pitchFamily="34" charset="0"/>
                <a:cs typeface="Times New Roman" panose="02020603050405020304" pitchFamily="18" charset="0"/>
              </a:rPr>
              <a:t> is all of the following:</a:t>
            </a:r>
          </a:p>
          <a:p>
            <a:pPr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&lt;li id = “</a:t>
            </a:r>
            <a:r>
              <a:rPr lang="en-US" sz="5200" b="1"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firstItem</a:t>
            </a: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”&gt; cats &lt;/li&gt;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&lt;li id=“</a:t>
            </a:r>
            <a:r>
              <a:rPr lang="en-US" sz="5200" b="1"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seconditem</a:t>
            </a: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”&gt; dogs &lt;/li&gt;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0"/>
              </a:spcAft>
              <a:buNone/>
            </a:pPr>
            <a:r>
              <a:rPr lang="en-US" sz="5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1500"/>
              </a:spcBef>
              <a:spcAft>
                <a:spcPts val="0"/>
              </a:spcAft>
              <a:buNone/>
            </a:pPr>
            <a:r>
              <a:rPr lang="en-US" sz="5200" dirty="0">
                <a:effectLst/>
                <a:latin typeface="Calibri" panose="020F0502020204030204" pitchFamily="34" charset="0"/>
                <a:ea typeface="Calibri" panose="020F0502020204030204" pitchFamily="34" charset="0"/>
                <a:cs typeface="Times New Roman" panose="02020603050405020304" pitchFamily="18" charset="0"/>
              </a:rPr>
              <a:t>And given the following html code, </a:t>
            </a:r>
            <a:endPar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&lt;div id = "</a:t>
            </a:r>
            <a:r>
              <a:rPr lang="en-US" sz="52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idofadiv</a:t>
            </a: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"&gt;</a:t>
            </a:r>
          </a:p>
          <a:p>
            <a:pPr marL="0" marR="0" indent="0">
              <a:lnSpc>
                <a:spcPct val="107000"/>
              </a:lnSpc>
              <a:spcBef>
                <a:spcPts val="0"/>
              </a:spcBef>
              <a:spcAft>
                <a:spcPts val="0"/>
              </a:spcAft>
              <a:buNone/>
            </a:pPr>
            <a:r>
              <a:rPr lang="en-US" sz="5200"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	</a:t>
            </a: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&lt;h1&gt; Horror Movies&lt;/h1&gt;</a:t>
            </a:r>
          </a:p>
          <a:p>
            <a:pPr marL="685800"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 I love crazy, schlocky, funny horror movies.  I don’t like gory slasher movies at all.  They’re just gross. I really like the horror movies that either are psychologically 	scary or are just silly.</a:t>
            </a:r>
          </a:p>
          <a:p>
            <a:pPr marL="0"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a:t>
            </a:r>
          </a:p>
          <a:p>
            <a:pPr marL="0"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&lt;h2&gt;B Horror Movies&lt;/h2&gt;</a:t>
            </a:r>
          </a:p>
          <a:p>
            <a:pPr marL="685800"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 There are funny horror movies, like Sean of the Dead and Zombieland, and then there are horror movies that are so bad they’re funny.  I like those too!</a:t>
            </a:r>
          </a:p>
          <a:p>
            <a:pPr marL="0" marR="0" indent="0">
              <a:lnSpc>
                <a:spcPct val="107000"/>
              </a:lnSpc>
              <a:spcBef>
                <a:spcPts val="0"/>
              </a:spcBef>
              <a:spcAft>
                <a:spcPts val="0"/>
              </a:spcAft>
              <a:buNone/>
            </a:pPr>
            <a:r>
              <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a:t>
            </a:r>
          </a:p>
          <a:p>
            <a:pPr marL="0" marR="0" indent="0">
              <a:lnSpc>
                <a:spcPct val="107000"/>
              </a:lnSpc>
              <a:spcBef>
                <a:spcPts val="0"/>
              </a:spcBef>
              <a:spcAft>
                <a:spcPts val="0"/>
              </a:spcAft>
              <a:buNone/>
            </a:pPr>
            <a:r>
              <a:rPr lang="en-US" sz="5200"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5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&lt;/div&gt;</a:t>
            </a:r>
          </a:p>
          <a:p>
            <a:pPr marL="0" marR="0" indent="0">
              <a:lnSpc>
                <a:spcPct val="107000"/>
              </a:lnSpc>
              <a:spcBef>
                <a:spcPts val="0"/>
              </a:spcBef>
              <a:spcAft>
                <a:spcPts val="0"/>
              </a:spcAft>
              <a:buNone/>
            </a:pPr>
            <a:r>
              <a:rPr lang="en-US" sz="5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5200" dirty="0">
                <a:effectLst/>
                <a:latin typeface="Calibri" panose="020F0502020204030204" pitchFamily="34" charset="0"/>
                <a:ea typeface="Calibri" panose="020F0502020204030204" pitchFamily="34" charset="0"/>
                <a:cs typeface="Times New Roman" panose="02020603050405020304" pitchFamily="18" charset="0"/>
              </a:rPr>
              <a:t>     the </a:t>
            </a:r>
            <a:r>
              <a:rPr lang="en-US" sz="52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5200" dirty="0">
                <a:effectLst/>
                <a:latin typeface="Calibri" panose="020F0502020204030204" pitchFamily="34" charset="0"/>
                <a:ea typeface="Calibri" panose="020F0502020204030204" pitchFamily="34" charset="0"/>
                <a:cs typeface="Times New Roman" panose="02020603050405020304" pitchFamily="18" charset="0"/>
              </a:rPr>
              <a:t> of </a:t>
            </a:r>
            <a:r>
              <a:rPr lang="en-US" sz="5200" dirty="0" err="1">
                <a:effectLst/>
                <a:latin typeface="Calibri" panose="020F0502020204030204" pitchFamily="34" charset="0"/>
                <a:ea typeface="Calibri" panose="020F0502020204030204" pitchFamily="34" charset="0"/>
                <a:cs typeface="Times New Roman" panose="02020603050405020304" pitchFamily="18" charset="0"/>
              </a:rPr>
              <a:t>idofadiv</a:t>
            </a:r>
            <a:r>
              <a:rPr lang="en-US" sz="5200" dirty="0">
                <a:effectLst/>
                <a:latin typeface="Calibri" panose="020F0502020204030204" pitchFamily="34" charset="0"/>
                <a:ea typeface="Calibri" panose="020F0502020204030204" pitchFamily="34" charset="0"/>
                <a:cs typeface="Times New Roman" panose="02020603050405020304" pitchFamily="18" charset="0"/>
              </a:rPr>
              <a:t> would be </a:t>
            </a:r>
            <a:r>
              <a:rPr lang="en-US" sz="5200" b="1" dirty="0">
                <a:effectLst/>
                <a:latin typeface="Calibri" panose="020F0502020204030204" pitchFamily="34" charset="0"/>
                <a:ea typeface="Calibri" panose="020F0502020204030204" pitchFamily="34" charset="0"/>
                <a:cs typeface="Times New Roman" panose="02020603050405020304" pitchFamily="18" charset="0"/>
              </a:rPr>
              <a:t>all of  (all the green stuff!)</a:t>
            </a:r>
            <a:r>
              <a:rPr lang="en-US" sz="52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nSpc>
                <a:spcPct val="107000"/>
              </a:lnSpc>
              <a:spcBef>
                <a:spcPts val="0"/>
              </a:spcBef>
              <a:spcAft>
                <a:spcPts val="0"/>
              </a:spcAft>
              <a:buNone/>
            </a:pPr>
            <a:r>
              <a:rPr lang="en-US" sz="5200" b="1"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	</a:t>
            </a: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&lt;h1&gt; Horror Movies&lt;/h1&gt;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 I love crazy, schlocky, funny horror movies.  I don’t like gory slasher movies at all.  They’re just gross. I really like the horror movies that either are psychologically scary or are just silly.</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&lt;h2&gt;B Horror Movies&lt;/h2&gt;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 There are funny horror movies, like Sean of the Dead and Zombieland, and then there are horror movies that are so bad they’re funny.  I like those too!</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5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&lt;/p&gt;</a:t>
            </a:r>
            <a:endParaRPr lang="en-US" sz="52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8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cxnSp>
        <p:nvCxnSpPr>
          <p:cNvPr id="5" name="Straight Connector 4">
            <a:extLst>
              <a:ext uri="{FF2B5EF4-FFF2-40B4-BE49-F238E27FC236}">
                <a16:creationId xmlns:a16="http://schemas.microsoft.com/office/drawing/2014/main" id="{2B132463-2FE9-45FD-A3E2-357F46CC8B46}"/>
              </a:ext>
            </a:extLst>
          </p:cNvPr>
          <p:cNvCxnSpPr/>
          <p:nvPr/>
        </p:nvCxnSpPr>
        <p:spPr>
          <a:xfrm flipV="1">
            <a:off x="409433" y="2511184"/>
            <a:ext cx="10990997" cy="50042"/>
          </a:xfrm>
          <a:prstGeom prst="line">
            <a:avLst/>
          </a:prstGeom>
          <a:ln w="28575">
            <a:solidFill>
              <a:srgbClr val="FFC000"/>
            </a:solidFill>
            <a:prstDash val="lg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26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D3203-EA43-412E-98EF-CF5683234466}"/>
              </a:ext>
            </a:extLst>
          </p:cNvPr>
          <p:cNvSpPr>
            <a:spLocks noGrp="1"/>
          </p:cNvSpPr>
          <p:nvPr>
            <p:ph type="title"/>
          </p:nvPr>
        </p:nvSpPr>
        <p:spPr>
          <a:xfrm>
            <a:off x="4965430" y="629268"/>
            <a:ext cx="6586491" cy="1286160"/>
          </a:xfrm>
        </p:spPr>
        <p:txBody>
          <a:bodyPr anchor="b">
            <a:normAutofit/>
          </a:bodyPr>
          <a:lstStyle/>
          <a:p>
            <a:r>
              <a:rPr lang="en-US" sz="4100" b="1" dirty="0">
                <a:effectLst/>
                <a:latin typeface="Calibri Light" panose="020F0302020204030204" pitchFamily="34" charset="0"/>
                <a:ea typeface="Times New Roman" panose="02020603050405020304" pitchFamily="18" charset="0"/>
                <a:cs typeface="Times New Roman" panose="02020603050405020304" pitchFamily="18" charset="0"/>
              </a:rPr>
              <a:t>Using </a:t>
            </a:r>
            <a:r>
              <a:rPr lang="en-US" sz="4100" b="1" dirty="0" err="1">
                <a:effectLst/>
                <a:latin typeface="Calibri Light" panose="020F0302020204030204" pitchFamily="34" charset="0"/>
                <a:ea typeface="Times New Roman" panose="02020603050405020304" pitchFamily="18" charset="0"/>
                <a:cs typeface="Times New Roman" panose="02020603050405020304" pitchFamily="18" charset="0"/>
              </a:rPr>
              <a:t>innerHTML</a:t>
            </a:r>
            <a:r>
              <a:rPr lang="en-US" sz="4100" b="1" dirty="0">
                <a:effectLst/>
                <a:latin typeface="Calibri Light" panose="020F0302020204030204" pitchFamily="34" charset="0"/>
                <a:ea typeface="Times New Roman" panose="02020603050405020304" pitchFamily="18" charset="0"/>
                <a:cs typeface="Times New Roman" panose="02020603050405020304" pitchFamily="18" charset="0"/>
              </a:rPr>
              <a:t> to change an entire list:</a:t>
            </a:r>
            <a:endParaRPr lang="en-US" sz="4100" dirty="0"/>
          </a:p>
        </p:txBody>
      </p:sp>
      <p:sp>
        <p:nvSpPr>
          <p:cNvPr id="3" name="Content Placeholder 2">
            <a:extLst>
              <a:ext uri="{FF2B5EF4-FFF2-40B4-BE49-F238E27FC236}">
                <a16:creationId xmlns:a16="http://schemas.microsoft.com/office/drawing/2014/main" id="{5050CD17-56FC-46CB-A5BD-023D05290FFA}"/>
              </a:ext>
            </a:extLst>
          </p:cNvPr>
          <p:cNvSpPr>
            <a:spLocks noGrp="1"/>
          </p:cNvSpPr>
          <p:nvPr>
            <p:ph idx="1"/>
          </p:nvPr>
        </p:nvSpPr>
        <p:spPr>
          <a:xfrm>
            <a:off x="4965431" y="2065079"/>
            <a:ext cx="7144682" cy="4676918"/>
          </a:xfrm>
        </p:spPr>
        <p:txBody>
          <a:bodyPr>
            <a:normAutofit/>
          </a:bodyPr>
          <a:lstStyle/>
          <a:p>
            <a:pPr marL="0" marR="0" indent="0">
              <a:spcBef>
                <a:spcPts val="0"/>
              </a:spcBef>
              <a:spcAft>
                <a:spcPts val="5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HTML:</a:t>
            </a:r>
          </a:p>
          <a:p>
            <a:pPr marL="0" marR="0" indent="0" defTabSz="341313">
              <a:spcBef>
                <a:spcPts val="0"/>
              </a:spcBef>
              <a:spcAft>
                <a:spcPts val="500"/>
              </a:spcAft>
              <a:buNone/>
            </a:pPr>
            <a:r>
              <a:rPr lang="it-IT"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&lt;ul id = "mylist" onClick = "changeList('mylist')"&gt; </a:t>
            </a:r>
          </a:p>
          <a:p>
            <a:pPr marL="0" marR="0" indent="0" defTabSz="341313">
              <a:spcBef>
                <a:spcPts val="0"/>
              </a:spcBef>
              <a:spcAft>
                <a:spcPts val="500"/>
              </a:spcAft>
              <a:buNone/>
            </a:pPr>
            <a:r>
              <a:rPr lang="it-IT"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&lt;li&gt; clown&lt;/li&gt;</a:t>
            </a:r>
          </a:p>
          <a:p>
            <a:pPr marL="0" marR="0" indent="0" defTabSz="341313">
              <a:spcBef>
                <a:spcPts val="0"/>
              </a:spcBef>
              <a:spcAft>
                <a:spcPts val="500"/>
              </a:spcAft>
              <a:buNone/>
            </a:pPr>
            <a:r>
              <a:rPr lang="it-IT"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&lt;li&gt; monster&lt;/li&gt;</a:t>
            </a:r>
          </a:p>
          <a:p>
            <a:pPr marL="0" marR="0" indent="0" defTabSz="341313">
              <a:spcBef>
                <a:spcPts val="0"/>
              </a:spcBef>
              <a:spcAft>
                <a:spcPts val="500"/>
              </a:spcAft>
              <a:buNone/>
            </a:pPr>
            <a:r>
              <a:rPr lang="it-IT"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&lt;li&gt;witch&lt;/li&gt;</a:t>
            </a:r>
          </a:p>
          <a:p>
            <a:pPr marL="0" marR="0" indent="0" defTabSz="341313">
              <a:spcBef>
                <a:spcPts val="0"/>
              </a:spcBef>
              <a:spcAft>
                <a:spcPts val="500"/>
              </a:spcAft>
              <a:buNone/>
            </a:pPr>
            <a:r>
              <a:rPr lang="it-IT"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&lt;/ul&gt;</a:t>
            </a:r>
            <a:endPar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5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5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JavaScript function:</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function </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changeList</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 {</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x="&lt;li&gt; ghosts&lt;/li&gt;"</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y = "&lt;li&gt; zombies&lt;/li&gt;"</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z = "&lt;li&gt;monsters&lt;/li&gt;"</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q = "&lt;li&gt;ghouls&lt;/li&gt;"</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x + y + z + q</a:t>
            </a:r>
          </a:p>
          <a:p>
            <a:pPr marR="0" indent="0">
              <a:spcBef>
                <a:spcPts val="0"/>
              </a:spcBef>
              <a:spcAft>
                <a:spcPts val="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6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v</a:t>
            </a:r>
          </a:p>
          <a:p>
            <a:pPr marR="0" indent="0">
              <a:spcBef>
                <a:spcPts val="0"/>
              </a:spcBef>
              <a:spcAft>
                <a:spcPts val="500"/>
              </a:spcAft>
              <a:buNone/>
            </a:pPr>
            <a:r>
              <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p>
            <a:pPr marR="0" indent="0">
              <a:spcBef>
                <a:spcPts val="0"/>
              </a:spcBef>
              <a:spcAft>
                <a:spcPts val="500"/>
              </a:spcAft>
              <a:buNone/>
            </a:pPr>
            <a:endParaRPr lang="en-US"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R="0" indent="0">
              <a:spcBef>
                <a:spcPts val="0"/>
              </a:spcBef>
              <a:spcAft>
                <a:spcPts val="500"/>
              </a:spcAft>
              <a:buNone/>
            </a:pPr>
            <a:endParaRPr lang="en-US"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400" dirty="0"/>
          </a:p>
        </p:txBody>
      </p:sp>
      <p:pic>
        <p:nvPicPr>
          <p:cNvPr id="5" name="Picture 4" descr="Zombie Panda">
            <a:extLst>
              <a:ext uri="{FF2B5EF4-FFF2-40B4-BE49-F238E27FC236}">
                <a16:creationId xmlns:a16="http://schemas.microsoft.com/office/drawing/2014/main" id="{0CDA0F5D-DC93-45E0-8520-0CAD6364BC13}"/>
              </a:ext>
            </a:extLst>
          </p:cNvPr>
          <p:cNvPicPr>
            <a:picLocks noChangeAspect="1"/>
          </p:cNvPicPr>
          <p:nvPr/>
        </p:nvPicPr>
        <p:blipFill rotWithShape="1">
          <a:blip r:embed="rId2">
            <a:extLst>
              <a:ext uri="{28A0092B-C50C-407E-A947-70E740481C1C}">
                <a14:useLocalDpi xmlns:a14="http://schemas.microsoft.com/office/drawing/2010/main" val="0"/>
              </a:ext>
            </a:extLst>
          </a:blip>
          <a:srcRect l="11519" r="20888" b="1"/>
          <a:stretch/>
        </p:blipFill>
        <p:spPr>
          <a:xfrm>
            <a:off x="20" y="-432172"/>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A21A06"/>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9F6E03B-E395-404F-8597-6E980FA9368B}"/>
              </a:ext>
            </a:extLst>
          </p:cNvPr>
          <p:cNvSpPr txBox="1"/>
          <p:nvPr/>
        </p:nvSpPr>
        <p:spPr>
          <a:xfrm>
            <a:off x="595952" y="6123591"/>
            <a:ext cx="11000096" cy="1072088"/>
          </a:xfrm>
          <a:prstGeom prst="rect">
            <a:avLst/>
          </a:prstGeom>
          <a:noFill/>
        </p:spPr>
        <p:txBody>
          <a:bodyPr wrap="square" rtlCol="0">
            <a:spAutoFit/>
          </a:bodyPr>
          <a:lstStyle/>
          <a:p>
            <a:pPr marL="0" marR="0">
              <a:spcBef>
                <a:spcPts val="0"/>
              </a:spcBef>
            </a:pPr>
            <a:r>
              <a:rPr lang="en-US" sz="1500" dirty="0">
                <a:effectLst/>
                <a:latin typeface="Calibri" panose="020F0502020204030204" pitchFamily="34" charset="0"/>
                <a:ea typeface="Calibri" panose="020F0502020204030204" pitchFamily="34" charset="0"/>
                <a:cs typeface="Times New Roman" panose="02020603050405020304" pitchFamily="18" charset="0"/>
              </a:rPr>
              <a:t>Note that I could have written out,</a:t>
            </a:r>
          </a:p>
          <a:p>
            <a:pPr marL="0" marR="0" indent="0">
              <a:spcBef>
                <a:spcPts val="0"/>
              </a:spcBef>
              <a:buNone/>
            </a:pPr>
            <a:r>
              <a:rPr lang="en-US" sz="15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5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 ghosts&lt;/li&gt;&lt;li&gt; zombies&lt;/li&gt;&lt;li&gt;monsters&lt;/li&gt;&lt;li&gt;ghouls&lt;/li&gt;“</a:t>
            </a:r>
          </a:p>
          <a:p>
            <a:pPr>
              <a:spcAft>
                <a:spcPts val="500"/>
              </a:spcAft>
            </a:pPr>
            <a:r>
              <a:rPr lang="en-US" sz="1450" dirty="0">
                <a:effectLst/>
                <a:latin typeface="Calibri" panose="020F0502020204030204" pitchFamily="34" charset="0"/>
                <a:ea typeface="Calibri" panose="020F0502020204030204" pitchFamily="34" charset="0"/>
                <a:cs typeface="Times New Roman" panose="02020603050405020304" pitchFamily="18" charset="0"/>
              </a:rPr>
              <a:t>This line and the code above do exactly the same thing – it’s just easier to find problems in the code above than it is to find errors in this line.</a:t>
            </a:r>
          </a:p>
          <a:p>
            <a:pPr marL="0" marR="0" indent="0">
              <a:spcBef>
                <a:spcPts val="0"/>
              </a:spcBef>
              <a:spcAft>
                <a:spcPts val="500"/>
              </a:spcAft>
              <a:buNone/>
            </a:pPr>
            <a:endParaRPr lang="en-US" sz="15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7234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5BA3D7-564E-4CC9-B464-34505DB85D7B}"/>
              </a:ext>
            </a:extLst>
          </p:cNvPr>
          <p:cNvSpPr>
            <a:spLocks noGrp="1"/>
          </p:cNvSpPr>
          <p:nvPr>
            <p:ph type="title"/>
          </p:nvPr>
        </p:nvSpPr>
        <p:spPr>
          <a:xfrm>
            <a:off x="572493" y="238539"/>
            <a:ext cx="11018520" cy="1434415"/>
          </a:xfrm>
        </p:spPr>
        <p:txBody>
          <a:bodyPr anchor="b">
            <a:normAutofit/>
          </a:bodyPr>
          <a:lstStyle/>
          <a:p>
            <a:r>
              <a:rPr lang="en-US" sz="5400" b="1" dirty="0">
                <a:effectLst/>
                <a:latin typeface="Calibri Light" panose="020F0302020204030204" pitchFamily="34" charset="0"/>
                <a:ea typeface="Times New Roman" panose="02020603050405020304" pitchFamily="18" charset="0"/>
                <a:cs typeface="Times New Roman" panose="02020603050405020304" pitchFamily="18" charset="0"/>
              </a:rPr>
              <a:t>Troubleshooting:</a:t>
            </a:r>
            <a:endParaRPr lang="en-US" sz="5400" dirty="0"/>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CF0EAB5-8D05-4CFD-8274-72F1CD8DAAD4}"/>
              </a:ext>
            </a:extLst>
          </p:cNvPr>
          <p:cNvSpPr>
            <a:spLocks noGrp="1"/>
          </p:cNvSpPr>
          <p:nvPr>
            <p:ph idx="1"/>
          </p:nvPr>
        </p:nvSpPr>
        <p:spPr>
          <a:xfrm>
            <a:off x="572493" y="2071316"/>
            <a:ext cx="6713552" cy="4119172"/>
          </a:xfrm>
        </p:spPr>
        <p:txBody>
          <a:bodyPr anchor="t">
            <a:normAutofit/>
          </a:bodyPr>
          <a:lstStyle/>
          <a:p>
            <a:pPr marL="342900" marR="0" lvl="0" indent="-342900">
              <a:spcBef>
                <a:spcPts val="0"/>
              </a:spcBef>
              <a:spcAft>
                <a:spcPts val="500"/>
              </a:spcAft>
              <a:buFont typeface="Symbol" panose="05050102010706020507" pitchFamily="18" charset="2"/>
              <a:buChar char=""/>
            </a:pPr>
            <a:r>
              <a:rPr lang="en-US" sz="1900" dirty="0">
                <a:effectLst/>
                <a:latin typeface="Calibri" panose="020F0502020204030204" pitchFamily="34" charset="0"/>
                <a:ea typeface="Calibri" panose="020F0502020204030204" pitchFamily="34" charset="0"/>
                <a:cs typeface="Symbol" panose="05050102010706020507" pitchFamily="18" charset="2"/>
              </a:rPr>
              <a:t>Make sure that the button in your html calls a function with  exactly the same name as the name of the function in your </a:t>
            </a:r>
            <a:r>
              <a:rPr lang="en-US" sz="1900" dirty="0" err="1">
                <a:effectLst/>
                <a:latin typeface="Calibri" panose="020F0502020204030204" pitchFamily="34" charset="0"/>
                <a:ea typeface="Calibri" panose="020F0502020204030204" pitchFamily="34" charset="0"/>
                <a:cs typeface="Symbol" panose="05050102010706020507" pitchFamily="18" charset="2"/>
              </a:rPr>
              <a:t>javaScript</a:t>
            </a:r>
            <a:r>
              <a:rPr lang="en-US" sz="1900" dirty="0">
                <a:effectLst/>
                <a:latin typeface="Calibri" panose="020F0502020204030204" pitchFamily="34" charset="0"/>
                <a:ea typeface="Calibri" panose="020F0502020204030204" pitchFamily="34" charset="0"/>
                <a:cs typeface="Symbol" panose="05050102010706020507" pitchFamily="18" charset="2"/>
              </a:rPr>
              <a:t>. </a:t>
            </a:r>
          </a:p>
          <a:p>
            <a:pPr marL="800100" lvl="1" indent="-342900">
              <a:spcBef>
                <a:spcPts val="0"/>
              </a:spcBef>
              <a:spcAft>
                <a:spcPts val="500"/>
              </a:spcAft>
              <a:buFont typeface="Symbol" panose="05050102010706020507" pitchFamily="18" charset="2"/>
              <a:buChar char=""/>
            </a:pPr>
            <a:r>
              <a:rPr lang="en-US" sz="1500" dirty="0">
                <a:effectLst/>
                <a:latin typeface="Calibri" panose="020F0502020204030204" pitchFamily="34" charset="0"/>
                <a:ea typeface="Calibri" panose="020F0502020204030204" pitchFamily="34" charset="0"/>
                <a:cs typeface="Symbol" panose="05050102010706020507" pitchFamily="18" charset="2"/>
              </a:rPr>
              <a:t>(so in the example above, small c in change, large L in list</a:t>
            </a:r>
          </a:p>
          <a:p>
            <a:pPr marL="342900" marR="0" lvl="0" indent="-342900">
              <a:spcBef>
                <a:spcPts val="0"/>
              </a:spcBef>
              <a:spcAft>
                <a:spcPts val="500"/>
              </a:spcAft>
              <a:buFont typeface="Symbol" panose="05050102010706020507" pitchFamily="18" charset="2"/>
              <a:buChar char=""/>
            </a:pPr>
            <a:r>
              <a:rPr lang="en-US" sz="1900" dirty="0">
                <a:effectLst/>
                <a:latin typeface="Calibri" panose="020F0502020204030204" pitchFamily="34" charset="0"/>
                <a:ea typeface="Calibri" panose="020F0502020204030204" pitchFamily="34" charset="0"/>
                <a:cs typeface="Symbol" panose="05050102010706020507" pitchFamily="18" charset="2"/>
              </a:rPr>
              <a:t>Make sure in the html you’re passing in the id of the entire list (the ul) instead of an individual list item (an li)</a:t>
            </a:r>
          </a:p>
          <a:p>
            <a:pPr marL="342900" marR="0" lvl="0" indent="-342900">
              <a:spcBef>
                <a:spcPts val="0"/>
              </a:spcBef>
              <a:spcAft>
                <a:spcPts val="500"/>
              </a:spcAft>
              <a:buFont typeface="Symbol" panose="05050102010706020507" pitchFamily="18" charset="2"/>
              <a:buChar char=""/>
            </a:pPr>
            <a:r>
              <a:rPr lang="en-US" sz="1900" dirty="0">
                <a:effectLst/>
                <a:latin typeface="Calibri" panose="020F0502020204030204" pitchFamily="34" charset="0"/>
                <a:ea typeface="Calibri" panose="020F0502020204030204" pitchFamily="34" charset="0"/>
                <a:cs typeface="Symbol" panose="05050102010706020507" pitchFamily="18" charset="2"/>
              </a:rPr>
              <a:t>Make sure you have an opening and closing quote for each string on each line in the function</a:t>
            </a:r>
          </a:p>
          <a:p>
            <a:pPr marL="800100" lvl="1" indent="-342900">
              <a:spcBef>
                <a:spcPts val="0"/>
              </a:spcBef>
              <a:spcAft>
                <a:spcPts val="500"/>
              </a:spcAft>
              <a:buFont typeface="Symbol" panose="05050102010706020507" pitchFamily="18" charset="2"/>
              <a:buChar char=""/>
            </a:pPr>
            <a:r>
              <a:rPr lang="en-US" sz="1500" dirty="0">
                <a:effectLst/>
                <a:latin typeface="Calibri" panose="020F0502020204030204" pitchFamily="34" charset="0"/>
                <a:ea typeface="Calibri" panose="020F0502020204030204" pitchFamily="34" charset="0"/>
                <a:cs typeface="Symbol" panose="05050102010706020507" pitchFamily="18" charset="2"/>
              </a:rPr>
              <a:t>string on the right into a variable on the left</a:t>
            </a:r>
          </a:p>
          <a:p>
            <a:pPr marL="342900" marR="0" lvl="0" indent="-342900">
              <a:spcBef>
                <a:spcPts val="0"/>
              </a:spcBef>
              <a:spcAft>
                <a:spcPts val="500"/>
              </a:spcAft>
              <a:buFont typeface="Symbol" panose="05050102010706020507" pitchFamily="18" charset="2"/>
              <a:buChar char=""/>
            </a:pPr>
            <a:r>
              <a:rPr lang="en-US" sz="1900" dirty="0">
                <a:effectLst/>
                <a:latin typeface="Calibri" panose="020F0502020204030204" pitchFamily="34" charset="0"/>
                <a:ea typeface="Calibri" panose="020F0502020204030204" pitchFamily="34" charset="0"/>
                <a:cs typeface="Symbol" panose="05050102010706020507" pitchFamily="18" charset="2"/>
              </a:rPr>
              <a:t>Make sure you’ve got opening and closing {  and } around the entire function.</a:t>
            </a:r>
          </a:p>
          <a:p>
            <a:pPr marL="342900" marR="0" lvl="0" indent="-342900">
              <a:spcBef>
                <a:spcPts val="0"/>
              </a:spcBef>
              <a:spcAft>
                <a:spcPts val="500"/>
              </a:spcAft>
              <a:buFont typeface="Symbol" panose="05050102010706020507" pitchFamily="18" charset="2"/>
              <a:buChar char=""/>
            </a:pPr>
            <a:r>
              <a:rPr lang="en-US" sz="1900" dirty="0">
                <a:effectLst/>
                <a:latin typeface="Calibri" panose="020F0502020204030204" pitchFamily="34" charset="0"/>
                <a:ea typeface="Calibri" panose="020F0502020204030204" pitchFamily="34" charset="0"/>
                <a:cs typeface="Symbol" panose="05050102010706020507" pitchFamily="18" charset="2"/>
              </a:rPr>
              <a:t>Double check spelling of </a:t>
            </a:r>
            <a:br>
              <a:rPr lang="en-US" sz="1900" dirty="0">
                <a:effectLst/>
                <a:latin typeface="Calibri" panose="020F0502020204030204" pitchFamily="34" charset="0"/>
                <a:ea typeface="Calibri" panose="020F0502020204030204" pitchFamily="34" charset="0"/>
                <a:cs typeface="Symbol" panose="05050102010706020507" pitchFamily="18" charset="2"/>
              </a:rPr>
            </a:br>
            <a:r>
              <a:rPr lang="en-US" sz="1900" dirty="0">
                <a:effectLst/>
                <a:latin typeface="Calibri" panose="020F0502020204030204" pitchFamily="34" charset="0"/>
                <a:ea typeface="Calibri" panose="020F0502020204030204" pitchFamily="34" charset="0"/>
                <a:cs typeface="Symbol" panose="05050102010706020507" pitchFamily="18" charset="2"/>
              </a:rPr>
              <a:t>      </a:t>
            </a:r>
            <a:r>
              <a:rPr lang="en-US" sz="1600" dirty="0" err="1">
                <a:solidFill>
                  <a:srgbClr val="FF0000"/>
                </a:solidFill>
                <a:effectLst/>
                <a:latin typeface="Calibri" panose="020F0502020204030204" pitchFamily="34" charset="0"/>
                <a:ea typeface="Calibri" panose="020F0502020204030204" pitchFamily="34" charset="0"/>
                <a:cs typeface="Symbol" panose="05050102010706020507" pitchFamily="18" charset="2"/>
              </a:rPr>
              <a:t>document.getElementById</a:t>
            </a:r>
            <a:r>
              <a:rPr lang="en-US" sz="1600" dirty="0">
                <a:solidFill>
                  <a:srgbClr val="FF0000"/>
                </a:solidFill>
                <a:effectLst/>
                <a:latin typeface="Calibri" panose="020F0502020204030204" pitchFamily="34" charset="0"/>
                <a:ea typeface="Calibri" panose="020F0502020204030204" pitchFamily="34" charset="0"/>
                <a:cs typeface="Symbol" panose="05050102010706020507" pitchFamily="18" charset="2"/>
              </a:rPr>
              <a:t>(...).</a:t>
            </a:r>
            <a:r>
              <a:rPr lang="en-US" sz="1600" dirty="0" err="1">
                <a:solidFill>
                  <a:srgbClr val="FF0000"/>
                </a:solidFill>
                <a:effectLst/>
                <a:latin typeface="Calibri" panose="020F0502020204030204" pitchFamily="34" charset="0"/>
                <a:ea typeface="Calibri" panose="020F0502020204030204" pitchFamily="34" charset="0"/>
                <a:cs typeface="Symbol" panose="05050102010706020507" pitchFamily="18" charset="2"/>
              </a:rPr>
              <a:t>innerHTML</a:t>
            </a:r>
            <a:endParaRPr lang="en-US" sz="1900" dirty="0">
              <a:solidFill>
                <a:srgbClr val="FF0000"/>
              </a:solidFill>
              <a:effectLst/>
              <a:latin typeface="Calibri" panose="020F0502020204030204" pitchFamily="34" charset="0"/>
              <a:ea typeface="Calibri" panose="020F0502020204030204" pitchFamily="34" charset="0"/>
              <a:cs typeface="Symbol" panose="05050102010706020507" pitchFamily="18" charset="2"/>
            </a:endParaRPr>
          </a:p>
          <a:p>
            <a:endParaRPr lang="en-US" sz="1900" dirty="0"/>
          </a:p>
        </p:txBody>
      </p:sp>
      <p:pic>
        <p:nvPicPr>
          <p:cNvPr id="5" name="Picture 4" descr="Ghost Zutto">
            <a:extLst>
              <a:ext uri="{FF2B5EF4-FFF2-40B4-BE49-F238E27FC236}">
                <a16:creationId xmlns:a16="http://schemas.microsoft.com/office/drawing/2014/main" id="{A9B3AF45-C71E-4B55-8736-8E064F357D5F}"/>
              </a:ext>
            </a:extLst>
          </p:cNvPr>
          <p:cNvPicPr>
            <a:picLocks noChangeAspect="1"/>
          </p:cNvPicPr>
          <p:nvPr/>
        </p:nvPicPr>
        <p:blipFill rotWithShape="1">
          <a:blip r:embed="rId2">
            <a:extLst>
              <a:ext uri="{28A0092B-C50C-407E-A947-70E740481C1C}">
                <a14:useLocalDpi xmlns:a14="http://schemas.microsoft.com/office/drawing/2010/main" val="0"/>
              </a:ext>
            </a:extLst>
          </a:blip>
          <a:srcRect l="981" r="2811" b="-3"/>
          <a:stretch/>
        </p:blipFill>
        <p:spPr>
          <a:xfrm>
            <a:off x="7675658" y="2093976"/>
            <a:ext cx="3941064" cy="4096512"/>
          </a:xfrm>
          <a:prstGeom prst="rect">
            <a:avLst/>
          </a:prstGeom>
        </p:spPr>
      </p:pic>
    </p:spTree>
    <p:extLst>
      <p:ext uri="{BB962C8B-B14F-4D97-AF65-F5344CB8AC3E}">
        <p14:creationId xmlns:p14="http://schemas.microsoft.com/office/powerpoint/2010/main" val="4252569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8C157-5E70-42D4-B5EE-1C75303C3306}"/>
              </a:ext>
            </a:extLst>
          </p:cNvPr>
          <p:cNvSpPr>
            <a:spLocks noGrp="1"/>
          </p:cNvSpPr>
          <p:nvPr>
            <p:ph type="title"/>
          </p:nvPr>
        </p:nvSpPr>
        <p:spPr/>
        <p:txBody>
          <a:bodyPr/>
          <a:lstStyle/>
          <a:p>
            <a:r>
              <a:rPr lang="en-US" sz="44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Using </a:t>
            </a:r>
            <a:r>
              <a:rPr lang="en-US" sz="4400" b="1" dirty="0" err="1">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getElementById</a:t>
            </a:r>
            <a:r>
              <a:rPr lang="en-US" sz="44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 to Add to an Existing List</a:t>
            </a:r>
            <a:br>
              <a:rPr lang="en-US" sz="4400" b="1"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C64C393-FCAE-4DC5-9B5B-7FDD145010C5}"/>
              </a:ext>
            </a:extLst>
          </p:cNvPr>
          <p:cNvSpPr>
            <a:spLocks noGrp="1"/>
          </p:cNvSpPr>
          <p:nvPr>
            <p:ph idx="1"/>
          </p:nvPr>
        </p:nvSpPr>
        <p:spPr>
          <a:xfrm>
            <a:off x="400335" y="1255594"/>
            <a:ext cx="6805683" cy="5313528"/>
          </a:xfrm>
        </p:spPr>
        <p:txBody>
          <a:bodyPr>
            <a:normAutofit fontScale="85000" lnSpcReduction="20000"/>
          </a:bodyPr>
          <a:lstStyle/>
          <a:p>
            <a:pPr marL="0" marR="0" indent="0" defTabSz="458788">
              <a:lnSpc>
                <a:spcPct val="107000"/>
              </a:lnSpc>
              <a:spcBef>
                <a:spcPts val="150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So far, so good.  But what if you want to add to the </a:t>
            </a:r>
            <a:r>
              <a:rPr lang="en-US" sz="2800" b="1" i="1" dirty="0">
                <a:effectLst/>
                <a:latin typeface="Calibri" panose="020F0502020204030204" pitchFamily="34" charset="0"/>
                <a:ea typeface="Calibri" panose="020F0502020204030204" pitchFamily="34" charset="0"/>
                <a:cs typeface="Times New Roman" panose="02020603050405020304" pitchFamily="18" charset="0"/>
              </a:rPr>
              <a:t>existing list</a:t>
            </a:r>
            <a:r>
              <a:rPr lang="en-US" sz="28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defTabSz="458788">
              <a:lnSpc>
                <a:spcPct val="107000"/>
              </a:lnSpc>
              <a:spcBef>
                <a:spcPts val="150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We must first get the existing list using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sz="28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defTabSz="458788">
              <a:lnSpc>
                <a:spcPct val="107000"/>
              </a:lnSpc>
              <a:spcBef>
                <a:spcPts val="1500"/>
              </a:spcBef>
              <a:spcAft>
                <a:spcPts val="500"/>
              </a:spcAft>
              <a:buNone/>
            </a:pP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k = </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endPar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lvl="1" defTabSz="458788">
              <a:lnSpc>
                <a:spcPct val="107000"/>
              </a:lnSpc>
              <a:spcAft>
                <a:spcPts val="500"/>
              </a:spcAft>
            </a:pPr>
            <a:r>
              <a:rPr lang="en-US" dirty="0">
                <a:effectLst/>
                <a:latin typeface="Calibri" panose="020F0502020204030204" pitchFamily="34" charset="0"/>
                <a:ea typeface="Calibri" panose="020F0502020204030204" pitchFamily="34" charset="0"/>
                <a:cs typeface="Times New Roman" panose="02020603050405020304" pitchFamily="18" charset="0"/>
              </a:rPr>
              <a:t>This line gets the current </a:t>
            </a:r>
            <a:r>
              <a:rPr lang="en-US"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dirty="0">
                <a:effectLst/>
                <a:latin typeface="Calibri" panose="020F0502020204030204" pitchFamily="34" charset="0"/>
                <a:ea typeface="Calibri" panose="020F0502020204030204" pitchFamily="34" charset="0"/>
                <a:cs typeface="Times New Roman" panose="02020603050405020304" pitchFamily="18" charset="0"/>
              </a:rPr>
              <a:t> of your list.  </a:t>
            </a:r>
          </a:p>
          <a:p>
            <a:pPr lvl="1" defTabSz="458788">
              <a:lnSpc>
                <a:spcPct val="107000"/>
              </a:lnSpc>
              <a:spcAft>
                <a:spcPts val="500"/>
              </a:spcAft>
            </a:pPr>
            <a:r>
              <a:rPr lang="en-US" dirty="0">
                <a:effectLst/>
                <a:latin typeface="Calibri" panose="020F0502020204030204" pitchFamily="34" charset="0"/>
                <a:ea typeface="Calibri" panose="020F0502020204030204" pitchFamily="34" charset="0"/>
                <a:cs typeface="Times New Roman" panose="02020603050405020304" pitchFamily="18" charset="0"/>
              </a:rPr>
              <a:t>k will now hold all of the </a:t>
            </a:r>
            <a:r>
              <a:rPr lang="en-US" dirty="0" err="1">
                <a:effectLst/>
                <a:latin typeface="Calibri" panose="020F0502020204030204" pitchFamily="34" charset="0"/>
                <a:ea typeface="Calibri" panose="020F0502020204030204" pitchFamily="34" charset="0"/>
                <a:cs typeface="Times New Roman" panose="02020603050405020304" pitchFamily="18" charset="0"/>
              </a:rPr>
              <a:t>innerHTML</a:t>
            </a:r>
            <a:r>
              <a:rPr lang="en-US" dirty="0">
                <a:effectLst/>
                <a:latin typeface="Calibri" panose="020F0502020204030204" pitchFamily="34" charset="0"/>
                <a:ea typeface="Calibri" panose="020F0502020204030204" pitchFamily="34" charset="0"/>
                <a:cs typeface="Times New Roman" panose="02020603050405020304" pitchFamily="18" charset="0"/>
              </a:rPr>
              <a:t> of your list (the ul tag), </a:t>
            </a:r>
          </a:p>
          <a:p>
            <a:pPr lvl="2" defTabSz="458788">
              <a:lnSpc>
                <a:spcPct val="107000"/>
              </a:lnSpc>
              <a:spcAft>
                <a:spcPts val="500"/>
              </a:spcAft>
            </a:pPr>
            <a:r>
              <a:rPr lang="en-US" dirty="0">
                <a:latin typeface="Calibri" panose="020F0502020204030204" pitchFamily="34" charset="0"/>
                <a:ea typeface="Calibri" panose="020F0502020204030204" pitchFamily="34" charset="0"/>
                <a:cs typeface="Times New Roman" panose="02020603050405020304" pitchFamily="18" charset="0"/>
              </a:rPr>
              <a:t>e.g.,</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ALL</a:t>
            </a:r>
            <a:r>
              <a:rPr lang="en-US" sz="2400" dirty="0">
                <a:effectLst/>
                <a:latin typeface="Calibri" panose="020F0502020204030204" pitchFamily="34" charset="0"/>
                <a:ea typeface="Calibri" panose="020F0502020204030204" pitchFamily="34" charset="0"/>
                <a:cs typeface="Times New Roman" panose="02020603050405020304" pitchFamily="18" charset="0"/>
              </a:rPr>
              <a:t> of the list items in there so far.</a:t>
            </a:r>
          </a:p>
          <a:p>
            <a:pPr marL="0" marR="0" indent="0" defTabSz="458788">
              <a:lnSpc>
                <a:spcPct val="107000"/>
              </a:lnSpc>
              <a:spcBef>
                <a:spcPts val="220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Now if we put in the function:</a:t>
            </a:r>
          </a:p>
          <a:p>
            <a:pPr marR="0" indent="0" defTabSz="458788">
              <a:lnSpc>
                <a:spcPct val="107000"/>
              </a:lnSpc>
              <a:spcBef>
                <a:spcPts val="500"/>
              </a:spcBef>
              <a:spcAft>
                <a:spcPts val="0"/>
              </a:spcAft>
              <a:buNone/>
            </a:pP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k+ v</a:t>
            </a:r>
          </a:p>
          <a:p>
            <a:pPr marR="0" indent="0" defTabSz="458788">
              <a:lnSpc>
                <a:spcPct val="107000"/>
              </a:lnSpc>
              <a:spcBef>
                <a:spcPts val="150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It will add the new list item to the </a:t>
            </a:r>
            <a:r>
              <a:rPr lang="en-US" sz="2800" b="1" dirty="0">
                <a:effectLst/>
                <a:latin typeface="Calibri" panose="020F0502020204030204" pitchFamily="34" charset="0"/>
                <a:ea typeface="Calibri" panose="020F0502020204030204" pitchFamily="34" charset="0"/>
                <a:cs typeface="Times New Roman" panose="02020603050405020304" pitchFamily="18" charset="0"/>
              </a:rPr>
              <a:t>END OF THE EXISTING </a:t>
            </a:r>
            <a:r>
              <a:rPr lang="en-US" b="1" dirty="0">
                <a:latin typeface="Calibri" panose="020F0502020204030204" pitchFamily="34" charset="0"/>
                <a:ea typeface="Calibri" panose="020F0502020204030204" pitchFamily="34" charset="0"/>
                <a:cs typeface="Times New Roman" panose="02020603050405020304" pitchFamily="18" charset="0"/>
              </a:rPr>
              <a:t>LIST! </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7FA44BE8-F1F3-420B-B577-2EEC6F7C19B5}"/>
              </a:ext>
            </a:extLst>
          </p:cNvPr>
          <p:cNvSpPr txBox="1"/>
          <p:nvPr/>
        </p:nvSpPr>
        <p:spPr>
          <a:xfrm>
            <a:off x="7206018" y="3179929"/>
            <a:ext cx="4788298" cy="2308324"/>
          </a:xfrm>
          <a:prstGeom prst="rect">
            <a:avLst/>
          </a:prstGeom>
          <a:solidFill>
            <a:schemeClr val="bg2"/>
          </a:solidFill>
          <a:ln>
            <a:solidFill>
              <a:schemeClr val="accent1"/>
            </a:solidFill>
          </a:ln>
        </p:spPr>
        <p:txBody>
          <a:bodyPr wrap="none" rtlCol="0">
            <a:spAutoFit/>
          </a:bodyPr>
          <a:lstStyle/>
          <a:p>
            <a:pPr defTabSz="287338"/>
            <a:r>
              <a:rPr lang="en-US" sz="1600" dirty="0">
                <a:solidFill>
                  <a:srgbClr val="FF0000"/>
                </a:solidFill>
              </a:rPr>
              <a:t>function </a:t>
            </a:r>
            <a:r>
              <a:rPr lang="en-US" sz="1600" dirty="0" err="1">
                <a:solidFill>
                  <a:srgbClr val="FF0000"/>
                </a:solidFill>
              </a:rPr>
              <a:t>changeList</a:t>
            </a:r>
            <a:r>
              <a:rPr lang="en-US" sz="1600" dirty="0">
                <a:solidFill>
                  <a:srgbClr val="FF0000"/>
                </a:solidFill>
              </a:rPr>
              <a:t>(par) {</a:t>
            </a:r>
          </a:p>
          <a:p>
            <a:pPr defTabSz="287338"/>
            <a:r>
              <a:rPr lang="en-US" sz="1600" dirty="0">
                <a:solidFill>
                  <a:srgbClr val="FF0000"/>
                </a:solidFill>
              </a:rPr>
              <a:t>	x="&lt;li&gt; ghosts&lt;/li&gt;"</a:t>
            </a:r>
          </a:p>
          <a:p>
            <a:pPr defTabSz="287338"/>
            <a:r>
              <a:rPr lang="en-US" sz="1600" dirty="0">
                <a:solidFill>
                  <a:srgbClr val="FF0000"/>
                </a:solidFill>
              </a:rPr>
              <a:t>	y = "&lt;li&gt; zombies&lt;/li&gt;"</a:t>
            </a:r>
          </a:p>
          <a:p>
            <a:pPr defTabSz="287338"/>
            <a:r>
              <a:rPr lang="en-US" sz="1600" dirty="0">
                <a:solidFill>
                  <a:srgbClr val="FF0000"/>
                </a:solidFill>
              </a:rPr>
              <a:t>	z = "&lt;li&gt;monsters&lt;/li&gt;"</a:t>
            </a:r>
          </a:p>
          <a:p>
            <a:pPr defTabSz="287338"/>
            <a:r>
              <a:rPr lang="en-US" sz="1600" dirty="0">
                <a:solidFill>
                  <a:srgbClr val="FF0000"/>
                </a:solidFill>
              </a:rPr>
              <a:t>	q = "&lt;li&gt;ghouls&lt;/li&gt;"</a:t>
            </a:r>
          </a:p>
          <a:p>
            <a:pPr defTabSz="287338"/>
            <a:r>
              <a:rPr lang="en-US" sz="1600" dirty="0">
                <a:solidFill>
                  <a:srgbClr val="FF0000"/>
                </a:solidFill>
              </a:rPr>
              <a:t>	v = x + y + z + q</a:t>
            </a:r>
          </a:p>
          <a:p>
            <a:pPr defTabSz="287338"/>
            <a:r>
              <a:rPr lang="en-US" sz="1600" dirty="0">
                <a:solidFill>
                  <a:srgbClr val="FF0000"/>
                </a:solidFill>
              </a:rPr>
              <a:t>	</a:t>
            </a:r>
            <a:r>
              <a:rPr lang="en-US" sz="1600" b="1" dirty="0">
                <a:solidFill>
                  <a:srgbClr val="FF0000"/>
                </a:solidFill>
              </a:rPr>
              <a:t>k = </a:t>
            </a:r>
            <a:r>
              <a:rPr lang="en-US" sz="1600" b="1" dirty="0" err="1">
                <a:solidFill>
                  <a:srgbClr val="FF0000"/>
                </a:solidFill>
              </a:rPr>
              <a:t>document.getElementById</a:t>
            </a:r>
            <a:r>
              <a:rPr lang="en-US" sz="1600" b="1" dirty="0">
                <a:solidFill>
                  <a:srgbClr val="FF0000"/>
                </a:solidFill>
              </a:rPr>
              <a:t>(par).</a:t>
            </a:r>
            <a:r>
              <a:rPr lang="en-US" sz="1600" b="1" dirty="0" err="1">
                <a:solidFill>
                  <a:srgbClr val="FF0000"/>
                </a:solidFill>
              </a:rPr>
              <a:t>innerHTML</a:t>
            </a:r>
            <a:endParaRPr lang="en-US" sz="1600" b="1" dirty="0">
              <a:solidFill>
                <a:srgbClr val="FF0000"/>
              </a:solidFill>
            </a:endParaRPr>
          </a:p>
          <a:p>
            <a:pPr defTabSz="287338"/>
            <a:r>
              <a:rPr lang="en-US" sz="1600" b="1" dirty="0">
                <a:solidFill>
                  <a:srgbClr val="FF0000"/>
                </a:solidFill>
              </a:rPr>
              <a:t>	</a:t>
            </a:r>
            <a:r>
              <a:rPr lang="en-US" sz="1600" b="1" dirty="0" err="1">
                <a:solidFill>
                  <a:srgbClr val="FF0000"/>
                </a:solidFill>
              </a:rPr>
              <a:t>document.getElementById</a:t>
            </a:r>
            <a:r>
              <a:rPr lang="en-US" sz="1600" b="1" dirty="0">
                <a:solidFill>
                  <a:srgbClr val="FF0000"/>
                </a:solidFill>
              </a:rPr>
              <a:t>(par).</a:t>
            </a:r>
            <a:r>
              <a:rPr lang="en-US" sz="1600" b="1" dirty="0" err="1">
                <a:solidFill>
                  <a:srgbClr val="FF0000"/>
                </a:solidFill>
              </a:rPr>
              <a:t>innerHTML</a:t>
            </a:r>
            <a:r>
              <a:rPr lang="en-US" sz="1600" b="1" dirty="0">
                <a:solidFill>
                  <a:srgbClr val="FF0000"/>
                </a:solidFill>
              </a:rPr>
              <a:t> =  k + v</a:t>
            </a:r>
          </a:p>
          <a:p>
            <a:pPr defTabSz="287338"/>
            <a:r>
              <a:rPr lang="en-US" sz="1600" dirty="0">
                <a:solidFill>
                  <a:srgbClr val="FF0000"/>
                </a:solidFill>
              </a:rPr>
              <a:t>}</a:t>
            </a:r>
          </a:p>
        </p:txBody>
      </p:sp>
    </p:spTree>
    <p:extLst>
      <p:ext uri="{BB962C8B-B14F-4D97-AF65-F5344CB8AC3E}">
        <p14:creationId xmlns:p14="http://schemas.microsoft.com/office/powerpoint/2010/main" val="832508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79BA1-D892-44A5-BC2E-9BB54BDC3357}"/>
              </a:ext>
            </a:extLst>
          </p:cNvPr>
          <p:cNvSpPr>
            <a:spLocks noGrp="1"/>
          </p:cNvSpPr>
          <p:nvPr>
            <p:ph type="title"/>
          </p:nvPr>
        </p:nvSpPr>
        <p:spPr/>
        <p:txBody>
          <a:bodyPr/>
          <a:lstStyle/>
          <a:p>
            <a:r>
              <a:rPr lang="en-US" dirty="0"/>
              <a:t>And just this…  (AKA Order matters…)</a:t>
            </a:r>
          </a:p>
        </p:txBody>
      </p:sp>
      <p:sp>
        <p:nvSpPr>
          <p:cNvPr id="3" name="Content Placeholder 2">
            <a:extLst>
              <a:ext uri="{FF2B5EF4-FFF2-40B4-BE49-F238E27FC236}">
                <a16:creationId xmlns:a16="http://schemas.microsoft.com/office/drawing/2014/main" id="{9F7C557A-488C-467B-ADC8-BBDA0178BEC3}"/>
              </a:ext>
            </a:extLst>
          </p:cNvPr>
          <p:cNvSpPr>
            <a:spLocks noGrp="1"/>
          </p:cNvSpPr>
          <p:nvPr>
            <p:ph idx="1"/>
          </p:nvPr>
        </p:nvSpPr>
        <p:spPr/>
        <p:txBody>
          <a:bodyPr>
            <a:normAutofit/>
          </a:bodyPr>
          <a:lstStyle/>
          <a:p>
            <a:pPr marL="0" marR="0" indent="0">
              <a:lnSpc>
                <a:spcPct val="107000"/>
              </a:lnSpc>
              <a:spcBef>
                <a:spcPts val="0"/>
              </a:spcBef>
              <a:spcAft>
                <a:spcPts val="50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If you change the last line to be as follows:</a:t>
            </a:r>
          </a:p>
          <a:p>
            <a:pPr marR="0" indent="0">
              <a:lnSpc>
                <a:spcPct val="107000"/>
              </a:lnSpc>
              <a:spcBef>
                <a:spcPts val="0"/>
              </a:spcBef>
              <a:spcAft>
                <a:spcPts val="500"/>
              </a:spcAft>
              <a:buNone/>
            </a:pP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28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v + k</a:t>
            </a:r>
          </a:p>
          <a:p>
            <a:endParaRPr lang="en-US" dirty="0"/>
          </a:p>
          <a:p>
            <a:endParaRPr lang="en-US" dirty="0"/>
          </a:p>
          <a:p>
            <a:endParaRPr lang="en-US" dirty="0"/>
          </a:p>
          <a:p>
            <a:endParaRPr lang="en-US" dirty="0"/>
          </a:p>
          <a:p>
            <a:endParaRPr lang="en-US" dirty="0"/>
          </a:p>
          <a:p>
            <a:r>
              <a:rPr lang="en-US" dirty="0"/>
              <a:t>Now the new items are in the list BEFORE  the old items  </a:t>
            </a:r>
            <a:r>
              <a:rPr lang="en-US" dirty="0">
                <a:sym typeface="Wingdings" panose="05000000000000000000" pitchFamily="2" charset="2"/>
              </a:rPr>
              <a:t></a:t>
            </a:r>
            <a:endParaRPr lang="en-US" dirty="0"/>
          </a:p>
        </p:txBody>
      </p:sp>
      <p:sp>
        <p:nvSpPr>
          <p:cNvPr id="6" name="TextBox 5">
            <a:extLst>
              <a:ext uri="{FF2B5EF4-FFF2-40B4-BE49-F238E27FC236}">
                <a16:creationId xmlns:a16="http://schemas.microsoft.com/office/drawing/2014/main" id="{C36B057C-5B67-402E-9010-862E28D570C7}"/>
              </a:ext>
            </a:extLst>
          </p:cNvPr>
          <p:cNvSpPr txBox="1"/>
          <p:nvPr/>
        </p:nvSpPr>
        <p:spPr>
          <a:xfrm>
            <a:off x="1733265" y="2951764"/>
            <a:ext cx="4695324" cy="2308324"/>
          </a:xfrm>
          <a:prstGeom prst="rect">
            <a:avLst/>
          </a:prstGeom>
          <a:solidFill>
            <a:schemeClr val="bg2"/>
          </a:solidFill>
          <a:ln>
            <a:solidFill>
              <a:schemeClr val="accent1"/>
            </a:solidFill>
          </a:ln>
        </p:spPr>
        <p:txBody>
          <a:bodyPr wrap="none" rtlCol="0">
            <a:spAutoFit/>
          </a:bodyPr>
          <a:lstStyle/>
          <a:p>
            <a:pPr defTabSz="287338"/>
            <a:r>
              <a:rPr lang="en-US" sz="1600" dirty="0">
                <a:solidFill>
                  <a:srgbClr val="FF0000"/>
                </a:solidFill>
              </a:rPr>
              <a:t>function </a:t>
            </a:r>
            <a:r>
              <a:rPr lang="en-US" sz="1600" dirty="0" err="1">
                <a:solidFill>
                  <a:srgbClr val="FF0000"/>
                </a:solidFill>
              </a:rPr>
              <a:t>changeList</a:t>
            </a:r>
            <a:r>
              <a:rPr lang="en-US" sz="1600" dirty="0">
                <a:solidFill>
                  <a:srgbClr val="FF0000"/>
                </a:solidFill>
              </a:rPr>
              <a:t>(par) {</a:t>
            </a:r>
          </a:p>
          <a:p>
            <a:pPr defTabSz="287338"/>
            <a:r>
              <a:rPr lang="en-US" sz="1600" dirty="0">
                <a:solidFill>
                  <a:srgbClr val="FF0000"/>
                </a:solidFill>
              </a:rPr>
              <a:t>	x="&lt;li&gt; ghosts&lt;/li&gt;"</a:t>
            </a:r>
          </a:p>
          <a:p>
            <a:pPr defTabSz="287338"/>
            <a:r>
              <a:rPr lang="en-US" sz="1600" dirty="0">
                <a:solidFill>
                  <a:srgbClr val="FF0000"/>
                </a:solidFill>
              </a:rPr>
              <a:t>	y = "&lt;li&gt; zombies&lt;/li&gt;"</a:t>
            </a:r>
          </a:p>
          <a:p>
            <a:pPr defTabSz="287338"/>
            <a:r>
              <a:rPr lang="en-US" sz="1600" dirty="0">
                <a:solidFill>
                  <a:srgbClr val="FF0000"/>
                </a:solidFill>
              </a:rPr>
              <a:t>	z = "&lt;li&gt;monsters&lt;/li&gt;"</a:t>
            </a:r>
          </a:p>
          <a:p>
            <a:pPr defTabSz="287338"/>
            <a:r>
              <a:rPr lang="en-US" sz="1600" dirty="0">
                <a:solidFill>
                  <a:srgbClr val="FF0000"/>
                </a:solidFill>
              </a:rPr>
              <a:t>	q = "&lt;li&gt;ghouls&lt;/li&gt;"</a:t>
            </a:r>
          </a:p>
          <a:p>
            <a:pPr defTabSz="287338"/>
            <a:r>
              <a:rPr lang="en-US" sz="1600" dirty="0">
                <a:solidFill>
                  <a:srgbClr val="FF0000"/>
                </a:solidFill>
              </a:rPr>
              <a:t>	v = x + y + z + q</a:t>
            </a:r>
          </a:p>
          <a:p>
            <a:pPr defTabSz="287338"/>
            <a:r>
              <a:rPr lang="en-US" sz="1600" dirty="0">
                <a:solidFill>
                  <a:srgbClr val="FF0000"/>
                </a:solidFill>
              </a:rPr>
              <a:t>	</a:t>
            </a:r>
            <a:r>
              <a:rPr lang="en-US" sz="1600" b="1" dirty="0">
                <a:solidFill>
                  <a:srgbClr val="FF0000"/>
                </a:solidFill>
              </a:rPr>
              <a:t>k = </a:t>
            </a:r>
            <a:r>
              <a:rPr lang="en-US" sz="1600" b="1" dirty="0" err="1">
                <a:solidFill>
                  <a:srgbClr val="FF0000"/>
                </a:solidFill>
              </a:rPr>
              <a:t>document.getElementById</a:t>
            </a:r>
            <a:r>
              <a:rPr lang="en-US" sz="1600" b="1" dirty="0">
                <a:solidFill>
                  <a:srgbClr val="FF0000"/>
                </a:solidFill>
              </a:rPr>
              <a:t>(par).</a:t>
            </a:r>
            <a:r>
              <a:rPr lang="en-US" sz="1600" b="1" dirty="0" err="1">
                <a:solidFill>
                  <a:srgbClr val="FF0000"/>
                </a:solidFill>
              </a:rPr>
              <a:t>innerHTML</a:t>
            </a:r>
            <a:endParaRPr lang="en-US" sz="1600" b="1" dirty="0">
              <a:solidFill>
                <a:srgbClr val="FF0000"/>
              </a:solidFill>
            </a:endParaRPr>
          </a:p>
          <a:p>
            <a:pPr defTabSz="287338"/>
            <a:r>
              <a:rPr lang="en-US" sz="1600" b="1" dirty="0">
                <a:solidFill>
                  <a:srgbClr val="FF0000"/>
                </a:solidFill>
              </a:rPr>
              <a:t>	</a:t>
            </a:r>
            <a:r>
              <a:rPr lang="en-US" sz="1600" b="1" dirty="0" err="1">
                <a:solidFill>
                  <a:srgbClr val="FF0000"/>
                </a:solidFill>
              </a:rPr>
              <a:t>document.getElementById</a:t>
            </a:r>
            <a:r>
              <a:rPr lang="en-US" sz="1600" b="1" dirty="0">
                <a:solidFill>
                  <a:srgbClr val="FF0000"/>
                </a:solidFill>
              </a:rPr>
              <a:t>(par).</a:t>
            </a:r>
            <a:r>
              <a:rPr lang="en-US" sz="1600" b="1" dirty="0" err="1">
                <a:solidFill>
                  <a:srgbClr val="FF0000"/>
                </a:solidFill>
              </a:rPr>
              <a:t>innerHTML</a:t>
            </a:r>
            <a:r>
              <a:rPr lang="en-US" sz="1600" b="1" dirty="0">
                <a:solidFill>
                  <a:srgbClr val="FF0000"/>
                </a:solidFill>
              </a:rPr>
              <a:t> =  </a:t>
            </a:r>
            <a:r>
              <a:rPr lang="en-US" sz="1600" b="1" dirty="0" err="1">
                <a:solidFill>
                  <a:srgbClr val="FF0000"/>
                </a:solidFill>
              </a:rPr>
              <a:t>v+k</a:t>
            </a:r>
            <a:endParaRPr lang="en-US" sz="1600" b="1" dirty="0">
              <a:solidFill>
                <a:srgbClr val="FF0000"/>
              </a:solidFill>
            </a:endParaRPr>
          </a:p>
          <a:p>
            <a:pPr defTabSz="287338"/>
            <a:r>
              <a:rPr lang="en-US" sz="1600" dirty="0">
                <a:solidFill>
                  <a:srgbClr val="FF0000"/>
                </a:solidFill>
              </a:rPr>
              <a:t>}</a:t>
            </a:r>
          </a:p>
        </p:txBody>
      </p:sp>
    </p:spTree>
    <p:extLst>
      <p:ext uri="{BB962C8B-B14F-4D97-AF65-F5344CB8AC3E}">
        <p14:creationId xmlns:p14="http://schemas.microsoft.com/office/powerpoint/2010/main" val="274804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F71F9-A744-4975-8CB0-6BF040E20DAF}"/>
              </a:ext>
            </a:extLst>
          </p:cNvPr>
          <p:cNvSpPr>
            <a:spLocks noGrp="1"/>
          </p:cNvSpPr>
          <p:nvPr>
            <p:ph type="title"/>
          </p:nvPr>
        </p:nvSpPr>
        <p:spPr/>
        <p:txBody>
          <a:bodyPr/>
          <a:lstStyle/>
          <a:p>
            <a:r>
              <a:rPr lang="en-US" sz="4400" b="1" dirty="0">
                <a:solidFill>
                  <a:srgbClr val="1F4D78"/>
                </a:solidFill>
                <a:effectLst/>
                <a:latin typeface="Calibri Light" panose="020F0302020204030204" pitchFamily="34" charset="0"/>
                <a:ea typeface="Times New Roman" panose="02020603050405020304" pitchFamily="18" charset="0"/>
                <a:cs typeface="Times New Roman" panose="02020603050405020304" pitchFamily="18" charset="0"/>
              </a:rPr>
              <a:t>Variable Name Side Note: </a:t>
            </a:r>
            <a:br>
              <a:rPr lang="en-US" sz="4400" b="1" dirty="0">
                <a:solidFill>
                  <a:srgbClr val="1F4D78"/>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FDE244A-4D87-4670-81A3-DBFE8BDF0FC7}"/>
              </a:ext>
            </a:extLst>
          </p:cNvPr>
          <p:cNvSpPr>
            <a:spLocks noGrp="1"/>
          </p:cNvSpPr>
          <p:nvPr>
            <p:ph idx="1"/>
          </p:nvPr>
        </p:nvSpPr>
        <p:spPr>
          <a:xfrm>
            <a:off x="1542196" y="1533099"/>
            <a:ext cx="9057565" cy="4643864"/>
          </a:xfrm>
        </p:spPr>
        <p:txBody>
          <a:bodyPr>
            <a:normAutofit fontScale="70000" lnSpcReduction="20000"/>
          </a:bodyPr>
          <a:lstStyle/>
          <a:p>
            <a:pPr marL="0" marR="0" indent="0">
              <a:lnSpc>
                <a:spcPct val="107000"/>
              </a:lnSpc>
              <a:spcBef>
                <a:spcPts val="1300"/>
              </a:spcBef>
              <a:spcAft>
                <a:spcPts val="500"/>
              </a:spcAft>
              <a:buNone/>
            </a:pPr>
            <a:r>
              <a:rPr lang="en-US" sz="2800" i="1" dirty="0">
                <a:effectLst/>
                <a:latin typeface="Calibri" panose="020F0502020204030204" pitchFamily="34" charset="0"/>
                <a:ea typeface="Calibri" panose="020F0502020204030204" pitchFamily="34" charset="0"/>
                <a:cs typeface="Times New Roman" panose="02020603050405020304" pitchFamily="18" charset="0"/>
              </a:rPr>
              <a:t>Note that computer scientists often use single letters as variables.  This is because </a:t>
            </a:r>
            <a:r>
              <a:rPr lang="en-US" sz="2800" i="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WE ARE LAZY!  </a:t>
            </a:r>
            <a:r>
              <a:rPr lang="en-US" sz="2800" i="1" dirty="0">
                <a:effectLst/>
                <a:latin typeface="Calibri" panose="020F0502020204030204" pitchFamily="34" charset="0"/>
                <a:ea typeface="Calibri" panose="020F0502020204030204" pitchFamily="34" charset="0"/>
                <a:cs typeface="Times New Roman" panose="02020603050405020304" pitchFamily="18" charset="0"/>
              </a:rPr>
              <a:t>It is much easier to use as a variable name, k, than it is to use, ‘</a:t>
            </a:r>
            <a:r>
              <a:rPr lang="en-US" sz="2800" i="1" dirty="0" err="1">
                <a:effectLst/>
                <a:latin typeface="Calibri" panose="020F0502020204030204" pitchFamily="34" charset="0"/>
                <a:ea typeface="Calibri" panose="020F0502020204030204" pitchFamily="34" charset="0"/>
                <a:cs typeface="Times New Roman" panose="02020603050405020304" pitchFamily="18" charset="0"/>
              </a:rPr>
              <a:t>aVariableThatHoldsTheInnerHTMLOfTheList</a:t>
            </a:r>
            <a:r>
              <a:rPr lang="en-US" sz="2800" i="1" dirty="0">
                <a:effectLst/>
                <a:latin typeface="Calibri" panose="020F0502020204030204" pitchFamily="34" charset="0"/>
                <a:ea typeface="Calibri" panose="020F0502020204030204" pitchFamily="34" charset="0"/>
                <a:cs typeface="Times New Roman" panose="02020603050405020304" pitchFamily="18" charset="0"/>
              </a:rPr>
              <a:t>’   Both are perfectly legitimate variable names, as is ‘puppies’. </a:t>
            </a:r>
          </a:p>
          <a:p>
            <a:pPr marL="0" marR="0" indent="0">
              <a:lnSpc>
                <a:spcPct val="107000"/>
              </a:lnSpc>
              <a:spcBef>
                <a:spcPts val="1300"/>
              </a:spcBef>
              <a:spcAft>
                <a:spcPts val="500"/>
              </a:spcAft>
              <a:buNone/>
            </a:pPr>
            <a:r>
              <a:rPr lang="en-US" sz="2800" i="1" dirty="0">
                <a:effectLst/>
                <a:latin typeface="Calibri" panose="020F0502020204030204" pitchFamily="34" charset="0"/>
                <a:ea typeface="Calibri" panose="020F0502020204030204" pitchFamily="34" charset="0"/>
                <a:cs typeface="Times New Roman" panose="02020603050405020304" pitchFamily="18" charset="0"/>
              </a:rPr>
              <a:t>The best practice is to use short, simple variable names, preferably that somehow describe what the variable holds.  Short variable names are easier for you and for other people who have to deal with your code.  Plus you’re a lot less likely to misspell a short variable name than something longer but more </a:t>
            </a:r>
            <a:r>
              <a:rPr lang="en-US" i="1" dirty="0">
                <a:latin typeface="Calibri" panose="020F0502020204030204" pitchFamily="34" charset="0"/>
                <a:ea typeface="Calibri" panose="020F0502020204030204" pitchFamily="34" charset="0"/>
                <a:cs typeface="Times New Roman" panose="02020603050405020304" pitchFamily="18" charset="0"/>
              </a:rPr>
              <a:t>descriptive.</a:t>
            </a:r>
          </a:p>
          <a:p>
            <a:pPr marL="0" marR="0" indent="0">
              <a:lnSpc>
                <a:spcPct val="107000"/>
              </a:lnSpc>
              <a:spcBef>
                <a:spcPts val="1300"/>
              </a:spcBef>
              <a:spcAft>
                <a:spcPts val="500"/>
              </a:spcAft>
              <a:buNone/>
            </a:pPr>
            <a:r>
              <a:rPr lang="en-US" sz="2800" i="1" dirty="0">
                <a:effectLst/>
                <a:latin typeface="Calibri" panose="020F0502020204030204" pitchFamily="34" charset="0"/>
                <a:ea typeface="Calibri" panose="020F0502020204030204" pitchFamily="34" charset="0"/>
                <a:cs typeface="Times New Roman" panose="02020603050405020304" pitchFamily="18" charset="0"/>
              </a:rPr>
              <a:t>But we go back to the basic premise that computer scientists are a lazy bunch.  If you see a </a:t>
            </a:r>
            <a:r>
              <a:rPr lang="en-US" i="1" dirty="0">
                <a:latin typeface="Calibri" panose="020F0502020204030204" pitchFamily="34" charset="0"/>
                <a:ea typeface="Calibri" panose="020F0502020204030204" pitchFamily="34" charset="0"/>
                <a:cs typeface="Times New Roman" panose="02020603050405020304" pitchFamily="18" charset="0"/>
              </a:rPr>
              <a:t>single letter (preferred letters include x, y, z, </a:t>
            </a:r>
            <a:r>
              <a:rPr lang="en-US" i="1" dirty="0" err="1">
                <a:latin typeface="Calibri" panose="020F0502020204030204" pitchFamily="34" charset="0"/>
                <a:ea typeface="Calibri" panose="020F0502020204030204" pitchFamily="34" charset="0"/>
                <a:cs typeface="Times New Roman" panose="02020603050405020304" pitchFamily="18" charset="0"/>
              </a:rPr>
              <a:t>i</a:t>
            </a:r>
            <a:r>
              <a:rPr lang="en-US" i="1" dirty="0">
                <a:latin typeface="Calibri" panose="020F0502020204030204" pitchFamily="34" charset="0"/>
                <a:ea typeface="Calibri" panose="020F0502020204030204" pitchFamily="34" charset="0"/>
                <a:cs typeface="Times New Roman" panose="02020603050405020304" pitchFamily="18" charset="0"/>
              </a:rPr>
              <a:t>, j, and k)  it is almost always a variable or a parameter.</a:t>
            </a:r>
          </a:p>
          <a:p>
            <a:pPr marL="0" marR="0" indent="0">
              <a:lnSpc>
                <a:spcPct val="107000"/>
              </a:lnSpc>
              <a:spcBef>
                <a:spcPts val="1300"/>
              </a:spcBef>
              <a:spcAft>
                <a:spcPts val="500"/>
              </a:spcAft>
              <a:buNone/>
            </a:pPr>
            <a:r>
              <a:rPr lang="en-US" i="1" dirty="0">
                <a:latin typeface="Calibri" panose="020F0502020204030204" pitchFamily="34" charset="0"/>
                <a:ea typeface="Calibri" panose="020F0502020204030204" pitchFamily="34" charset="0"/>
                <a:cs typeface="Times New Roman" panose="02020603050405020304" pitchFamily="18" charset="0"/>
              </a:rPr>
              <a:t>All that being said, it really is better practice to use short, descriptive variable and parameter names.</a:t>
            </a:r>
          </a:p>
          <a:p>
            <a:endParaRPr lang="en-US" dirty="0"/>
          </a:p>
          <a:p>
            <a:pPr marL="0" indent="0">
              <a:buNone/>
            </a:pPr>
            <a:endParaRPr lang="en-US" dirty="0"/>
          </a:p>
        </p:txBody>
      </p:sp>
    </p:spTree>
    <p:extLst>
      <p:ext uri="{BB962C8B-B14F-4D97-AF65-F5344CB8AC3E}">
        <p14:creationId xmlns:p14="http://schemas.microsoft.com/office/powerpoint/2010/main" val="242536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57484-393D-4820-9076-D879E002943C}"/>
              </a:ext>
            </a:extLst>
          </p:cNvPr>
          <p:cNvSpPr>
            <a:spLocks noGrp="1"/>
          </p:cNvSpPr>
          <p:nvPr>
            <p:ph type="title"/>
          </p:nvPr>
        </p:nvSpPr>
        <p:spPr>
          <a:xfrm>
            <a:off x="801806" y="103544"/>
            <a:ext cx="10515600" cy="617514"/>
          </a:xfrm>
        </p:spPr>
        <p:txBody>
          <a:bodyPr>
            <a:normAutofit fontScale="90000"/>
          </a:bodyPr>
          <a:lstStyle/>
          <a:p>
            <a:r>
              <a:rPr lang="en-US" sz="4400" b="1" dirty="0">
                <a:solidFill>
                  <a:srgbClr val="1F4D78"/>
                </a:solidFill>
                <a:effectLst/>
                <a:latin typeface="Calibri Light" panose="020F0302020204030204" pitchFamily="34" charset="0"/>
                <a:ea typeface="Times New Roman" panose="02020603050405020304" pitchFamily="18" charset="0"/>
                <a:cs typeface="Times New Roman" panose="02020603050405020304" pitchFamily="18" charset="0"/>
              </a:rPr>
              <a:t>Add new (dynamic) content to list:</a:t>
            </a:r>
            <a:endParaRPr lang="en-US" dirty="0"/>
          </a:p>
        </p:txBody>
      </p:sp>
      <p:sp>
        <p:nvSpPr>
          <p:cNvPr id="3" name="Content Placeholder 2">
            <a:extLst>
              <a:ext uri="{FF2B5EF4-FFF2-40B4-BE49-F238E27FC236}">
                <a16:creationId xmlns:a16="http://schemas.microsoft.com/office/drawing/2014/main" id="{F9D1E6F9-A277-4E00-A607-87EC1FBBFD7E}"/>
              </a:ext>
            </a:extLst>
          </p:cNvPr>
          <p:cNvSpPr>
            <a:spLocks noGrp="1"/>
          </p:cNvSpPr>
          <p:nvPr>
            <p:ph idx="1"/>
          </p:nvPr>
        </p:nvSpPr>
        <p:spPr>
          <a:xfrm>
            <a:off x="545910" y="805218"/>
            <a:ext cx="10807890" cy="6052782"/>
          </a:xfrm>
        </p:spPr>
        <p:txBody>
          <a:bodyPr>
            <a:normAutofit lnSpcReduction="10000"/>
          </a:bodyPr>
          <a:lstStyle/>
          <a:p>
            <a:pPr marL="0" marR="0" indent="0" defTabSz="400050">
              <a:lnSpc>
                <a:spcPct val="107000"/>
              </a:lnSpc>
              <a:spcBef>
                <a:spcPts val="0"/>
              </a:spcBef>
              <a:spcAft>
                <a:spcPts val="500"/>
              </a:spcAft>
              <a:buNone/>
            </a:pPr>
            <a:r>
              <a:rPr lang="en-US" sz="1900" dirty="0">
                <a:effectLst/>
                <a:latin typeface="Calibri" panose="020F0502020204030204" pitchFamily="34" charset="0"/>
                <a:ea typeface="Calibri" panose="020F0502020204030204" pitchFamily="34" charset="0"/>
                <a:cs typeface="Times New Roman" panose="02020603050405020304" pitchFamily="18" charset="0"/>
              </a:rPr>
              <a:t>So far the code is relatively boring.  Every time you click on the list, the exact same list is generated.  Plus you’re adding the same content again and again</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defTabSz="400050">
              <a:lnSpc>
                <a:spcPct val="107000"/>
              </a:lnSpc>
              <a:spcBef>
                <a:spcPts val="0"/>
              </a:spcBef>
              <a:spcAft>
                <a:spcPts val="5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To make it  more interactive, use the prompt to ask the user what they want to input into the list.  </a:t>
            </a:r>
          </a:p>
          <a:p>
            <a:pPr marL="0" marR="0" indent="0" defTabSz="400050">
              <a:lnSpc>
                <a:spcPct val="107000"/>
              </a:lnSpc>
              <a:spcBef>
                <a:spcPts val="0"/>
              </a:spcBef>
              <a:spcAft>
                <a:spcPts val="5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E.g. (and here my variable is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defTabSz="400050">
              <a:lnSpc>
                <a:spcPct val="107000"/>
              </a:lnSpc>
              <a:spcBef>
                <a:spcPts val="0"/>
              </a:spcBef>
              <a:spcAft>
                <a:spcPts val="500"/>
              </a:spcAft>
              <a:buNone/>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5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and then x would be:</a:t>
            </a:r>
          </a:p>
          <a:p>
            <a:pPr marL="0" marR="0" indent="0" defTabSz="400050">
              <a:lnSpc>
                <a:spcPct val="107000"/>
              </a:lnSpc>
              <a:spcBef>
                <a:spcPts val="0"/>
              </a:spcBef>
              <a:spcAft>
                <a:spcPts val="5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x="&lt;li&gt;" + </a:t>
            </a:r>
            <a:r>
              <a:rPr lang="en-US" sz="14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0" marR="0" indent="0" defTabSz="400050">
              <a:lnSpc>
                <a:spcPct val="107000"/>
              </a:lnSpc>
              <a:spcBef>
                <a:spcPts val="0"/>
              </a:spcBef>
              <a:spcAft>
                <a:spcPts val="500"/>
              </a:spcAft>
              <a:buNone/>
            </a:pPr>
            <a:r>
              <a:rPr lang="en-US" sz="1800" b="1" dirty="0">
                <a:latin typeface="Calibri" panose="020F0502020204030204" pitchFamily="34" charset="0"/>
                <a:ea typeface="Calibri" panose="020F0502020204030204" pitchFamily="34" charset="0"/>
                <a:cs typeface="Times New Roman" panose="02020603050405020304" pitchFamily="18" charset="0"/>
              </a:rPr>
              <a:t>Explained: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defTabSz="400050">
              <a:lnSpc>
                <a:spcPct val="107000"/>
              </a:lnSpc>
              <a:spcBef>
                <a:spcPts val="0"/>
              </a:spcBef>
              <a:spcAft>
                <a:spcPts val="5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In this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line,newl</a:t>
            </a:r>
            <a:r>
              <a:rPr lang="en-US" sz="1400" dirty="0">
                <a:effectLst/>
                <a:latin typeface="Calibri" panose="020F0502020204030204" pitchFamily="34" charset="0"/>
                <a:ea typeface="Calibri" panose="020F0502020204030204" pitchFamily="34" charset="0"/>
                <a:cs typeface="Times New Roman" panose="02020603050405020304" pitchFamily="18" charset="0"/>
              </a:rPr>
              <a:t> is the item the user typed in (say it’s ghouls).  </a:t>
            </a:r>
          </a:p>
          <a:p>
            <a:pPr defTabSz="400050">
              <a:lnSpc>
                <a:spcPct val="107000"/>
              </a:lnSpc>
              <a:spcBef>
                <a:spcPts val="0"/>
              </a:spcBef>
              <a:spcAft>
                <a:spcPts val="5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But to make it a list item, we have to surround it with &lt;li&gt; and &lt;/li&gt;.  </a:t>
            </a:r>
          </a:p>
          <a:p>
            <a:pPr lvl="1" defTabSz="400050">
              <a:lnSpc>
                <a:spcPct val="107000"/>
              </a:lnSpc>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Those are literal items – we literally want &lt;li&gt; and &lt;/li&gt; to be written to the html page (so they go in quotes)</a:t>
            </a:r>
          </a:p>
          <a:p>
            <a:pPr lvl="1" defTabSz="400050">
              <a:lnSpc>
                <a:spcPct val="107000"/>
              </a:lnSpc>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But we don’t want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newl</a:t>
            </a:r>
            <a:r>
              <a:rPr lang="en-US" sz="1200" dirty="0">
                <a:effectLst/>
                <a:latin typeface="Calibri" panose="020F0502020204030204" pitchFamily="34" charset="0"/>
                <a:ea typeface="Calibri" panose="020F0502020204030204" pitchFamily="34" charset="0"/>
                <a:cs typeface="Times New Roman" panose="02020603050405020304" pitchFamily="18" charset="0"/>
              </a:rPr>
              <a:t> to literally be written to the page, we want what’s inside of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newl</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lvl="2" defTabSz="400050">
              <a:lnSpc>
                <a:spcPct val="107000"/>
              </a:lnSpc>
              <a:spcBef>
                <a:spcPts val="0"/>
              </a:spcBef>
              <a:spcAft>
                <a:spcPts val="5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So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newl</a:t>
            </a:r>
            <a:r>
              <a:rPr lang="en-US" sz="900" dirty="0">
                <a:effectLst/>
                <a:latin typeface="Calibri" panose="020F0502020204030204" pitchFamily="34" charset="0"/>
                <a:ea typeface="Calibri" panose="020F0502020204030204" pitchFamily="34" charset="0"/>
                <a:cs typeface="Times New Roman" panose="02020603050405020304" pitchFamily="18" charset="0"/>
              </a:rPr>
              <a:t> does not go in quotes</a:t>
            </a:r>
          </a:p>
          <a:p>
            <a:pPr lvl="1" defTabSz="400050">
              <a:lnSpc>
                <a:spcPct val="107000"/>
              </a:lnSpc>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And, we have to join everything together using +.  </a:t>
            </a:r>
          </a:p>
          <a:p>
            <a:pPr lvl="1" defTabSz="400050">
              <a:lnSpc>
                <a:spcPct val="107000"/>
              </a:lnSpc>
              <a:spcBef>
                <a:spcPts val="0"/>
              </a:spcBef>
              <a:spcAft>
                <a:spcPts val="5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And, finally, we want to put it all into the variable x.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defTabSz="400050">
              <a:lnSpc>
                <a:spcPct val="107000"/>
              </a:lnSpc>
              <a:spcBef>
                <a:spcPts val="0"/>
              </a:spcBef>
              <a:spcAft>
                <a:spcPts val="500"/>
              </a:spcAft>
              <a:buNone/>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defTabSz="400050">
              <a:lnSpc>
                <a:spcPct val="107000"/>
              </a:lnSpc>
              <a:spcBef>
                <a:spcPts val="0"/>
              </a:spcBef>
              <a:spcAft>
                <a:spcPts val="500"/>
              </a:spcAft>
              <a:buNone/>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You could also do it like this:</a:t>
            </a:r>
          </a:p>
          <a:p>
            <a:pPr marL="0" marR="0" indent="0" defTabSz="400050">
              <a:lnSpc>
                <a:spcPct val="107000"/>
              </a:lnSpc>
              <a:spcBef>
                <a:spcPts val="0"/>
              </a:spcBef>
              <a:spcAft>
                <a:spcPts val="0"/>
              </a:spcAft>
              <a:buNone/>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 “&lt;li&gt;”</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w = “&lt;/li&gt;”</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newitem</a:t>
            </a: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0"/>
              </a:spcBef>
              <a:spcAft>
                <a:spcPts val="0"/>
              </a:spcAft>
              <a:buNone/>
            </a:pPr>
            <a:r>
              <a:rPr lang="en-US" sz="1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 = </a:t>
            </a:r>
            <a:r>
              <a:rPr lang="en-US" sz="14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v+newitem+w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defTabSz="400050">
              <a:lnSpc>
                <a:spcPct val="107000"/>
              </a:lnSpc>
              <a:spcBef>
                <a:spcPts val="800"/>
              </a:spcBef>
              <a:spcAft>
                <a:spcPts val="5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That will result in exactly the same results.</a:t>
            </a:r>
          </a:p>
        </p:txBody>
      </p:sp>
      <p:sp>
        <p:nvSpPr>
          <p:cNvPr id="4" name="TextBox 3">
            <a:extLst>
              <a:ext uri="{FF2B5EF4-FFF2-40B4-BE49-F238E27FC236}">
                <a16:creationId xmlns:a16="http://schemas.microsoft.com/office/drawing/2014/main" id="{2CC6C31D-716F-4DFF-BA35-740B708F8B7B}"/>
              </a:ext>
            </a:extLst>
          </p:cNvPr>
          <p:cNvSpPr txBox="1"/>
          <p:nvPr/>
        </p:nvSpPr>
        <p:spPr>
          <a:xfrm>
            <a:off x="7128679" y="4244877"/>
            <a:ext cx="4896084" cy="2387257"/>
          </a:xfrm>
          <a:prstGeom prst="rect">
            <a:avLst/>
          </a:prstGeom>
          <a:solidFill>
            <a:schemeClr val="bg2"/>
          </a:solidFill>
          <a:ln>
            <a:solidFill>
              <a:schemeClr val="accent1"/>
            </a:solidFill>
          </a:ln>
        </p:spPr>
        <p:txBody>
          <a:bodyPr wrap="none" rtlCol="0">
            <a:spAutoFit/>
          </a:bodyPr>
          <a:lstStyle/>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function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changeList</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 {</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k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prompt("What item do you want to add to the list?")</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x="&lt;li&gt;" +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newl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"&lt;/li&gt;"</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y = "&lt;li&gt; zombies&lt;/li&gt;"</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z = "&lt;li&gt;monsters&lt;/li&gt;"</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q = "&lt;li&gt;ghouls&lt;/li&gt;"</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v = x + y + z + q</a:t>
            </a:r>
          </a:p>
          <a:p>
            <a:pPr marL="58738" marR="0" defTabSz="341313">
              <a:lnSpc>
                <a:spcPct val="107000"/>
              </a:lnSpc>
              <a:spcBef>
                <a:spcPts val="0"/>
              </a:spcBef>
              <a:spcAft>
                <a:spcPts val="0"/>
              </a:spcAft>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document.getElementById</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(par).</a:t>
            </a:r>
            <a:r>
              <a:rPr lang="en-US"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innerHTML</a:t>
            </a: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 k+ v</a:t>
            </a:r>
          </a:p>
          <a:p>
            <a:pPr marL="58738" marR="0">
              <a:lnSpc>
                <a:spcPct val="107000"/>
              </a:lnSpc>
              <a:spcBef>
                <a:spcPts val="0"/>
              </a:spcBef>
              <a:spcAft>
                <a:spcPts val="0"/>
              </a:spcAft>
            </a:pPr>
            <a:r>
              <a:rPr lang="en-US" sz="1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endPar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Shape, circle&#10;&#10;Description automatically generated">
            <a:extLst>
              <a:ext uri="{FF2B5EF4-FFF2-40B4-BE49-F238E27FC236}">
                <a16:creationId xmlns:a16="http://schemas.microsoft.com/office/drawing/2014/main" id="{D18949E6-22AE-4288-9DDC-F7F4B6CA18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9783" y="1371202"/>
            <a:ext cx="1744980" cy="2750820"/>
          </a:xfrm>
          <a:prstGeom prst="rect">
            <a:avLst/>
          </a:prstGeom>
        </p:spPr>
      </p:pic>
    </p:spTree>
    <p:extLst>
      <p:ext uri="{BB962C8B-B14F-4D97-AF65-F5344CB8AC3E}">
        <p14:creationId xmlns:p14="http://schemas.microsoft.com/office/powerpoint/2010/main" val="326742151"/>
      </p:ext>
    </p:extLst>
  </p:cSld>
  <p:clrMapOvr>
    <a:masterClrMapping/>
  </p:clrMapOvr>
</p:sld>
</file>

<file path=ppt/theme/theme1.xml><?xml version="1.0" encoding="utf-8"?>
<a:theme xmlns:a="http://schemas.openxmlformats.org/drawingml/2006/main" name="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6035</TotalTime>
  <Words>2678</Words>
  <Application>Microsoft Office PowerPoint</Application>
  <PresentationFormat>Widescreen</PresentationFormat>
  <Paragraphs>225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Bradley Hand ITC</vt:lpstr>
      <vt:lpstr>Calibri</vt:lpstr>
      <vt:lpstr>Calibri Light</vt:lpstr>
      <vt:lpstr>Chiller</vt:lpstr>
      <vt:lpstr>Symbol</vt:lpstr>
      <vt:lpstr>Office Theme</vt:lpstr>
      <vt:lpstr>innerHTML 2</vt:lpstr>
      <vt:lpstr>What is innerHTML?</vt:lpstr>
      <vt:lpstr>More innerHTML:</vt:lpstr>
      <vt:lpstr>Using innerHTML to change an entire list:</vt:lpstr>
      <vt:lpstr>Troubleshooting:</vt:lpstr>
      <vt:lpstr>Using getElementById to Add to an Existing List </vt:lpstr>
      <vt:lpstr>And just this…  (AKA Order matters…)</vt:lpstr>
      <vt:lpstr>Variable Name Side Note:  </vt:lpstr>
      <vt:lpstr>Add new (dynamic) content to list:</vt:lpstr>
      <vt:lpstr>Dynamic List:</vt:lpstr>
      <vt:lpstr>Ask user if they want to add info?</vt:lpstr>
      <vt:lpstr>Checking for each item?</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innerHTML 2</dc:title>
  <dc:creator>Yarrington, Debra</dc:creator>
  <cp:lastModifiedBy>Yarrington, Debra</cp:lastModifiedBy>
  <cp:revision>27</cp:revision>
  <dcterms:created xsi:type="dcterms:W3CDTF">2021-04-22T23:17:40Z</dcterms:created>
  <dcterms:modified xsi:type="dcterms:W3CDTF">2021-04-27T03:53:01Z</dcterms:modified>
</cp:coreProperties>
</file>