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4" r:id="rId7"/>
    <p:sldId id="258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7" autoAdjust="0"/>
    <p:restoredTop sz="94660"/>
  </p:normalViewPr>
  <p:slideViewPr>
    <p:cSldViewPr snapToGrid="0">
      <p:cViewPr>
        <p:scale>
          <a:sx n="100" d="100"/>
          <a:sy n="100" d="100"/>
        </p:scale>
        <p:origin x="12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F439-7F0E-4AFC-9E54-57DA48C09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93B3E-4A30-4B6A-B77E-3FE8161A5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A08B3-7ECC-4C5F-9D10-C9DD8095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2BE7C-C8F8-4101-9B6C-9BB2A731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C25FD-6DD6-49ED-9B82-049ED98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4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B9A76-3BDD-40E6-B3E3-E94CB617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662FE-680D-4D9C-A497-AFE71FE95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831B1-E275-4FEB-A819-91E29940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1D165-63F4-4CD8-9CDB-E28EE45C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3B58C-087E-4AC0-988A-E5FB7035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2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E600B-CF22-4AB5-8E7C-A1E938E0E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18DA0-E5D7-4004-B63B-9158246E2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81CE2-E83D-41E4-A7D3-F0D26FE1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FD944-E070-4100-A363-D0442721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768F3-2358-4626-BB15-8C84A75D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5BCF-4955-474E-9E19-29B8AEED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8824-B2F6-4E56-9F29-471681F9F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8D964-2BC3-4546-A46E-68A96735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25645-0C31-4D88-9F22-C6902FE9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439AF-8974-4E0E-8327-3B86F878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6390-6DCC-4ECC-B7DB-B82F8F433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8D475-DFE9-49DD-A684-D89F15927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FB32D-0469-4B4B-9E42-9F436FB1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41B8F-5326-4A47-B418-1E1696A3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C3220-487B-42E1-91D4-32B5E8DD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3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B94E-3456-4EE9-A62F-7A8DBE71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FDF3D-B7A1-4506-B9A3-CFFAB95E0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E9102-DB19-49C8-A476-FB1739FFC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2617B-84AE-4720-A0A3-C87B0900A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3761A-A528-4535-B6C1-C2D098D8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9CAA-116C-4C26-9B79-E207B71E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1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B2A5-B2E6-47FA-887C-83463D1E7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D4F2A-9700-4976-8425-35920A09D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53B0A-B59E-430A-BA3C-F22594F17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278455-0795-42E0-BCFF-8543ECFF0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E856A-8CD2-415A-AF68-37486BB8B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8D1AE4-0110-44D5-883D-346C24B5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E81487-FD82-4C36-B12B-BA9DC008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52707-45CA-4CF6-9687-C4E94FDB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505F-6299-465F-A18C-454EF3CB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CA1F6-4356-443E-97E9-81A20EF2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536FD-2B29-4FBC-9085-CA1A918B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5E516-95C7-47EE-8279-B2E86780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DE744-6D43-4945-8443-CA7D69BC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AEDC31-E84C-4A73-A392-1CAD4117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48E85-46B6-4828-B765-FE4033C1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9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73E99-896B-4016-863C-672EAC3A8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24A29-0BB3-4473-8BE9-51198A43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A5420-C098-4125-A131-B4314BB2A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6C095-09E4-4F83-9B6B-896CA6D63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1C69F-6B3B-4762-BDA9-7098D180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5C279-3AA7-4D25-9D14-268349E4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3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96C4-6F93-4A1C-894F-CC4E5A48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F4B22-1B7A-422E-B7F7-19BD79FED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CA480-CAF1-42A5-92E1-DA369151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4BFB9-8EAA-4DC3-BAC7-B19D648F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A1C7D-A105-4321-97B2-67455098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E9C25-1970-4B33-BAC8-6EE31FA8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3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F6CF1-51FE-4EFD-8ACD-C916D683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F0DB1-C3E2-481A-9FC7-40BF74B02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A1D18-FD15-4D4D-8DB4-69C756CB2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EB58F-4CDF-4336-BE5F-FD5F475F98F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D15AC-18C5-4A1F-9575-C30C6D77E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0188C-7107-4A8C-8BE5-26B46F5CD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2AE7-ED04-4FF4-8429-4B3C7B3DB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B158B5-50B5-4927-A367-7C9F3AFE5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F60A6-F23B-4348-B26E-3D06DA720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1824" y="1367673"/>
            <a:ext cx="4375151" cy="2665509"/>
          </a:xfrm>
        </p:spPr>
        <p:txBody>
          <a:bodyPr>
            <a:normAutofit/>
          </a:bodyPr>
          <a:lstStyle/>
          <a:p>
            <a:pPr algn="r"/>
            <a:r>
              <a:rPr lang="en-US" sz="7200">
                <a:solidFill>
                  <a:schemeClr val="bg1"/>
                </a:solidFill>
              </a:rPr>
              <a:t>innerHTML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15B27-5A59-4C08-91BC-D28A8D8EC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182" y="4414180"/>
            <a:ext cx="4377793" cy="884538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STILL using getElementById…</a:t>
            </a:r>
          </a:p>
        </p:txBody>
      </p:sp>
      <p:pic>
        <p:nvPicPr>
          <p:cNvPr id="5" name="Picture 4" descr="A picture containing text, sky, outdoor, mammal&#10;&#10;Description automatically generated">
            <a:extLst>
              <a:ext uri="{FF2B5EF4-FFF2-40B4-BE49-F238E27FC236}">
                <a16:creationId xmlns:a16="http://schemas.microsoft.com/office/drawing/2014/main" id="{7890A7BA-3DD6-4C87-911D-FF322DBD6A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" r="8572"/>
          <a:stretch/>
        </p:blipFill>
        <p:spPr>
          <a:xfrm>
            <a:off x="1" y="2"/>
            <a:ext cx="6249303" cy="6857998"/>
          </a:xfrm>
          <a:custGeom>
            <a:avLst/>
            <a:gdLst/>
            <a:ahLst/>
            <a:cxnLst/>
            <a:rect l="l" t="t" r="r" b="b"/>
            <a:pathLst>
              <a:path w="6249303" h="6857998">
                <a:moveTo>
                  <a:pt x="5497146" y="6118149"/>
                </a:moveTo>
                <a:cubicBezTo>
                  <a:pt x="5503695" y="6124102"/>
                  <a:pt x="5511317" y="6129341"/>
                  <a:pt x="5518366" y="6133723"/>
                </a:cubicBezTo>
                <a:cubicBezTo>
                  <a:pt x="5525509" y="6138152"/>
                  <a:pt x="5530855" y="6143474"/>
                  <a:pt x="5534525" y="6149380"/>
                </a:cubicBezTo>
                <a:lnTo>
                  <a:pt x="5540000" y="6166562"/>
                </a:lnTo>
                <a:lnTo>
                  <a:pt x="5534525" y="6149379"/>
                </a:lnTo>
                <a:cubicBezTo>
                  <a:pt x="5530855" y="6143474"/>
                  <a:pt x="5525509" y="6138152"/>
                  <a:pt x="5518366" y="6133722"/>
                </a:cubicBezTo>
                <a:cubicBezTo>
                  <a:pt x="5511317" y="6129341"/>
                  <a:pt x="5503695" y="6124102"/>
                  <a:pt x="5497146" y="6118149"/>
                </a:cubicBezTo>
                <a:close/>
                <a:moveTo>
                  <a:pt x="5405304" y="4941372"/>
                </a:moveTo>
                <a:lnTo>
                  <a:pt x="5408634" y="4950869"/>
                </a:lnTo>
                <a:lnTo>
                  <a:pt x="5418318" y="4991382"/>
                </a:lnTo>
                <a:lnTo>
                  <a:pt x="5408634" y="4950868"/>
                </a:lnTo>
                <a:close/>
                <a:moveTo>
                  <a:pt x="5409242" y="4749807"/>
                </a:moveTo>
                <a:cubicBezTo>
                  <a:pt x="5397106" y="4762826"/>
                  <a:pt x="5396249" y="4781365"/>
                  <a:pt x="5394535" y="4799797"/>
                </a:cubicBezTo>
                <a:cubicBezTo>
                  <a:pt x="5396249" y="4781365"/>
                  <a:pt x="5397106" y="4762827"/>
                  <a:pt x="5409242" y="4749807"/>
                </a:cubicBezTo>
                <a:close/>
                <a:moveTo>
                  <a:pt x="5427041" y="4543185"/>
                </a:moveTo>
                <a:cubicBezTo>
                  <a:pt x="5428019" y="4548281"/>
                  <a:pt x="5430065" y="4553662"/>
                  <a:pt x="5432447" y="4557092"/>
                </a:cubicBezTo>
                <a:cubicBezTo>
                  <a:pt x="5444067" y="4573618"/>
                  <a:pt x="5452855" y="4588275"/>
                  <a:pt x="5458810" y="4602021"/>
                </a:cubicBezTo>
                <a:cubicBezTo>
                  <a:pt x="5452855" y="4588275"/>
                  <a:pt x="5444067" y="4573618"/>
                  <a:pt x="5432447" y="4557091"/>
                </a:cubicBezTo>
                <a:close/>
                <a:moveTo>
                  <a:pt x="5893259" y="2819253"/>
                </a:moveTo>
                <a:lnTo>
                  <a:pt x="5904902" y="2827484"/>
                </a:lnTo>
                <a:lnTo>
                  <a:pt x="5904904" y="2827486"/>
                </a:lnTo>
                <a:lnTo>
                  <a:pt x="5933407" y="2861156"/>
                </a:lnTo>
                <a:lnTo>
                  <a:pt x="5923753" y="2842392"/>
                </a:lnTo>
                <a:lnTo>
                  <a:pt x="5904904" y="2827486"/>
                </a:lnTo>
                <a:lnTo>
                  <a:pt x="5904902" y="2827483"/>
                </a:lnTo>
                <a:close/>
                <a:moveTo>
                  <a:pt x="5823604" y="1974015"/>
                </a:moveTo>
                <a:lnTo>
                  <a:pt x="5817090" y="1999763"/>
                </a:lnTo>
                <a:cubicBezTo>
                  <a:pt x="5813281" y="2008056"/>
                  <a:pt x="5807601" y="2016020"/>
                  <a:pt x="5799362" y="2023547"/>
                </a:cubicBezTo>
                <a:cubicBezTo>
                  <a:pt x="5815841" y="2008497"/>
                  <a:pt x="5822079" y="1991685"/>
                  <a:pt x="5823604" y="1974015"/>
                </a:cubicBezTo>
                <a:close/>
                <a:moveTo>
                  <a:pt x="5806410" y="1768838"/>
                </a:moveTo>
                <a:cubicBezTo>
                  <a:pt x="5802029" y="1774411"/>
                  <a:pt x="5799266" y="1779948"/>
                  <a:pt x="5797809" y="1785412"/>
                </a:cubicBezTo>
                <a:lnTo>
                  <a:pt x="5797028" y="1801558"/>
                </a:lnTo>
                <a:cubicBezTo>
                  <a:pt x="5795361" y="1790986"/>
                  <a:pt x="5797647" y="1779981"/>
                  <a:pt x="5806410" y="1768838"/>
                </a:cubicBezTo>
                <a:close/>
                <a:moveTo>
                  <a:pt x="5915999" y="520953"/>
                </a:moveTo>
                <a:lnTo>
                  <a:pt x="5909271" y="549926"/>
                </a:lnTo>
                <a:lnTo>
                  <a:pt x="5903017" y="566616"/>
                </a:lnTo>
                <a:lnTo>
                  <a:pt x="5897067" y="581804"/>
                </a:lnTo>
                <a:lnTo>
                  <a:pt x="5896649" y="583595"/>
                </a:lnTo>
                <a:lnTo>
                  <a:pt x="5894474" y="589388"/>
                </a:lnTo>
                <a:cubicBezTo>
                  <a:pt x="5892074" y="597005"/>
                  <a:pt x="5890316" y="604728"/>
                  <a:pt x="5889851" y="612658"/>
                </a:cubicBezTo>
                <a:lnTo>
                  <a:pt x="5896649" y="583595"/>
                </a:lnTo>
                <a:lnTo>
                  <a:pt x="5902965" y="566754"/>
                </a:lnTo>
                <a:lnTo>
                  <a:pt x="5903017" y="566616"/>
                </a:lnTo>
                <a:lnTo>
                  <a:pt x="5908855" y="551717"/>
                </a:lnTo>
                <a:lnTo>
                  <a:pt x="5909271" y="549926"/>
                </a:lnTo>
                <a:lnTo>
                  <a:pt x="5911436" y="544146"/>
                </a:lnTo>
                <a:cubicBezTo>
                  <a:pt x="5913823" y="536547"/>
                  <a:pt x="5915561" y="528850"/>
                  <a:pt x="5915999" y="520953"/>
                </a:cubicBezTo>
                <a:close/>
                <a:moveTo>
                  <a:pt x="5864896" y="268794"/>
                </a:moveTo>
                <a:cubicBezTo>
                  <a:pt x="5862371" y="279176"/>
                  <a:pt x="5860668" y="289296"/>
                  <a:pt x="5860021" y="299164"/>
                </a:cubicBezTo>
                <a:cubicBezTo>
                  <a:pt x="5859371" y="309031"/>
                  <a:pt x="5859776" y="318646"/>
                  <a:pt x="5861466" y="328017"/>
                </a:cubicBezTo>
                <a:close/>
                <a:moveTo>
                  <a:pt x="0" y="0"/>
                </a:moveTo>
                <a:lnTo>
                  <a:pt x="6182312" y="0"/>
                </a:lnTo>
                <a:lnTo>
                  <a:pt x="6178097" y="24480"/>
                </a:lnTo>
                <a:cubicBezTo>
                  <a:pt x="6175612" y="32636"/>
                  <a:pt x="6171850" y="40471"/>
                  <a:pt x="6166086" y="47806"/>
                </a:cubicBezTo>
                <a:cubicBezTo>
                  <a:pt x="6151226" y="66857"/>
                  <a:pt x="6154655" y="85336"/>
                  <a:pt x="6156942" y="105718"/>
                </a:cubicBezTo>
                <a:cubicBezTo>
                  <a:pt x="6158656" y="121150"/>
                  <a:pt x="6158085" y="136963"/>
                  <a:pt x="6158277" y="152584"/>
                </a:cubicBezTo>
                <a:cubicBezTo>
                  <a:pt x="6158846" y="180017"/>
                  <a:pt x="6159037" y="207450"/>
                  <a:pt x="6159990" y="234883"/>
                </a:cubicBezTo>
                <a:cubicBezTo>
                  <a:pt x="6160370" y="243648"/>
                  <a:pt x="6165135" y="252600"/>
                  <a:pt x="6164373" y="261173"/>
                </a:cubicBezTo>
                <a:cubicBezTo>
                  <a:pt x="6160752" y="300800"/>
                  <a:pt x="6155037" y="340425"/>
                  <a:pt x="6151798" y="380050"/>
                </a:cubicBezTo>
                <a:cubicBezTo>
                  <a:pt x="6149894" y="402529"/>
                  <a:pt x="6153511" y="425581"/>
                  <a:pt x="6150846" y="447870"/>
                </a:cubicBezTo>
                <a:cubicBezTo>
                  <a:pt x="6147798" y="473587"/>
                  <a:pt x="6139988" y="498733"/>
                  <a:pt x="6135223" y="524262"/>
                </a:cubicBezTo>
                <a:cubicBezTo>
                  <a:pt x="6133891" y="531310"/>
                  <a:pt x="6135606" y="539121"/>
                  <a:pt x="6135985" y="546552"/>
                </a:cubicBezTo>
                <a:cubicBezTo>
                  <a:pt x="6136367" y="554933"/>
                  <a:pt x="6137129" y="563125"/>
                  <a:pt x="6137320" y="571508"/>
                </a:cubicBezTo>
                <a:cubicBezTo>
                  <a:pt x="6137702" y="597037"/>
                  <a:pt x="6137129" y="622564"/>
                  <a:pt x="6138464" y="648092"/>
                </a:cubicBezTo>
                <a:cubicBezTo>
                  <a:pt x="6139225" y="663713"/>
                  <a:pt x="6147035" y="680096"/>
                  <a:pt x="6144177" y="694576"/>
                </a:cubicBezTo>
                <a:cubicBezTo>
                  <a:pt x="6138654" y="724104"/>
                  <a:pt x="6151036" y="753633"/>
                  <a:pt x="6140750" y="783158"/>
                </a:cubicBezTo>
                <a:cubicBezTo>
                  <a:pt x="6137702" y="792306"/>
                  <a:pt x="6145322" y="804877"/>
                  <a:pt x="6145702" y="815929"/>
                </a:cubicBezTo>
                <a:cubicBezTo>
                  <a:pt x="6146654" y="843552"/>
                  <a:pt x="6146464" y="871173"/>
                  <a:pt x="6146274" y="898797"/>
                </a:cubicBezTo>
                <a:cubicBezTo>
                  <a:pt x="6146084" y="923562"/>
                  <a:pt x="6148750" y="949281"/>
                  <a:pt x="6143416" y="973095"/>
                </a:cubicBezTo>
                <a:cubicBezTo>
                  <a:pt x="6137702" y="998052"/>
                  <a:pt x="6138464" y="1020529"/>
                  <a:pt x="6144940" y="1044725"/>
                </a:cubicBezTo>
                <a:cubicBezTo>
                  <a:pt x="6149322" y="1061298"/>
                  <a:pt x="6149894" y="1078826"/>
                  <a:pt x="6151226" y="1095972"/>
                </a:cubicBezTo>
                <a:cubicBezTo>
                  <a:pt x="6152750" y="1114449"/>
                  <a:pt x="6148750" y="1134834"/>
                  <a:pt x="6155037" y="1151600"/>
                </a:cubicBezTo>
                <a:cubicBezTo>
                  <a:pt x="6173706" y="1201512"/>
                  <a:pt x="6177706" y="1252757"/>
                  <a:pt x="6177706" y="1304955"/>
                </a:cubicBezTo>
                <a:cubicBezTo>
                  <a:pt x="6177706" y="1314483"/>
                  <a:pt x="6175041" y="1324198"/>
                  <a:pt x="6172183" y="1333341"/>
                </a:cubicBezTo>
                <a:cubicBezTo>
                  <a:pt x="6155037" y="1386684"/>
                  <a:pt x="6156560" y="1440216"/>
                  <a:pt x="6167039" y="1494509"/>
                </a:cubicBezTo>
                <a:cubicBezTo>
                  <a:pt x="6169325" y="1505751"/>
                  <a:pt x="6169706" y="1518324"/>
                  <a:pt x="6167421" y="1529563"/>
                </a:cubicBezTo>
                <a:cubicBezTo>
                  <a:pt x="6160752" y="1561189"/>
                  <a:pt x="6149702" y="1591859"/>
                  <a:pt x="6144940" y="1623675"/>
                </a:cubicBezTo>
                <a:cubicBezTo>
                  <a:pt x="6137129" y="1676253"/>
                  <a:pt x="6163417" y="1721785"/>
                  <a:pt x="6180565" y="1768838"/>
                </a:cubicBezTo>
                <a:cubicBezTo>
                  <a:pt x="6196758" y="1813610"/>
                  <a:pt x="6233335" y="1851709"/>
                  <a:pt x="6225142" y="1904673"/>
                </a:cubicBezTo>
                <a:cubicBezTo>
                  <a:pt x="6224381" y="1910004"/>
                  <a:pt x="6229524" y="1915912"/>
                  <a:pt x="6230858" y="1921817"/>
                </a:cubicBezTo>
                <a:cubicBezTo>
                  <a:pt x="6234479" y="1938009"/>
                  <a:pt x="6238857" y="1954202"/>
                  <a:pt x="6240574" y="1970586"/>
                </a:cubicBezTo>
                <a:cubicBezTo>
                  <a:pt x="6242861" y="1990589"/>
                  <a:pt x="6242100" y="2010974"/>
                  <a:pt x="6244004" y="2030977"/>
                </a:cubicBezTo>
                <a:cubicBezTo>
                  <a:pt x="6245147" y="2043835"/>
                  <a:pt x="6247242" y="2056600"/>
                  <a:pt x="6249052" y="2069340"/>
                </a:cubicBezTo>
                <a:lnTo>
                  <a:pt x="6249303" y="2072225"/>
                </a:lnTo>
                <a:lnTo>
                  <a:pt x="6249303" y="2131532"/>
                </a:lnTo>
                <a:lnTo>
                  <a:pt x="6248432" y="2138304"/>
                </a:lnTo>
                <a:cubicBezTo>
                  <a:pt x="6246241" y="2148519"/>
                  <a:pt x="6243623" y="2158712"/>
                  <a:pt x="6241908" y="2168903"/>
                </a:cubicBezTo>
                <a:cubicBezTo>
                  <a:pt x="6237145" y="2197670"/>
                  <a:pt x="6238479" y="2229296"/>
                  <a:pt x="6226286" y="2254633"/>
                </a:cubicBezTo>
                <a:cubicBezTo>
                  <a:pt x="6213332" y="2281683"/>
                  <a:pt x="6207426" y="2307402"/>
                  <a:pt x="6211426" y="2335405"/>
                </a:cubicBezTo>
                <a:cubicBezTo>
                  <a:pt x="6212760" y="2344741"/>
                  <a:pt x="6220762" y="2356744"/>
                  <a:pt x="6228952" y="2360933"/>
                </a:cubicBezTo>
                <a:cubicBezTo>
                  <a:pt x="6247241" y="2370270"/>
                  <a:pt x="6250481" y="2383032"/>
                  <a:pt x="6244193" y="2400369"/>
                </a:cubicBezTo>
                <a:cubicBezTo>
                  <a:pt x="6238857" y="2415420"/>
                  <a:pt x="6236192" y="2433897"/>
                  <a:pt x="6225904" y="2444184"/>
                </a:cubicBezTo>
                <a:cubicBezTo>
                  <a:pt x="6196758" y="2473333"/>
                  <a:pt x="6195806" y="2510483"/>
                  <a:pt x="6187996" y="2546678"/>
                </a:cubicBezTo>
                <a:cubicBezTo>
                  <a:pt x="6183231" y="2568774"/>
                  <a:pt x="6183041" y="2589352"/>
                  <a:pt x="6186279" y="2611450"/>
                </a:cubicBezTo>
                <a:cubicBezTo>
                  <a:pt x="6193518" y="2659455"/>
                  <a:pt x="6183231" y="2706131"/>
                  <a:pt x="6170087" y="2752235"/>
                </a:cubicBezTo>
                <a:cubicBezTo>
                  <a:pt x="6161325" y="2782716"/>
                  <a:pt x="6155990" y="2813958"/>
                  <a:pt x="6147035" y="2844248"/>
                </a:cubicBezTo>
                <a:cubicBezTo>
                  <a:pt x="6140177" y="2866918"/>
                  <a:pt x="6131985" y="2889587"/>
                  <a:pt x="6120937" y="2910353"/>
                </a:cubicBezTo>
                <a:cubicBezTo>
                  <a:pt x="6104743" y="2940455"/>
                  <a:pt x="6080358" y="2966742"/>
                  <a:pt x="6086835" y="3005035"/>
                </a:cubicBezTo>
                <a:cubicBezTo>
                  <a:pt x="6092550" y="3038756"/>
                  <a:pt x="6080550" y="3069235"/>
                  <a:pt x="6069119" y="3100099"/>
                </a:cubicBezTo>
                <a:cubicBezTo>
                  <a:pt x="6060737" y="3122770"/>
                  <a:pt x="6052162" y="3145436"/>
                  <a:pt x="6046828" y="3168870"/>
                </a:cubicBezTo>
                <a:cubicBezTo>
                  <a:pt x="6040542" y="3196686"/>
                  <a:pt x="6043210" y="3228119"/>
                  <a:pt x="6031589" y="3252885"/>
                </a:cubicBezTo>
                <a:cubicBezTo>
                  <a:pt x="6019396" y="3278795"/>
                  <a:pt x="6027588" y="3300319"/>
                  <a:pt x="6031017" y="3323372"/>
                </a:cubicBezTo>
                <a:cubicBezTo>
                  <a:pt x="6036353" y="3360139"/>
                  <a:pt x="6046258" y="3396719"/>
                  <a:pt x="6033685" y="3433866"/>
                </a:cubicBezTo>
                <a:cubicBezTo>
                  <a:pt x="6018444" y="3479015"/>
                  <a:pt x="6002060" y="3523785"/>
                  <a:pt x="5987583" y="3569124"/>
                </a:cubicBezTo>
                <a:cubicBezTo>
                  <a:pt x="5982056" y="3586653"/>
                  <a:pt x="5979770" y="3605509"/>
                  <a:pt x="5977295" y="3623799"/>
                </a:cubicBezTo>
                <a:cubicBezTo>
                  <a:pt x="5975197" y="3641134"/>
                  <a:pt x="5980533" y="3661899"/>
                  <a:pt x="5972533" y="3675238"/>
                </a:cubicBezTo>
                <a:cubicBezTo>
                  <a:pt x="5951958" y="3709529"/>
                  <a:pt x="5941860" y="3744770"/>
                  <a:pt x="5941860" y="3784397"/>
                </a:cubicBezTo>
                <a:cubicBezTo>
                  <a:pt x="5941860" y="3799258"/>
                  <a:pt x="5933287" y="3813737"/>
                  <a:pt x="5931762" y="3828785"/>
                </a:cubicBezTo>
                <a:cubicBezTo>
                  <a:pt x="5929858" y="3849362"/>
                  <a:pt x="5924714" y="3872985"/>
                  <a:pt x="5931955" y="3890891"/>
                </a:cubicBezTo>
                <a:cubicBezTo>
                  <a:pt x="5949100" y="3932993"/>
                  <a:pt x="5934810" y="3967091"/>
                  <a:pt x="5917857" y="4003861"/>
                </a:cubicBezTo>
                <a:cubicBezTo>
                  <a:pt x="5901092" y="4040058"/>
                  <a:pt x="5887757" y="4078159"/>
                  <a:pt x="5876707" y="4116641"/>
                </a:cubicBezTo>
                <a:cubicBezTo>
                  <a:pt x="5872706" y="4131119"/>
                  <a:pt x="5879375" y="4148453"/>
                  <a:pt x="5880708" y="4164458"/>
                </a:cubicBezTo>
                <a:cubicBezTo>
                  <a:pt x="5881089" y="4170174"/>
                  <a:pt x="5881661" y="4176461"/>
                  <a:pt x="5879756" y="4181603"/>
                </a:cubicBezTo>
                <a:cubicBezTo>
                  <a:pt x="5861466" y="4231324"/>
                  <a:pt x="5847560" y="4281810"/>
                  <a:pt x="5857085" y="4335722"/>
                </a:cubicBezTo>
                <a:cubicBezTo>
                  <a:pt x="5858038" y="4340674"/>
                  <a:pt x="5855942" y="4346201"/>
                  <a:pt x="5854608" y="4351154"/>
                </a:cubicBezTo>
                <a:cubicBezTo>
                  <a:pt x="5847751" y="4375349"/>
                  <a:pt x="5836892" y="4398972"/>
                  <a:pt x="5834415" y="4423545"/>
                </a:cubicBezTo>
                <a:cubicBezTo>
                  <a:pt x="5828319" y="4484127"/>
                  <a:pt x="5825841" y="4545086"/>
                  <a:pt x="5821841" y="4606053"/>
                </a:cubicBezTo>
                <a:cubicBezTo>
                  <a:pt x="5821653" y="4609863"/>
                  <a:pt x="5821653" y="4613864"/>
                  <a:pt x="5820317" y="4617291"/>
                </a:cubicBezTo>
                <a:cubicBezTo>
                  <a:pt x="5812125" y="4639772"/>
                  <a:pt x="5814794" y="4659393"/>
                  <a:pt x="5830414" y="4678445"/>
                </a:cubicBezTo>
                <a:cubicBezTo>
                  <a:pt x="5837273" y="4686828"/>
                  <a:pt x="5840892" y="4698258"/>
                  <a:pt x="5844703" y="4708734"/>
                </a:cubicBezTo>
                <a:cubicBezTo>
                  <a:pt x="5850418" y="4724167"/>
                  <a:pt x="5855942" y="4739978"/>
                  <a:pt x="5859562" y="4755980"/>
                </a:cubicBezTo>
                <a:cubicBezTo>
                  <a:pt x="5862991" y="4771793"/>
                  <a:pt x="5867753" y="4788747"/>
                  <a:pt x="5865088" y="4803988"/>
                </a:cubicBezTo>
                <a:cubicBezTo>
                  <a:pt x="5860326" y="4831420"/>
                  <a:pt x="5849657" y="4857522"/>
                  <a:pt x="5842606" y="4884572"/>
                </a:cubicBezTo>
                <a:cubicBezTo>
                  <a:pt x="5840129" y="4893907"/>
                  <a:pt x="5840512" y="4904195"/>
                  <a:pt x="5840321" y="4913909"/>
                </a:cubicBezTo>
                <a:cubicBezTo>
                  <a:pt x="5839750" y="4936201"/>
                  <a:pt x="5845274" y="4959061"/>
                  <a:pt x="5829462" y="4979253"/>
                </a:cubicBezTo>
                <a:cubicBezTo>
                  <a:pt x="5814602" y="4997922"/>
                  <a:pt x="5818983" y="5016785"/>
                  <a:pt x="5830223" y="5036405"/>
                </a:cubicBezTo>
                <a:cubicBezTo>
                  <a:pt x="5838225" y="5050504"/>
                  <a:pt x="5844513" y="5066505"/>
                  <a:pt x="5847560" y="5082317"/>
                </a:cubicBezTo>
                <a:cubicBezTo>
                  <a:pt x="5851752" y="5104036"/>
                  <a:pt x="5853466" y="5125562"/>
                  <a:pt x="5850988" y="5148995"/>
                </a:cubicBezTo>
                <a:cubicBezTo>
                  <a:pt x="5849275" y="5165570"/>
                  <a:pt x="5848512" y="5179097"/>
                  <a:pt x="5838416" y="5192051"/>
                </a:cubicBezTo>
                <a:cubicBezTo>
                  <a:pt x="5836892" y="5194145"/>
                  <a:pt x="5836510" y="5197955"/>
                  <a:pt x="5836703" y="5200813"/>
                </a:cubicBezTo>
                <a:cubicBezTo>
                  <a:pt x="5839941" y="5238343"/>
                  <a:pt x="5838225" y="5275491"/>
                  <a:pt x="5835937" y="5313403"/>
                </a:cubicBezTo>
                <a:cubicBezTo>
                  <a:pt x="5832892" y="5361598"/>
                  <a:pt x="5841844" y="5412276"/>
                  <a:pt x="5873849" y="5453995"/>
                </a:cubicBezTo>
                <a:cubicBezTo>
                  <a:pt x="5878613" y="5460092"/>
                  <a:pt x="5880708" y="5469236"/>
                  <a:pt x="5881852" y="5477239"/>
                </a:cubicBezTo>
                <a:cubicBezTo>
                  <a:pt x="5886804" y="5514957"/>
                  <a:pt x="5890233" y="5552869"/>
                  <a:pt x="5895758" y="5590590"/>
                </a:cubicBezTo>
                <a:cubicBezTo>
                  <a:pt x="5898806" y="5611164"/>
                  <a:pt x="5901474" y="5632691"/>
                  <a:pt x="5909856" y="5651360"/>
                </a:cubicBezTo>
                <a:cubicBezTo>
                  <a:pt x="5918047" y="5669647"/>
                  <a:pt x="5927762" y="5684320"/>
                  <a:pt x="5910618" y="5695178"/>
                </a:cubicBezTo>
                <a:cubicBezTo>
                  <a:pt x="5919762" y="5714607"/>
                  <a:pt x="5927383" y="5731564"/>
                  <a:pt x="5935573" y="5748136"/>
                </a:cubicBezTo>
                <a:cubicBezTo>
                  <a:pt x="5938620" y="5754234"/>
                  <a:pt x="5943575" y="5759378"/>
                  <a:pt x="5946433" y="5765474"/>
                </a:cubicBezTo>
                <a:cubicBezTo>
                  <a:pt x="5949481" y="5771953"/>
                  <a:pt x="5951385" y="5779191"/>
                  <a:pt x="5952911" y="5786239"/>
                </a:cubicBezTo>
                <a:cubicBezTo>
                  <a:pt x="5959768" y="5817674"/>
                  <a:pt x="5966054" y="5849107"/>
                  <a:pt x="5973485" y="5880348"/>
                </a:cubicBezTo>
                <a:cubicBezTo>
                  <a:pt x="5975008" y="5886447"/>
                  <a:pt x="5981104" y="5891590"/>
                  <a:pt x="5985103" y="5897114"/>
                </a:cubicBezTo>
                <a:cubicBezTo>
                  <a:pt x="5987772" y="5900735"/>
                  <a:pt x="5991773" y="5904353"/>
                  <a:pt x="5992345" y="5908355"/>
                </a:cubicBezTo>
                <a:cubicBezTo>
                  <a:pt x="5996917" y="5938836"/>
                  <a:pt x="6002252" y="5969124"/>
                  <a:pt x="6004537" y="5999796"/>
                </a:cubicBezTo>
                <a:cubicBezTo>
                  <a:pt x="6006440" y="6025515"/>
                  <a:pt x="6005871" y="6050282"/>
                  <a:pt x="6039018" y="6056948"/>
                </a:cubicBezTo>
                <a:cubicBezTo>
                  <a:pt x="6044734" y="6058092"/>
                  <a:pt x="6050831" y="6066284"/>
                  <a:pt x="6053687" y="6072569"/>
                </a:cubicBezTo>
                <a:cubicBezTo>
                  <a:pt x="6061879" y="6090477"/>
                  <a:pt x="6067404" y="6109530"/>
                  <a:pt x="6075785" y="6127247"/>
                </a:cubicBezTo>
                <a:cubicBezTo>
                  <a:pt x="6103790" y="6185351"/>
                  <a:pt x="6121508" y="6246121"/>
                  <a:pt x="6118269" y="6311084"/>
                </a:cubicBezTo>
                <a:cubicBezTo>
                  <a:pt x="6117317" y="6331277"/>
                  <a:pt x="6107028" y="6350899"/>
                  <a:pt x="6103217" y="6363664"/>
                </a:cubicBezTo>
                <a:cubicBezTo>
                  <a:pt x="6118269" y="6400429"/>
                  <a:pt x="6132747" y="6431292"/>
                  <a:pt x="6143606" y="6463490"/>
                </a:cubicBezTo>
                <a:cubicBezTo>
                  <a:pt x="6153322" y="6491874"/>
                  <a:pt x="6159418" y="6521593"/>
                  <a:pt x="6166466" y="6550742"/>
                </a:cubicBezTo>
                <a:cubicBezTo>
                  <a:pt x="6169135" y="6561411"/>
                  <a:pt x="6170658" y="6572269"/>
                  <a:pt x="6171993" y="6583128"/>
                </a:cubicBezTo>
                <a:cubicBezTo>
                  <a:pt x="6176183" y="6617036"/>
                  <a:pt x="6166086" y="6652472"/>
                  <a:pt x="6182089" y="6685617"/>
                </a:cubicBezTo>
                <a:cubicBezTo>
                  <a:pt x="6190471" y="6702955"/>
                  <a:pt x="6200567" y="6720103"/>
                  <a:pt x="6204949" y="6738388"/>
                </a:cubicBezTo>
                <a:cubicBezTo>
                  <a:pt x="6209712" y="6758011"/>
                  <a:pt x="6217142" y="6777207"/>
                  <a:pt x="6222453" y="6796804"/>
                </a:cubicBezTo>
                <a:lnTo>
                  <a:pt x="6227224" y="6857457"/>
                </a:lnTo>
                <a:lnTo>
                  <a:pt x="6099985" y="6857457"/>
                </a:lnTo>
                <a:lnTo>
                  <a:pt x="6099985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1367A3-F670-4BD9-9972-F7E97FC22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4000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8C3DB02-606C-40EC-8381-7A29A1ADF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399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3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ED16-5339-45D9-BCA0-75692847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So Far: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F8561-1FFF-431C-9768-2E178B1AD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/>
              <a:t>We’ve used getElementById to:</a:t>
            </a:r>
          </a:p>
          <a:p>
            <a:pPr lvl="1"/>
            <a:r>
              <a:rPr lang="en-US" sz="2000"/>
              <a:t>Set (change) the .src  for an image tag on a web page</a:t>
            </a:r>
          </a:p>
          <a:p>
            <a:pPr lvl="1"/>
            <a:r>
              <a:rPr lang="en-US" sz="2000"/>
              <a:t>Set (change) the styles of a  tag on a web page</a:t>
            </a:r>
          </a:p>
          <a:p>
            <a:pPr lvl="1"/>
            <a:r>
              <a:rPr lang="en-US" sz="2000"/>
              <a:t>Get the style information about a tag from a web page</a:t>
            </a:r>
          </a:p>
          <a:p>
            <a:pPr lvl="1"/>
            <a:r>
              <a:rPr lang="en-US" sz="2000"/>
              <a:t>Get the alt text from an image tag on a web page</a:t>
            </a:r>
          </a:p>
          <a:p>
            <a:endParaRPr lang="en-US" sz="2000"/>
          </a:p>
          <a:p>
            <a:r>
              <a:rPr lang="en-US" sz="2000"/>
              <a:t>Information is changed when document.getElementById is on the left</a:t>
            </a:r>
          </a:p>
          <a:p>
            <a:r>
              <a:rPr lang="en-US" sz="2000"/>
              <a:t>we get information and put it into a variable when document.getElementById is on the right.</a:t>
            </a:r>
          </a:p>
        </p:txBody>
      </p:sp>
      <p:pic>
        <p:nvPicPr>
          <p:cNvPr id="5" name="Picture 4" descr="A picture containing text, tree, outdoor, sign&#10;&#10;Description automatically generated">
            <a:extLst>
              <a:ext uri="{FF2B5EF4-FFF2-40B4-BE49-F238E27FC236}">
                <a16:creationId xmlns:a16="http://schemas.microsoft.com/office/drawing/2014/main" id="{0DE71C32-E22D-4752-8099-7F27ED0B8F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698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55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66FF-09C1-4324-8ACB-1AE34CA51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367" y="229659"/>
            <a:ext cx="10515600" cy="756708"/>
          </a:xfrm>
        </p:spPr>
        <p:txBody>
          <a:bodyPr>
            <a:normAutofit/>
          </a:bodyPr>
          <a:lstStyle/>
          <a:p>
            <a:r>
              <a:rPr lang="en-US" sz="4400" b="1" kern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innerHTML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0135D-2634-43C6-B28C-466CCB74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367" y="1134529"/>
            <a:ext cx="10731500" cy="562186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what is between the opening and the closing tag of anything</a:t>
            </a:r>
          </a:p>
          <a:p>
            <a:pPr marL="457200" lv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regardless of what the tag is.  </a:t>
            </a:r>
          </a:p>
          <a:p>
            <a:pPr marL="0" marR="0" indent="0">
              <a:lnSpc>
                <a:spcPct val="107000"/>
              </a:lnSpc>
              <a:spcBef>
                <a:spcPts val="1800"/>
              </a:spcBef>
              <a:spcAft>
                <a:spcPts val="200"/>
              </a:spcAft>
              <a:buNone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&lt;p id = “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firstp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”&gt;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text between the opening and closing tag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&lt;/p&gt;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firstp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is: “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</a:t>
            </a:r>
            <a:r>
              <a:rPr lang="en-U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text between the opening and closing tag”</a:t>
            </a:r>
          </a:p>
          <a:p>
            <a:pPr marL="457200" lvl="1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html code: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&lt;h1 id = “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largeheader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”&gt;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Capybara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&lt;/h1&gt;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largeheader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“Capybara”</a:t>
            </a:r>
          </a:p>
          <a:p>
            <a:pPr marL="228600" lvl="1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html code: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&lt;a 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href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"http://www.cowsareawesome.com" id = "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coolcows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  <a:b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to cows are awesome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&lt;/a&gt;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“link to cows are awesome”</a:t>
            </a:r>
          </a:p>
          <a:p>
            <a:endParaRPr lang="en-US" dirty="0"/>
          </a:p>
        </p:txBody>
      </p:sp>
      <p:pic>
        <p:nvPicPr>
          <p:cNvPr id="5" name="Picture 4" descr="A picture containing grass, outdoor, mammal, standing&#10;&#10;Description automatically generated">
            <a:extLst>
              <a:ext uri="{FF2B5EF4-FFF2-40B4-BE49-F238E27FC236}">
                <a16:creationId xmlns:a16="http://schemas.microsoft.com/office/drawing/2014/main" id="{88007CE0-C154-423E-87A7-B1840A59C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00" y="3356410"/>
            <a:ext cx="5245100" cy="350159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041E26-DF1D-4B12-90ED-EA1688801682}"/>
              </a:ext>
            </a:extLst>
          </p:cNvPr>
          <p:cNvCxnSpPr/>
          <p:nvPr/>
        </p:nvCxnSpPr>
        <p:spPr>
          <a:xfrm>
            <a:off x="351367" y="910167"/>
            <a:ext cx="11341100" cy="2963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A0171EC-B235-4B1F-8653-58E0E5D7D764}"/>
              </a:ext>
            </a:extLst>
          </p:cNvPr>
          <p:cNvSpPr txBox="1"/>
          <p:nvPr/>
        </p:nvSpPr>
        <p:spPr>
          <a:xfrm>
            <a:off x="10329334" y="3429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Hey you!  You got this!</a:t>
            </a:r>
          </a:p>
        </p:txBody>
      </p:sp>
    </p:spTree>
    <p:extLst>
      <p:ext uri="{BB962C8B-B14F-4D97-AF65-F5344CB8AC3E}">
        <p14:creationId xmlns:p14="http://schemas.microsoft.com/office/powerpoint/2010/main" val="18572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89F2-5035-4D11-B49F-B6F9E2A1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67" y="479956"/>
            <a:ext cx="10515600" cy="646641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Modifying </a:t>
            </a:r>
            <a:r>
              <a:rPr lang="en-US" sz="4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innerHTML</a:t>
            </a:r>
            <a:r>
              <a:rPr lang="en-US" sz="4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D9602-9C20-4CA8-AE3B-D7330F1FA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534" y="1104900"/>
            <a:ext cx="7016962" cy="5503333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HTML:</a:t>
            </a:r>
          </a:p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 id = 'p1'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changeinnerHTML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('p1')"&gt;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Cows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&lt;/p&gt;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JavaScript:</a:t>
            </a:r>
          </a:p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8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changeinnerHTML</a:t>
            </a:r>
            <a:r>
              <a:rPr lang="en-US" sz="2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8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2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"Horses“</a:t>
            </a:r>
          </a:p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  <a:endParaRPr lang="en-US" sz="32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endParaRPr lang="en-US" sz="40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endParaRPr lang="en-US" sz="40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7000"/>
              </a:lnSpc>
              <a:spcBef>
                <a:spcPts val="1500"/>
              </a:spcBef>
              <a:spcAft>
                <a:spcPts val="200"/>
              </a:spcAft>
              <a:buNone/>
            </a:pPr>
            <a:r>
              <a:rPr lang="en-US" sz="40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Explained:</a:t>
            </a:r>
          </a:p>
          <a:p>
            <a:pPr marL="342900" marR="0" lvl="0" indent="-342900" defTabSz="342900">
              <a:lnSpc>
                <a:spcPct val="107000"/>
              </a:lnSpc>
              <a:spcBef>
                <a:spcPts val="15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clicked on the paragraph, you sent the id of the paragraph into the parameter par in the function in the .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file.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defTabSz="342900">
              <a:lnSpc>
                <a:spcPct val="107000"/>
              </a:lnSpc>
              <a:spcBef>
                <a:spcPts val="15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which is currently “Cow”, gets set to what is on the right, or “Horses”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defTabSz="342900">
              <a:lnSpc>
                <a:spcPct val="107000"/>
              </a:lnSpc>
              <a:spcBef>
                <a:spcPts val="15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html page, the old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gets changed to “Horses.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479A5DD-E874-40A3-B1CC-AF3870E4C802}"/>
              </a:ext>
            </a:extLst>
          </p:cNvPr>
          <p:cNvCxnSpPr>
            <a:cxnSpLocks/>
          </p:cNvCxnSpPr>
          <p:nvPr/>
        </p:nvCxnSpPr>
        <p:spPr>
          <a:xfrm flipH="1">
            <a:off x="7717334" y="1667933"/>
            <a:ext cx="1100667" cy="69850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3E1B49F-B975-4841-A786-88EFB5AA65C7}"/>
              </a:ext>
            </a:extLst>
          </p:cNvPr>
          <p:cNvSpPr txBox="1"/>
          <p:nvPr/>
        </p:nvSpPr>
        <p:spPr>
          <a:xfrm>
            <a:off x="8000015" y="1814525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5D34AC-9178-4DC1-B304-C493AE6F9E09}"/>
              </a:ext>
            </a:extLst>
          </p:cNvPr>
          <p:cNvSpPr txBox="1"/>
          <p:nvPr/>
        </p:nvSpPr>
        <p:spPr>
          <a:xfrm>
            <a:off x="10390096" y="2590799"/>
            <a:ext cx="3978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7030A0"/>
                </a:solidFill>
              </a:rPr>
              <a:t>(2)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CF1E25-BE55-4DF6-A1B4-BDF6ADF2C101}"/>
              </a:ext>
            </a:extLst>
          </p:cNvPr>
          <p:cNvCxnSpPr>
            <a:cxnSpLocks/>
          </p:cNvCxnSpPr>
          <p:nvPr/>
        </p:nvCxnSpPr>
        <p:spPr>
          <a:xfrm flipH="1" flipV="1">
            <a:off x="9725098" y="1667933"/>
            <a:ext cx="254868" cy="960682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70E1A39-FDC9-4A18-9E40-BD0B33FCD98C}"/>
              </a:ext>
            </a:extLst>
          </p:cNvPr>
          <p:cNvSpPr txBox="1"/>
          <p:nvPr/>
        </p:nvSpPr>
        <p:spPr>
          <a:xfrm>
            <a:off x="9820965" y="1907116"/>
            <a:ext cx="3640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7030A0"/>
                </a:solidFill>
              </a:rPr>
              <a:t>3</a:t>
            </a:r>
          </a:p>
        </p:txBody>
      </p:sp>
      <p:pic>
        <p:nvPicPr>
          <p:cNvPr id="13" name="Picture 12" descr="A horse with its tongue out&#10;&#10;Description automatically generated with medium confidence">
            <a:extLst>
              <a:ext uri="{FF2B5EF4-FFF2-40B4-BE49-F238E27FC236}">
                <a16:creationId xmlns:a16="http://schemas.microsoft.com/office/drawing/2014/main" id="{EC4D170E-632C-4EC9-ABF4-26819A7C9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72" y="1155700"/>
            <a:ext cx="3425761" cy="358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8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6C8F4-348F-4117-B821-34CD189AF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1066800"/>
            <a:ext cx="10811933" cy="5110163"/>
          </a:xfrm>
        </p:spPr>
        <p:txBody>
          <a:bodyPr>
            <a:noAutofit/>
          </a:bodyPr>
          <a:lstStyle/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like with the style and the image information, you can also read the </a:t>
            </a:r>
            <a:r>
              <a:rPr lang="en-US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web page.  </a:t>
            </a: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You just need to put the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right and a variable on the left. </a:t>
            </a:r>
          </a:p>
          <a:p>
            <a:pPr marL="0" marR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</a:t>
            </a: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HTML:</a:t>
            </a:r>
          </a:p>
          <a:p>
            <a:pPr marL="0" marR="0" indent="0" defTabSz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 id = 'p1' 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changeinnerHTML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('p1')"&gt;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Cows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&lt;/p&gt;</a:t>
            </a:r>
          </a:p>
          <a:p>
            <a:pPr marL="0" indent="0" defTabSz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 id = ‘p2' 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changeinnerHTML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(‘p2’)”&gt;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Giraffes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&lt;/p&gt;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 id = ‘p3' 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changeinnerHTML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(‘p3’)”&gt;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Pandas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&lt;/p&gt;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JavaScript:</a:t>
            </a:r>
          </a:p>
          <a:p>
            <a:pPr marL="0" marR="0" indent="0" defTabSz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6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changeinnerHTML</a:t>
            </a:r>
            <a:r>
              <a:rPr lang="en-US" sz="1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L="0" marR="0" indent="0" defTabSz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x = </a:t>
            </a:r>
            <a:r>
              <a:rPr lang="en-US" sz="16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16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endParaRPr lang="en-US" sz="16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alert(x)</a:t>
            </a:r>
          </a:p>
          <a:p>
            <a:pPr marL="0" marR="0" indent="0" defTabSz="3429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click on each of the paragraphs, its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content should pop up (Cows, Giraffes, Pandas).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74270C-0E18-4E1A-898E-459178C8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365125"/>
            <a:ext cx="10811933" cy="676275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 </a:t>
            </a:r>
            <a:r>
              <a:rPr lang="en-US" sz="4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innerHTML</a:t>
            </a:r>
            <a:r>
              <a:rPr lang="en-US" sz="4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1DEB0-16F0-4DC9-8D6A-BA404B7B0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927" y="3150889"/>
            <a:ext cx="4149011" cy="2004022"/>
          </a:xfrm>
          <a:prstGeom prst="rect">
            <a:avLst/>
          </a:prstGeom>
        </p:spPr>
      </p:pic>
      <p:pic>
        <p:nvPicPr>
          <p:cNvPr id="12" name="Graphic 11" descr="Cursor outline">
            <a:extLst>
              <a:ext uri="{FF2B5EF4-FFF2-40B4-BE49-F238E27FC236}">
                <a16:creationId xmlns:a16="http://schemas.microsoft.com/office/drawing/2014/main" id="{765C1802-5278-4FAE-B319-F4171D34A0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7000" y="4326464"/>
            <a:ext cx="198967" cy="19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2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6C8F4-348F-4117-B821-34CD189AF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244" y="1066800"/>
            <a:ext cx="7569189" cy="5515864"/>
          </a:xfrm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do both in the same function: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changeinnerHTML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alert(x)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if (x === 'Cows') {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"You are more likely to be killed by a cow than a shark"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(x === 'Giraffes') {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"A giraffe's legs are longer than most humans are tall, and their necks are too </a:t>
            </a:r>
            <a:b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short to reach the ground"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(x === 'Pandas') {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"A baby panda eats its mother's poop, and all pandas have 6 digits on their </a:t>
            </a:r>
            <a:b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paws"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alert(y)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74270C-0E18-4E1A-898E-459178C8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 </a:t>
            </a:r>
            <a:r>
              <a:rPr lang="en-US" sz="4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innerHTML</a:t>
            </a:r>
            <a:r>
              <a:rPr lang="en-US" sz="4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Combined with if condition:	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D27D8A-E841-403C-926D-BAE39A3A831D}"/>
              </a:ext>
            </a:extLst>
          </p:cNvPr>
          <p:cNvCxnSpPr/>
          <p:nvPr/>
        </p:nvCxnSpPr>
        <p:spPr>
          <a:xfrm flipH="1">
            <a:off x="4334943" y="1507067"/>
            <a:ext cx="575733" cy="173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571ACE0-7B32-45B0-B835-8B1609EAAD56}"/>
              </a:ext>
            </a:extLst>
          </p:cNvPr>
          <p:cNvSpPr txBox="1"/>
          <p:nvPr/>
        </p:nvSpPr>
        <p:spPr>
          <a:xfrm>
            <a:off x="4881043" y="1096433"/>
            <a:ext cx="2180158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reads the </a:t>
            </a:r>
            <a:r>
              <a:rPr lang="en-US" dirty="0" err="1"/>
              <a:t>innerHTML</a:t>
            </a:r>
            <a:r>
              <a:rPr lang="en-US" dirty="0"/>
              <a:t> and puts it into 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22C7C19-01E9-4FD5-94F6-E9B72ECD9E77}"/>
              </a:ext>
            </a:extLst>
          </p:cNvPr>
          <p:cNvCxnSpPr>
            <a:cxnSpLocks/>
          </p:cNvCxnSpPr>
          <p:nvPr/>
        </p:nvCxnSpPr>
        <p:spPr>
          <a:xfrm flipH="1" flipV="1">
            <a:off x="1092201" y="4516968"/>
            <a:ext cx="3132666" cy="431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EF7FC4-AD40-47F4-AB3B-3A41E14876BD}"/>
              </a:ext>
            </a:extLst>
          </p:cNvPr>
          <p:cNvSpPr txBox="1"/>
          <p:nvPr/>
        </p:nvSpPr>
        <p:spPr>
          <a:xfrm>
            <a:off x="4171955" y="4677602"/>
            <a:ext cx="230716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 holds one of the three sentences, based on what x was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476CD18-80ED-449C-BE50-AF12392EDD27}"/>
              </a:ext>
            </a:extLst>
          </p:cNvPr>
          <p:cNvCxnSpPr>
            <a:cxnSpLocks/>
          </p:cNvCxnSpPr>
          <p:nvPr/>
        </p:nvCxnSpPr>
        <p:spPr>
          <a:xfrm flipH="1" flipV="1">
            <a:off x="1303868" y="5359402"/>
            <a:ext cx="1117599" cy="402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C22A68-EA99-46BB-AC6F-7FDB4AD55843}"/>
              </a:ext>
            </a:extLst>
          </p:cNvPr>
          <p:cNvSpPr txBox="1"/>
          <p:nvPr/>
        </p:nvSpPr>
        <p:spPr>
          <a:xfrm>
            <a:off x="2421468" y="5507600"/>
            <a:ext cx="1574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Shows the sentence in y</a:t>
            </a:r>
          </a:p>
        </p:txBody>
      </p:sp>
      <p:pic>
        <p:nvPicPr>
          <p:cNvPr id="17" name="Picture 16" descr="A picture containing indoor, dog, mammal, white&#10;&#10;Description automatically generated">
            <a:extLst>
              <a:ext uri="{FF2B5EF4-FFF2-40B4-BE49-F238E27FC236}">
                <a16:creationId xmlns:a16="http://schemas.microsoft.com/office/drawing/2014/main" id="{890191D2-9A0F-444A-B481-C97107CF5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926" y="3843867"/>
            <a:ext cx="4100872" cy="27387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F5014F8-9327-4603-8304-85C43A24A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0691" y="1472761"/>
            <a:ext cx="4623441" cy="1846121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72D06DC-C1BF-40F0-A00C-420C410DEA5A}"/>
              </a:ext>
            </a:extLst>
          </p:cNvPr>
          <p:cNvCxnSpPr/>
          <p:nvPr/>
        </p:nvCxnSpPr>
        <p:spPr>
          <a:xfrm flipV="1">
            <a:off x="1172633" y="2294467"/>
            <a:ext cx="7010400" cy="2954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6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F47D0-A662-4ECD-97A3-D003AC5A8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4" y="365125"/>
            <a:ext cx="11209866" cy="625475"/>
          </a:xfrm>
        </p:spPr>
        <p:txBody>
          <a:bodyPr>
            <a:normAutofit fontScale="90000"/>
          </a:bodyPr>
          <a:lstStyle/>
          <a:p>
            <a:r>
              <a:rPr lang="en-US" dirty="0"/>
              <a:t>Joining Strings (Intro):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3FFD1-1861-438B-8F20-C6AE7647E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34" y="990600"/>
            <a:ext cx="5376334" cy="583353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want to join the old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new content to write out:  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4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readinnerHTML</a:t>
            </a: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</a:t>
            </a:r>
            <a:r>
              <a:rPr lang="en-US" sz="14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14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endParaRPr lang="en-US" sz="1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if (x === 'Cows') {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"You are more likely to be killed by a cow than a shark"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(x === 'Giraffes') {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"A giraffe's legs are longer than most humans are tall, and their necks are too short to reach the ground"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(x === 'Pandas') {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"A baby panda eats its mother's poop, and all pandas have 6 digits on their paws"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457200"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z=x + ": "+y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alert(z)</a:t>
            </a:r>
          </a:p>
          <a:p>
            <a:pPr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}.</a:t>
            </a:r>
          </a:p>
          <a:p>
            <a:pPr marL="0" marR="0" indent="0" defTabSz="457200">
              <a:lnSpc>
                <a:spcPct val="107000"/>
              </a:lnSpc>
              <a:spcBef>
                <a:spcPts val="0"/>
              </a:spcBef>
              <a:buNone/>
            </a:pPr>
            <a:endParaRPr lang="en-US" sz="1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45720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991F81-C370-4A25-8C98-29B076A9AE90}"/>
              </a:ext>
            </a:extLst>
          </p:cNvPr>
          <p:cNvSpPr txBox="1">
            <a:spLocks/>
          </p:cNvSpPr>
          <p:nvPr/>
        </p:nvSpPr>
        <p:spPr>
          <a:xfrm>
            <a:off x="5596467" y="990599"/>
            <a:ext cx="6506633" cy="58335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Green is the new stuff (See Joining Strings Video).  Let’s break it into steps:</a:t>
            </a:r>
          </a:p>
          <a:p>
            <a:pPr marL="0" indent="0" defTabSz="457200">
              <a:lnSpc>
                <a:spcPct val="107000"/>
              </a:lnSpc>
              <a:spcBef>
                <a:spcPts val="140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We’re using the + to join strings (words and phrases) together.  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e.g., </a:t>
            </a:r>
            <a:r>
              <a:rPr lang="en-US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“hedge” + “hog”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</a:t>
            </a:r>
            <a:r>
              <a:rPr lang="en-US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“hedgehog”</a:t>
            </a:r>
          </a:p>
          <a:p>
            <a:pPr marL="0" indent="0" defTabSz="457200">
              <a:lnSpc>
                <a:spcPct val="107000"/>
              </a:lnSpc>
              <a:spcBef>
                <a:spcPts val="140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In this case, the strings (or words and phrases) are in x and in y.  I could just say: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if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holds </a:t>
            </a:r>
            <a:r>
              <a:rPr lang="en-US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“Pandas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and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holds “</a:t>
            </a:r>
            <a:r>
              <a:rPr lang="en-US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baby panda eats its mother’s poop, and all pandas have 6 digits on their paws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4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x+y</a:t>
            </a:r>
            <a:r>
              <a:rPr lang="en-US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hold “</a:t>
            </a:r>
            <a:r>
              <a:rPr lang="en-US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Pandas A baby panda eats its mother’s poop, and all pandas have 6 digits on their paws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indent="0" defTabSz="457200">
              <a:lnSpc>
                <a:spcPct val="107000"/>
              </a:lnSpc>
              <a:spcBef>
                <a:spcPts val="140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I could say: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x+ “:”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that would create “</a:t>
            </a:r>
            <a:r>
              <a:rPr lang="en-US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Pandas: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because I joined the string in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“:”</a:t>
            </a:r>
          </a:p>
          <a:p>
            <a:pPr marL="0" indent="0" defTabSz="457200">
              <a:lnSpc>
                <a:spcPct val="107000"/>
              </a:lnSpc>
              <a:spcBef>
                <a:spcPts val="140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I joined the string in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the string “:” with the string in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follows: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x+”:”+y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and that gives me: “</a:t>
            </a:r>
            <a:r>
              <a:rPr lang="en-US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Pandas: A baby panda eats its mother’s poop, and all pandas have 6 digits on their paws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indent="0" defTabSz="457200">
              <a:lnSpc>
                <a:spcPct val="107000"/>
              </a:lnSpc>
              <a:spcBef>
                <a:spcPts val="140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5)finally, remember that everything on the right side goes into the variable on the left side.  So: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z=x + ": "+y  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now holds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Pandas: A baby panda eats its mother’s poop, and all pandas have 6 digits on their paws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7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that is what goes into the alert!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64314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6C8F4-348F-4117-B821-34CD189AF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244" y="1066800"/>
            <a:ext cx="7141623" cy="5110163"/>
          </a:xfrm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 marL="0" marR="0" indent="0" defTabSz="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do both in the same function: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changeinnerHTML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alert(x)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if (x === 'Cows') {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"You are more likely to be killed by a cow than a shark"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(x === 'Giraffes') {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"A giraffe's legs are longer than most humans are tall, and their necks are too </a:t>
            </a:r>
            <a:b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short to reach the ground"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(x === 'Pandas') {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y = "A baby panda eats its mother's poop, and all pandas have 6 digits on their </a:t>
            </a:r>
            <a:b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paws"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8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2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74270C-0E18-4E1A-898E-459178C8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44" y="365125"/>
            <a:ext cx="11095556" cy="676275"/>
          </a:xfrm>
        </p:spPr>
        <p:txBody>
          <a:bodyPr>
            <a:normAutofit fontScale="90000"/>
          </a:bodyPr>
          <a:lstStyle/>
          <a:p>
            <a:r>
              <a:rPr lang="en-US" sz="4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Finally:Reading</a:t>
            </a:r>
            <a:r>
              <a:rPr lang="en-US" sz="4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modifying </a:t>
            </a:r>
            <a:r>
              <a:rPr lang="en-US" sz="4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innerHTML</a:t>
            </a:r>
            <a:r>
              <a:rPr lang="en-US" sz="4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D27D8A-E841-403C-926D-BAE39A3A831D}"/>
              </a:ext>
            </a:extLst>
          </p:cNvPr>
          <p:cNvCxnSpPr/>
          <p:nvPr/>
        </p:nvCxnSpPr>
        <p:spPr>
          <a:xfrm flipH="1">
            <a:off x="4334943" y="1507067"/>
            <a:ext cx="575733" cy="173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571ACE0-7B32-45B0-B835-8B1609EAAD56}"/>
              </a:ext>
            </a:extLst>
          </p:cNvPr>
          <p:cNvSpPr txBox="1"/>
          <p:nvPr/>
        </p:nvSpPr>
        <p:spPr>
          <a:xfrm>
            <a:off x="4881042" y="1096433"/>
            <a:ext cx="2307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reads the </a:t>
            </a:r>
            <a:r>
              <a:rPr lang="en-US" dirty="0" err="1"/>
              <a:t>innerHTML</a:t>
            </a:r>
            <a:r>
              <a:rPr lang="en-US" dirty="0"/>
              <a:t> and puts it into 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22C7C19-01E9-4FD5-94F6-E9B72ECD9E77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373033" y="5269531"/>
            <a:ext cx="630775" cy="81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E15524F-1013-4B37-BE41-D63D4D6F8815}"/>
              </a:ext>
            </a:extLst>
          </p:cNvPr>
          <p:cNvSpPr txBox="1"/>
          <p:nvPr/>
        </p:nvSpPr>
        <p:spPr>
          <a:xfrm>
            <a:off x="5003808" y="4669366"/>
            <a:ext cx="2307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modifies the </a:t>
            </a:r>
            <a:r>
              <a:rPr lang="en-US" dirty="0" err="1"/>
              <a:t>innerHTML</a:t>
            </a:r>
            <a:r>
              <a:rPr lang="en-US" dirty="0"/>
              <a:t> on your web page by changing it to what’s in y!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DC326B7-47E3-4FFE-A2BB-51C563900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166" y="1475548"/>
            <a:ext cx="4610476" cy="182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1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1684E-DE70-43CE-A89C-0EE3DA39A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567" y="365126"/>
            <a:ext cx="11053233" cy="913342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Takeaways: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69FF2-58D5-413E-BD4E-F15D1581B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567" y="1435100"/>
            <a:ext cx="7315200" cy="47418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i="1" dirty="0" err="1"/>
              <a:t>innerHTML</a:t>
            </a:r>
            <a:r>
              <a:rPr lang="en-US" sz="3200" i="1" dirty="0"/>
              <a:t> – what’s between an opening and closing tag</a:t>
            </a:r>
          </a:p>
          <a:p>
            <a:pPr marL="0" indent="0" defTabSz="342900">
              <a:buNone/>
            </a:pPr>
            <a:r>
              <a:rPr lang="en-US" dirty="0">
                <a:solidFill>
                  <a:srgbClr val="FF0000"/>
                </a:solidFill>
              </a:rPr>
              <a:t>	&lt;p id = “p1”&gt; </a:t>
            </a:r>
            <a:r>
              <a:rPr lang="en-US" dirty="0">
                <a:solidFill>
                  <a:srgbClr val="00B050"/>
                </a:solidFill>
              </a:rPr>
              <a:t>don’t worry, be happy! </a:t>
            </a:r>
            <a:r>
              <a:rPr lang="en-US" dirty="0">
                <a:solidFill>
                  <a:srgbClr val="FF0000"/>
                </a:solidFill>
              </a:rPr>
              <a:t>&lt;/p&gt;</a:t>
            </a:r>
          </a:p>
          <a:p>
            <a:pPr marL="0" indent="0" defTabSz="342900">
              <a:buNone/>
            </a:pPr>
            <a:r>
              <a:rPr lang="en-US" dirty="0">
                <a:solidFill>
                  <a:srgbClr val="FF0000"/>
                </a:solidFill>
              </a:rPr>
              <a:t>	&lt;p&gt; </a:t>
            </a:r>
            <a:r>
              <a:rPr lang="en-US" dirty="0">
                <a:solidFill>
                  <a:srgbClr val="00B050"/>
                </a:solidFill>
              </a:rPr>
              <a:t>here comes the sun </a:t>
            </a:r>
            <a:r>
              <a:rPr lang="en-US" dirty="0">
                <a:solidFill>
                  <a:srgbClr val="FF0000"/>
                </a:solidFill>
              </a:rPr>
              <a:t>&lt;/p&gt;</a:t>
            </a:r>
          </a:p>
          <a:p>
            <a:pPr marL="0" indent="0" defTabSz="342900">
              <a:buNone/>
            </a:pPr>
            <a:r>
              <a:rPr lang="en-US" dirty="0">
                <a:solidFill>
                  <a:srgbClr val="FF0000"/>
                </a:solidFill>
              </a:rPr>
              <a:t>	&lt;p&gt;</a:t>
            </a:r>
            <a:r>
              <a:rPr lang="en-US" dirty="0">
                <a:solidFill>
                  <a:srgbClr val="00B050"/>
                </a:solidFill>
              </a:rPr>
              <a:t>happy (the song) </a:t>
            </a:r>
            <a:r>
              <a:rPr lang="en-US" dirty="0">
                <a:solidFill>
                  <a:srgbClr val="FF0000"/>
                </a:solidFill>
              </a:rPr>
              <a:t>&lt;/p&gt;</a:t>
            </a:r>
          </a:p>
          <a:p>
            <a:pPr marL="0" indent="0" defTabSz="34290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dirty="0"/>
              <a:t>(the green stuff is the </a:t>
            </a:r>
            <a:r>
              <a:rPr lang="en-US" dirty="0" err="1"/>
              <a:t>innerHTML</a:t>
            </a:r>
            <a:r>
              <a:rPr lang="en-US" dirty="0"/>
              <a:t>  - it’s between the opening and closing tag)</a:t>
            </a:r>
          </a:p>
          <a:p>
            <a:pPr marL="0" indent="0" defTabSz="34290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3200" i="1" dirty="0"/>
              <a:t>You can modify the </a:t>
            </a:r>
            <a:r>
              <a:rPr lang="en-US" sz="3200" i="1" dirty="0" err="1"/>
              <a:t>innerHTML</a:t>
            </a:r>
            <a:r>
              <a:rPr lang="en-US" sz="3200" i="1" dirty="0"/>
              <a:t> using </a:t>
            </a:r>
            <a:r>
              <a:rPr lang="en-US" sz="3200" i="1" dirty="0" err="1"/>
              <a:t>document.getElementById</a:t>
            </a:r>
            <a:endParaRPr lang="en-US" sz="3200" i="1" dirty="0"/>
          </a:p>
          <a:p>
            <a:pPr defTabSz="3429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if </a:t>
            </a:r>
            <a:r>
              <a:rPr lang="en-US" dirty="0" err="1"/>
              <a:t>document.getElementById</a:t>
            </a:r>
            <a:r>
              <a:rPr lang="en-US" dirty="0"/>
              <a:t>().</a:t>
            </a:r>
            <a:r>
              <a:rPr lang="en-US" dirty="0" err="1"/>
              <a:t>innerHTML</a:t>
            </a:r>
            <a:r>
              <a:rPr lang="en-US" dirty="0"/>
              <a:t> is on the left – you’re changing the </a:t>
            </a:r>
            <a:r>
              <a:rPr lang="en-US" dirty="0" err="1"/>
              <a:t>innerHTML</a:t>
            </a:r>
            <a:r>
              <a:rPr lang="en-US" dirty="0"/>
              <a:t> to what is on the right:</a:t>
            </a:r>
          </a:p>
          <a:p>
            <a:pPr marL="0" indent="0" defTabSz="34290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“this is the new paragraph”</a:t>
            </a:r>
          </a:p>
          <a:p>
            <a:pPr defTabSz="3429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If </a:t>
            </a:r>
            <a:r>
              <a:rPr lang="en-US" dirty="0" err="1"/>
              <a:t>document.getElementById</a:t>
            </a:r>
            <a:r>
              <a:rPr lang="en-US" dirty="0"/>
              <a:t>().</a:t>
            </a:r>
            <a:r>
              <a:rPr lang="en-US" dirty="0" err="1"/>
              <a:t>innerHTML</a:t>
            </a:r>
            <a:r>
              <a:rPr lang="en-US" dirty="0"/>
              <a:t> is on the right – you’re getting the current </a:t>
            </a:r>
            <a:r>
              <a:rPr lang="en-US" dirty="0" err="1"/>
              <a:t>innerHTML</a:t>
            </a:r>
            <a:r>
              <a:rPr lang="en-US" dirty="0"/>
              <a:t> and putting it into the variable on the left:</a:t>
            </a:r>
          </a:p>
          <a:p>
            <a:pPr marL="0" indent="0" defTabSz="34290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x = 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 descr="A picture containing text, toy&#10;&#10;Description automatically generated">
            <a:extLst>
              <a:ext uri="{FF2B5EF4-FFF2-40B4-BE49-F238E27FC236}">
                <a16:creationId xmlns:a16="http://schemas.microsoft.com/office/drawing/2014/main" id="{F346E76A-B9B9-4A1C-8CB3-EA8225561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299" y="2794000"/>
            <a:ext cx="4876800" cy="3467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1F5AD0-4D5A-4D8A-A14D-21EB5B9B8C3C}"/>
              </a:ext>
            </a:extLst>
          </p:cNvPr>
          <p:cNvSpPr/>
          <p:nvPr/>
        </p:nvSpPr>
        <p:spPr>
          <a:xfrm>
            <a:off x="232833" y="1159933"/>
            <a:ext cx="11878734" cy="5332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1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1465</Words>
  <Application>Microsoft Office PowerPoint</Application>
  <PresentationFormat>Widescreen</PresentationFormat>
  <Paragraphs>155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Cavolini</vt:lpstr>
      <vt:lpstr>Office Theme</vt:lpstr>
      <vt:lpstr>innerHTML</vt:lpstr>
      <vt:lpstr>So Far:</vt:lpstr>
      <vt:lpstr>innerHTML</vt:lpstr>
      <vt:lpstr>Modifying innerHTML: </vt:lpstr>
      <vt:lpstr>Reading innerHTML: </vt:lpstr>
      <vt:lpstr>Reading innerHTML: Combined with if condition: </vt:lpstr>
      <vt:lpstr>Joining Strings (Intro):</vt:lpstr>
      <vt:lpstr>Finally:Reading &amp; modifying innerHTML: 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innerHTML</dc:title>
  <dc:creator>Yarrington, Debra</dc:creator>
  <cp:lastModifiedBy>Yarrington, Debra</cp:lastModifiedBy>
  <cp:revision>21</cp:revision>
  <dcterms:created xsi:type="dcterms:W3CDTF">2021-04-21T16:05:02Z</dcterms:created>
  <dcterms:modified xsi:type="dcterms:W3CDTF">2021-04-23T04:28:27Z</dcterms:modified>
</cp:coreProperties>
</file>