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>
        <p:scale>
          <a:sx n="90" d="100"/>
          <a:sy n="90" d="100"/>
        </p:scale>
        <p:origin x="3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E101-6537-4966-8874-FBD7EA288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B0F63-67B9-45D3-9036-54757C35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BA61-BFC8-4D42-A072-07E5BD9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2D98-8093-484C-AA45-0CE5C36A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9F7E-29C6-4F07-9949-2E927105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5D60-4D3A-49E1-8A24-9F6D8189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AA086-ACE1-481C-A825-1B9C192D7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868E-690F-40E6-96C4-121FC64A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DC59-4234-408F-861B-13101828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A54E5-03F1-48BC-AA22-9E4E9DA0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D65F9-656F-452E-BB7F-839B81FC6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BDFDA-694D-4A77-9FDF-41DD70BD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13391-60E3-41EE-9B4B-121FF742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AF18-1313-40E0-8F9B-7E1FBA6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CD3C-902D-4281-90F4-B2382F47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2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B2AC-9A7E-49D3-8033-14A327FC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88C3-577E-4820-86DE-2583814A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8903-675E-4B9D-B770-E24ADF6B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42C8-3104-4D8D-AA1E-AACBA04A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DCA9A-5844-4A3D-BBB7-90CCBAB4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6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A33-E840-4546-9DF9-2D97AD96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87A3-C6FF-4408-A556-D17AE88B1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8E5B-E832-44FA-A474-B30E0EAD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94366-BE95-4C52-922C-C5440534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54FA-E6D9-4399-B5EF-336FF0B0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B606-15E7-4154-9ED8-7058EFF3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D033-F6C5-4714-9A1C-FF6A1B61F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DF933-A34F-4D8E-AC11-4A400F5B1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B5951-3BBD-4944-ACE1-305DE07A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85272-595E-4C23-98CA-EC12D111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C8B47-A416-4B03-A407-8D269592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F4D3-8125-4C57-891C-300AD890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A9E64-5CDC-4A91-ACE7-0E989BD33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F3DD-DE51-40C0-BFAD-F8325E06D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1ABB8-9251-46F0-B4C4-3B54F7ACE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36224-7E54-41C6-803F-68E8708A8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64CEC-3C7C-412B-8458-43556844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BD41B-057B-4C23-B4AF-BFD32ECA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BBCCE-77FF-4BE8-A434-FE6BFC3F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863E-6E7C-4898-8C52-BE43E42F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246EC-3F62-4792-B951-30396B6D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F4FE7-890A-4649-BD71-366FC3F0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57D33-42B7-4526-A179-0EBC0B60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2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208BF-1216-4819-8481-0620C815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1C615-3A89-45DC-B5E7-F5CF2735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67C5F-D2B6-4A2B-BA38-69D70407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AE45-4746-4C6B-B689-D352603F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ACE39-EC1E-4EB4-B34B-37D4E73F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9E4C9-F421-4B0B-B07A-4D0FF6C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496CE-7046-45A1-9433-CDD0B7E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4D750-E41E-488F-9C1C-2655DBDF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1123C-77C7-482D-83AB-0E62203C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7736-AFE3-4A4A-9BBE-7B73A283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9CB8E-94DF-41D7-B91E-C64DF8A6E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880EA-ABDB-448C-B307-92275B77D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7E824-DD0F-40BB-806B-17DBD12F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E0D04-1ACB-4BC5-9F6C-D4DE7F7C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651E1-EBB1-425E-907E-8FC0A60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7CF03-1DD8-4BCA-B824-F15FAE46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157F-5C38-43BF-B0EC-518BCAE59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87E17-40DA-47F4-8771-E0029BBBF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8321-9BEE-4769-A59E-F33F092298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AA1B8-582C-40E8-8D65-3B75734A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5DFB-326C-405E-B116-7667B3546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D599-1057-43DE-985C-D392D0A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026-F9B9-4FDC-85F9-B066F800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600" dirty="0" err="1"/>
              <a:t>getElementById</a:t>
            </a:r>
            <a:r>
              <a:rPr lang="en-US" sz="4600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28688-5912-4B5B-9010-88B98B46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Getting styles!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og, indoor, floor, black&#10;&#10;Description automatically generated">
            <a:extLst>
              <a:ext uri="{FF2B5EF4-FFF2-40B4-BE49-F238E27FC236}">
                <a16:creationId xmlns:a16="http://schemas.microsoft.com/office/drawing/2014/main" id="{2D29A583-3E6E-4B1C-8D40-23970927E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852D78-7829-4040-B551-51DE449A9E66}"/>
              </a:ext>
            </a:extLst>
          </p:cNvPr>
          <p:cNvCxnSpPr/>
          <p:nvPr/>
        </p:nvCxnSpPr>
        <p:spPr>
          <a:xfrm flipH="1">
            <a:off x="4872567" y="1439333"/>
            <a:ext cx="3115733" cy="1024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0EF651-608D-4B9A-9A15-35EA24E49847}"/>
              </a:ext>
            </a:extLst>
          </p:cNvPr>
          <p:cNvSpPr txBox="1"/>
          <p:nvPr/>
        </p:nvSpPr>
        <p:spPr>
          <a:xfrm>
            <a:off x="7243233" y="1098719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Bradley Hand ITC" panose="03070402050302030203" pitchFamily="66" charset="0"/>
              </a:rPr>
              <a:t>One stylish pug!</a:t>
            </a:r>
          </a:p>
        </p:txBody>
      </p:sp>
    </p:spTree>
    <p:extLst>
      <p:ext uri="{BB962C8B-B14F-4D97-AF65-F5344CB8AC3E}">
        <p14:creationId xmlns:p14="http://schemas.microsoft.com/office/powerpoint/2010/main" val="1589934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68FA3-FE40-4E31-BA86-9F7D678C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So Far: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1700-1FF9-4439-9956-CC8B306CE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619" y="1855381"/>
            <a:ext cx="9186530" cy="4126319"/>
          </a:xfrm>
        </p:spPr>
        <p:txBody>
          <a:bodyPr anchor="t">
            <a:normAutofit/>
          </a:bodyPr>
          <a:lstStyle/>
          <a:p>
            <a:r>
              <a:rPr lang="en-US" sz="2000" dirty="0"/>
              <a:t>We’ve used </a:t>
            </a:r>
            <a:r>
              <a:rPr lang="en-US" sz="2000" dirty="0" err="1"/>
              <a:t>document.getElementById</a:t>
            </a:r>
            <a:r>
              <a:rPr lang="en-US" sz="2000" dirty="0"/>
              <a:t>() to change something on your web page:</a:t>
            </a:r>
          </a:p>
          <a:p>
            <a:pPr lvl="1"/>
            <a:r>
              <a:rPr lang="en-US" sz="1700" dirty="0" err="1">
                <a:solidFill>
                  <a:srgbClr val="FFC000"/>
                </a:solidFill>
              </a:rPr>
              <a:t>document.getElementById</a:t>
            </a:r>
            <a:r>
              <a:rPr lang="en-US" sz="1700" dirty="0">
                <a:solidFill>
                  <a:srgbClr val="FFC000"/>
                </a:solidFill>
              </a:rPr>
              <a:t>(‘img1’).</a:t>
            </a:r>
            <a:r>
              <a:rPr lang="en-US" sz="1700" dirty="0" err="1">
                <a:solidFill>
                  <a:srgbClr val="FFC000"/>
                </a:solidFill>
              </a:rPr>
              <a:t>src</a:t>
            </a:r>
            <a:r>
              <a:rPr lang="en-US" sz="1700" dirty="0">
                <a:solidFill>
                  <a:srgbClr val="FFC000"/>
                </a:solidFill>
              </a:rPr>
              <a:t> = “pug.png”</a:t>
            </a:r>
          </a:p>
          <a:p>
            <a:pPr lvl="1"/>
            <a:endParaRPr lang="en-US" sz="1700" dirty="0"/>
          </a:p>
          <a:p>
            <a:r>
              <a:rPr lang="en-US" sz="2000" dirty="0"/>
              <a:t>We’ve used </a:t>
            </a:r>
            <a:r>
              <a:rPr lang="en-US" sz="2000" dirty="0" err="1"/>
              <a:t>document.getElementById</a:t>
            </a:r>
            <a:r>
              <a:rPr lang="en-US" sz="2000" dirty="0"/>
              <a:t>() to get something from your web page:</a:t>
            </a:r>
          </a:p>
          <a:p>
            <a:pPr lvl="1"/>
            <a:r>
              <a:rPr lang="en-US" sz="1700" dirty="0">
                <a:solidFill>
                  <a:srgbClr val="FFC000"/>
                </a:solidFill>
              </a:rPr>
              <a:t>x = </a:t>
            </a:r>
            <a:r>
              <a:rPr lang="en-US" sz="1700" dirty="0" err="1">
                <a:solidFill>
                  <a:srgbClr val="FFC000"/>
                </a:solidFill>
              </a:rPr>
              <a:t>document.getElementById</a:t>
            </a:r>
            <a:r>
              <a:rPr lang="en-US" sz="1700" dirty="0">
                <a:solidFill>
                  <a:srgbClr val="FFC000"/>
                </a:solidFill>
              </a:rPr>
              <a:t>(‘img1’).alt</a:t>
            </a:r>
          </a:p>
          <a:p>
            <a:endParaRPr lang="en-US" sz="1700" dirty="0"/>
          </a:p>
          <a:p>
            <a:r>
              <a:rPr lang="en-US" sz="2400" dirty="0"/>
              <a:t>Difference?  </a:t>
            </a:r>
          </a:p>
          <a:p>
            <a:pPr lvl="1"/>
            <a:r>
              <a:rPr lang="en-US" sz="1700" dirty="0"/>
              <a:t>if we’re changing something on the page, the </a:t>
            </a:r>
            <a:r>
              <a:rPr lang="en-US" sz="1700" dirty="0" err="1"/>
              <a:t>document.getElementById</a:t>
            </a:r>
            <a:r>
              <a:rPr lang="en-US" sz="1700" dirty="0"/>
              <a:t> goes on the left</a:t>
            </a:r>
          </a:p>
          <a:p>
            <a:pPr lvl="1"/>
            <a:r>
              <a:rPr lang="en-US" sz="1700" dirty="0"/>
              <a:t>If we’re getting something, the </a:t>
            </a:r>
            <a:r>
              <a:rPr lang="en-US" sz="1700" dirty="0" err="1"/>
              <a:t>document.getElementById</a:t>
            </a:r>
            <a:r>
              <a:rPr lang="en-US" sz="1700" dirty="0"/>
              <a:t> goes on the right</a:t>
            </a:r>
          </a:p>
        </p:txBody>
      </p:sp>
    </p:spTree>
    <p:extLst>
      <p:ext uri="{BB962C8B-B14F-4D97-AF65-F5344CB8AC3E}">
        <p14:creationId xmlns:p14="http://schemas.microsoft.com/office/powerpoint/2010/main" val="142320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906CD-60C4-4773-A1F8-B5FB34E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Getting BorderColor </a:t>
            </a:r>
            <a:br>
              <a:rPr lang="en-US" sz="4600" b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get more info from your web page!</a:t>
            </a:r>
            <a:endParaRPr lang="en-US" sz="4600" i="1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1F54-2D0A-411A-815B-7B90FFB17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use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get style info!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long as the html element has that style element set!!</a:t>
            </a:r>
          </a:p>
          <a:p>
            <a:pPr marL="22860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endParaRPr lang="en-US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x holds the html element’s border color. 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</a:p>
          <a:p>
            <a:pPr marL="0" marR="0" indent="0" defTabSz="34290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HTML:</a:t>
            </a:r>
          </a:p>
          <a:p>
            <a:pPr marL="0" marR="0" indent="0" defTabSz="346075">
              <a:spcBef>
                <a:spcPts val="0"/>
              </a:spcBef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img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"penguin.jpg" </a:t>
            </a:r>
          </a:p>
          <a:p>
            <a:pPr marL="0" marR="0" indent="0" defTabSz="346075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style = "width:175px; height: 175px;</a:t>
            </a:r>
          </a:p>
          <a:p>
            <a:pPr marL="0" marR="0" indent="0" defTabSz="346075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border: 4px solid red;" </a:t>
            </a:r>
          </a:p>
          <a:p>
            <a:pPr marL="0" marR="0" indent="0" defTabSz="346075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alt = "penguin pic" </a:t>
            </a:r>
          </a:p>
          <a:p>
            <a:pPr marL="0" marR="0" indent="0" defTabSz="346075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id = "cute"</a:t>
            </a:r>
          </a:p>
          <a:p>
            <a:pPr marL="0" marR="0" indent="0" defTabSz="346075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onClick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="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getBorderColor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('cute’)”&gt;</a:t>
            </a:r>
          </a:p>
          <a:p>
            <a:pPr marL="0" marR="0" indent="0" defTabSz="346075">
              <a:spcBef>
                <a:spcPts val="0"/>
              </a:spcBef>
              <a:buNone/>
            </a:pP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defTabSz="346075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5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 Function:</a:t>
            </a:r>
          </a:p>
          <a:p>
            <a:pPr marL="457200" lvl="1" indent="0" defTabSz="346075">
              <a:spcBef>
                <a:spcPts val="0"/>
              </a:spcBef>
              <a:buNone/>
            </a:pPr>
            <a:r>
              <a:rPr lang="en-US" sz="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 </a:t>
            </a:r>
            <a:r>
              <a:rPr lang="en-US" sz="15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getBorderColor</a:t>
            </a:r>
            <a:r>
              <a:rPr lang="en-US" sz="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 {</a:t>
            </a:r>
          </a:p>
          <a:p>
            <a:pPr marL="457200" lvl="1" indent="0" defTabSz="346075">
              <a:spcBef>
                <a:spcPts val="0"/>
              </a:spcBef>
              <a:buNone/>
            </a:pPr>
            <a:r>
              <a:rPr lang="en-US" sz="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x = </a:t>
            </a:r>
            <a:r>
              <a:rPr lang="en-US" sz="15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15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endParaRPr lang="en-US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346075">
              <a:spcBef>
                <a:spcPts val="0"/>
              </a:spcBef>
              <a:buNone/>
            </a:pPr>
            <a:r>
              <a:rPr lang="en-US" sz="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alert(x)</a:t>
            </a:r>
          </a:p>
          <a:p>
            <a:pPr marL="457200" lvl="1" indent="0" defTabSz="346075">
              <a:spcBef>
                <a:spcPts val="0"/>
              </a:spcBef>
              <a:buNone/>
            </a:pPr>
            <a:r>
              <a:rPr lang="en-US" sz="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400" dirty="0"/>
          </a:p>
        </p:txBody>
      </p:sp>
      <p:pic>
        <p:nvPicPr>
          <p:cNvPr id="5" name="Picture 4" descr="A baby penguin with its mouth open&#10;&#10;Description automatically generated with low confidence">
            <a:extLst>
              <a:ext uri="{FF2B5EF4-FFF2-40B4-BE49-F238E27FC236}">
                <a16:creationId xmlns:a16="http://schemas.microsoft.com/office/drawing/2014/main" id="{1D915506-A3E7-4CF6-A418-4C64FD33B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" r="233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1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3DCFF-0C6C-4DBC-8799-7342809E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Works for anything with a border!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B9E8-16AF-448D-91FE-E0F92946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marR="0" indent="0" defTabSz="28733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&lt;p id = "p1"</a:t>
            </a:r>
          </a:p>
          <a:p>
            <a:pPr marL="0" marR="0" indent="0" defTabSz="28733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style = "width:100px; height:100px; padding: 8px;</a:t>
            </a:r>
          </a:p>
          <a:p>
            <a:pPr marL="0" marR="0" indent="0" defTabSz="28733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font-family: Arial; font-size: 22px;</a:t>
            </a:r>
          </a:p>
          <a:p>
            <a:pPr marL="0" marR="0" indent="0" defTabSz="28733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border: 6px solid purple; </a:t>
            </a:r>
          </a:p>
          <a:p>
            <a:pPr marL="0" marR="0" indent="0" defTabSz="287338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border-radius: 25px; box-shadow: 8px </a:t>
            </a:r>
            <a:r>
              <a:rPr lang="en-US" sz="2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8px</a:t>
            </a: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5px gray;“</a:t>
            </a:r>
            <a:b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onClick</a:t>
            </a: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“</a:t>
            </a:r>
            <a:r>
              <a:rPr lang="en-US" sz="2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getBorderInfo</a:t>
            </a: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(‘p1’)”&gt; </a:t>
            </a:r>
          </a:p>
          <a:p>
            <a:pPr marL="0" marR="0" indent="0" defTabSz="287338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Bees Para 		&lt;/p&gt;</a:t>
            </a:r>
          </a:p>
          <a:p>
            <a:endParaRPr lang="en-US" sz="2200" dirty="0"/>
          </a:p>
        </p:txBody>
      </p:sp>
      <p:pic>
        <p:nvPicPr>
          <p:cNvPr id="5" name="Picture 4" descr="A closeup of a bee pollinating pink flower">
            <a:extLst>
              <a:ext uri="{FF2B5EF4-FFF2-40B4-BE49-F238E27FC236}">
                <a16:creationId xmlns:a16="http://schemas.microsoft.com/office/drawing/2014/main" id="{88A6C3E2-7524-4633-A83F-CB7152E79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2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C157-462B-4AA9-B0D8-C2308864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getting info and setting info…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7E01-438C-439F-A5ED-457F5E6F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1690688"/>
            <a:ext cx="10608733" cy="4964111"/>
          </a:xfrm>
        </p:spPr>
        <p:txBody>
          <a:bodyPr>
            <a:normAutofit fontScale="4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use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first get information (in this case, the color of the border) and then, based on the current color, change the border color to a new color!!!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changeColor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 {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x =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if (x ==='red') {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'blue'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}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else if (x ==='blue') {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'brown'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}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else if (x ==='brown') {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'green'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}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else if (x ==='green') {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'purple'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}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else if (x ==='purple') {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(par).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style.borderColor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'red'</a:t>
            </a:r>
          </a:p>
          <a:p>
            <a:pPr marL="0" marR="0" indent="0" defTabSz="287338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}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664AE5-6E93-4249-BD35-058254DDBB75}"/>
              </a:ext>
            </a:extLst>
          </p:cNvPr>
          <p:cNvCxnSpPr/>
          <p:nvPr/>
        </p:nvCxnSpPr>
        <p:spPr>
          <a:xfrm flipH="1">
            <a:off x="4783667" y="2582333"/>
            <a:ext cx="1159933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544EF6-E03D-4B50-A695-46BF25E9E3F6}"/>
              </a:ext>
            </a:extLst>
          </p:cNvPr>
          <p:cNvSpPr txBox="1"/>
          <p:nvPr/>
        </p:nvSpPr>
        <p:spPr>
          <a:xfrm>
            <a:off x="5877075" y="2320951"/>
            <a:ext cx="572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Gets the current border color and puts it into the variable 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8EE910-DC90-4A00-AF33-1EF68B49EA89}"/>
              </a:ext>
            </a:extLst>
          </p:cNvPr>
          <p:cNvCxnSpPr/>
          <p:nvPr/>
        </p:nvCxnSpPr>
        <p:spPr>
          <a:xfrm flipH="1">
            <a:off x="5363633" y="3077633"/>
            <a:ext cx="884769" cy="9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A66538-108C-40E4-A4DF-45B65336FF45}"/>
              </a:ext>
            </a:extLst>
          </p:cNvPr>
          <p:cNvSpPr txBox="1"/>
          <p:nvPr/>
        </p:nvSpPr>
        <p:spPr>
          <a:xfrm>
            <a:off x="6186108" y="2892967"/>
            <a:ext cx="447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 holds red, change the border color to blue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3B36FA-61A2-47AE-A4C1-FC21C98CA75E}"/>
              </a:ext>
            </a:extLst>
          </p:cNvPr>
          <p:cNvCxnSpPr/>
          <p:nvPr/>
        </p:nvCxnSpPr>
        <p:spPr>
          <a:xfrm flipH="1">
            <a:off x="5425927" y="3659187"/>
            <a:ext cx="884769" cy="9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347F08-597A-4D40-BA66-C6311E128C29}"/>
              </a:ext>
            </a:extLst>
          </p:cNvPr>
          <p:cNvSpPr txBox="1"/>
          <p:nvPr/>
        </p:nvSpPr>
        <p:spPr>
          <a:xfrm>
            <a:off x="6248402" y="3464983"/>
            <a:ext cx="476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 holds blue, change the border color to brown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2E2705-682E-4A63-9412-72BB02B5A126}"/>
              </a:ext>
            </a:extLst>
          </p:cNvPr>
          <p:cNvCxnSpPr/>
          <p:nvPr/>
        </p:nvCxnSpPr>
        <p:spPr>
          <a:xfrm flipH="1">
            <a:off x="5425927" y="4240741"/>
            <a:ext cx="884769" cy="9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A6B6A3-8D9D-418E-B859-8A298F1DA2B8}"/>
              </a:ext>
            </a:extLst>
          </p:cNvPr>
          <p:cNvSpPr txBox="1"/>
          <p:nvPr/>
        </p:nvSpPr>
        <p:spPr>
          <a:xfrm>
            <a:off x="6248402" y="4056075"/>
            <a:ext cx="48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 holds brown, change the border color to green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942F53-76E4-49BB-B26A-89100CB9CC9D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501216" y="4909594"/>
            <a:ext cx="875392" cy="3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2E8A00-9E7D-4A30-B0E3-B6F1E4D9963C}"/>
              </a:ext>
            </a:extLst>
          </p:cNvPr>
          <p:cNvSpPr txBox="1"/>
          <p:nvPr/>
        </p:nvSpPr>
        <p:spPr>
          <a:xfrm>
            <a:off x="6376608" y="4724928"/>
            <a:ext cx="490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 holds green, change the border color to purple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956DF5-D766-4CEC-9E37-7C4F8A0E6356}"/>
              </a:ext>
            </a:extLst>
          </p:cNvPr>
          <p:cNvCxnSpPr/>
          <p:nvPr/>
        </p:nvCxnSpPr>
        <p:spPr>
          <a:xfrm flipH="1">
            <a:off x="5121125" y="5413862"/>
            <a:ext cx="884769" cy="9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46827C-1D1E-4C97-8218-36036F242048}"/>
              </a:ext>
            </a:extLst>
          </p:cNvPr>
          <p:cNvSpPr txBox="1"/>
          <p:nvPr/>
        </p:nvSpPr>
        <p:spPr>
          <a:xfrm>
            <a:off x="5943600" y="5229196"/>
            <a:ext cx="467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 holds purple, change the border color to red</a:t>
            </a:r>
          </a:p>
        </p:txBody>
      </p:sp>
    </p:spTree>
    <p:extLst>
      <p:ext uri="{BB962C8B-B14F-4D97-AF65-F5344CB8AC3E}">
        <p14:creationId xmlns:p14="http://schemas.microsoft.com/office/powerpoint/2010/main" val="253209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B185-247E-457D-AD50-E56B23B9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latin typeface="+mn-lt"/>
              </a:rPr>
              <a:t>More: </a:t>
            </a:r>
            <a:r>
              <a:rPr lang="en-US" sz="41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Switching Back and forth </a:t>
            </a:r>
            <a:endParaRPr lang="en-US" sz="410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E6D6-370A-4BB4-9F30-FB3ED233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567" y="2214035"/>
            <a:ext cx="6806353" cy="4525427"/>
          </a:xfrm>
        </p:spPr>
        <p:txBody>
          <a:bodyPr>
            <a:noAutofit/>
          </a:bodyPr>
          <a:lstStyle/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function </a:t>
            </a:r>
            <a:r>
              <a:rPr lang="en-US" sz="1200" dirty="0" err="1">
                <a:solidFill>
                  <a:srgbClr val="FF0000"/>
                </a:solidFill>
              </a:rPr>
              <a:t>switchColor</a:t>
            </a:r>
            <a:r>
              <a:rPr lang="en-US" sz="1200" dirty="0">
                <a:solidFill>
                  <a:srgbClr val="FF0000"/>
                </a:solidFill>
              </a:rPr>
              <a:t>(par) {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x = </a:t>
            </a:r>
            <a:r>
              <a:rPr lang="en-US" sz="1200" dirty="0" err="1">
                <a:solidFill>
                  <a:srgbClr val="FF0000"/>
                </a:solidFill>
              </a:rPr>
              <a:t>document.getElementById</a:t>
            </a:r>
            <a:r>
              <a:rPr lang="en-US" sz="1200" dirty="0">
                <a:solidFill>
                  <a:srgbClr val="FF0000"/>
                </a:solidFill>
              </a:rPr>
              <a:t>(par).</a:t>
            </a:r>
            <a:r>
              <a:rPr lang="en-US" sz="1200" dirty="0" err="1">
                <a:solidFill>
                  <a:srgbClr val="FF0000"/>
                </a:solidFill>
              </a:rPr>
              <a:t>style.borderColor</a:t>
            </a:r>
            <a:endParaRPr lang="en-US" sz="1200" dirty="0">
              <a:solidFill>
                <a:srgbClr val="FF0000"/>
              </a:solidFill>
            </a:endParaRP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if (x === "</a:t>
            </a:r>
            <a:r>
              <a:rPr lang="en-US" sz="1200" dirty="0" err="1">
                <a:solidFill>
                  <a:srgbClr val="FF0000"/>
                </a:solidFill>
              </a:rPr>
              <a:t>darkgray</a:t>
            </a:r>
            <a:r>
              <a:rPr lang="en-US" sz="1200" dirty="0">
                <a:solidFill>
                  <a:srgbClr val="FF0000"/>
                </a:solidFill>
              </a:rPr>
              <a:t>") {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	</a:t>
            </a:r>
            <a:r>
              <a:rPr lang="en-US" sz="1200" dirty="0" err="1">
                <a:solidFill>
                  <a:srgbClr val="FF0000"/>
                </a:solidFill>
              </a:rPr>
              <a:t>document.getElementById</a:t>
            </a:r>
            <a:r>
              <a:rPr lang="en-US" sz="1200" dirty="0">
                <a:solidFill>
                  <a:srgbClr val="FF0000"/>
                </a:solidFill>
              </a:rPr>
              <a:t>(par).</a:t>
            </a:r>
            <a:r>
              <a:rPr lang="en-US" sz="1200" dirty="0" err="1">
                <a:solidFill>
                  <a:srgbClr val="FF0000"/>
                </a:solidFill>
              </a:rPr>
              <a:t>style.borderColor</a:t>
            </a:r>
            <a:r>
              <a:rPr lang="en-US" sz="1200" dirty="0">
                <a:solidFill>
                  <a:srgbClr val="FF0000"/>
                </a:solidFill>
              </a:rPr>
              <a:t> = "</a:t>
            </a:r>
            <a:r>
              <a:rPr lang="en-US" sz="1200" dirty="0" err="1">
                <a:solidFill>
                  <a:srgbClr val="FF0000"/>
                </a:solidFill>
              </a:rPr>
              <a:t>deeppink</a:t>
            </a:r>
            <a:r>
              <a:rPr lang="en-US" sz="1200" dirty="0">
                <a:solidFill>
                  <a:srgbClr val="FF0000"/>
                </a:solidFill>
              </a:rPr>
              <a:t>"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}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else if (x === "</a:t>
            </a:r>
            <a:r>
              <a:rPr lang="en-US" sz="1200" dirty="0" err="1">
                <a:solidFill>
                  <a:srgbClr val="FF0000"/>
                </a:solidFill>
              </a:rPr>
              <a:t>deeppink</a:t>
            </a:r>
            <a:r>
              <a:rPr lang="en-US" sz="1200" dirty="0">
                <a:solidFill>
                  <a:srgbClr val="FF0000"/>
                </a:solidFill>
              </a:rPr>
              <a:t>") {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	</a:t>
            </a:r>
            <a:r>
              <a:rPr lang="en-US" sz="1200" dirty="0" err="1">
                <a:solidFill>
                  <a:srgbClr val="FF0000"/>
                </a:solidFill>
              </a:rPr>
              <a:t>document.getElementById</a:t>
            </a:r>
            <a:r>
              <a:rPr lang="en-US" sz="1200" dirty="0">
                <a:solidFill>
                  <a:srgbClr val="FF0000"/>
                </a:solidFill>
              </a:rPr>
              <a:t>(par).</a:t>
            </a:r>
            <a:r>
              <a:rPr lang="en-US" sz="1200" dirty="0" err="1">
                <a:solidFill>
                  <a:srgbClr val="FF0000"/>
                </a:solidFill>
              </a:rPr>
              <a:t>style.borderColor</a:t>
            </a:r>
            <a:r>
              <a:rPr lang="en-US" sz="1200" dirty="0">
                <a:solidFill>
                  <a:srgbClr val="FF0000"/>
                </a:solidFill>
              </a:rPr>
              <a:t> = "</a:t>
            </a:r>
            <a:r>
              <a:rPr lang="en-US" sz="1200" dirty="0" err="1">
                <a:solidFill>
                  <a:srgbClr val="FF0000"/>
                </a:solidFill>
              </a:rPr>
              <a:t>darkgray</a:t>
            </a:r>
            <a:r>
              <a:rPr lang="en-US" sz="1200" dirty="0">
                <a:solidFill>
                  <a:srgbClr val="FF0000"/>
                </a:solidFill>
              </a:rPr>
              <a:t>"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}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>
                <a:solidFill>
                  <a:srgbClr val="00B050"/>
                </a:solidFill>
              </a:rPr>
              <a:t>x = </a:t>
            </a:r>
            <a:r>
              <a:rPr lang="en-US" sz="1200" dirty="0" err="1">
                <a:solidFill>
                  <a:srgbClr val="00B050"/>
                </a:solidFill>
              </a:rPr>
              <a:t>document.getElementById</a:t>
            </a:r>
            <a:r>
              <a:rPr lang="en-US" sz="1200" dirty="0">
                <a:solidFill>
                  <a:srgbClr val="00B050"/>
                </a:solidFill>
              </a:rPr>
              <a:t>(par).</a:t>
            </a:r>
            <a:r>
              <a:rPr lang="en-US" sz="1200" dirty="0" err="1">
                <a:solidFill>
                  <a:srgbClr val="00B050"/>
                </a:solidFill>
              </a:rPr>
              <a:t>style.backgroundColor</a:t>
            </a:r>
            <a:endParaRPr lang="en-US" sz="1200" dirty="0">
              <a:solidFill>
                <a:srgbClr val="00B050"/>
              </a:solidFill>
            </a:endParaRP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50"/>
                </a:solidFill>
              </a:rPr>
              <a:t>	if (x === "</a:t>
            </a:r>
            <a:r>
              <a:rPr lang="en-US" sz="1200" dirty="0" err="1">
                <a:solidFill>
                  <a:srgbClr val="00B050"/>
                </a:solidFill>
              </a:rPr>
              <a:t>lightgray</a:t>
            </a:r>
            <a:r>
              <a:rPr lang="en-US" sz="1200" dirty="0">
                <a:solidFill>
                  <a:srgbClr val="00B050"/>
                </a:solidFill>
              </a:rPr>
              <a:t>") {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50"/>
                </a:solidFill>
              </a:rPr>
              <a:t>		</a:t>
            </a:r>
            <a:r>
              <a:rPr lang="en-US" sz="1200" dirty="0" err="1">
                <a:solidFill>
                  <a:srgbClr val="00B050"/>
                </a:solidFill>
              </a:rPr>
              <a:t>document.getElementById</a:t>
            </a:r>
            <a:r>
              <a:rPr lang="en-US" sz="1200" dirty="0">
                <a:solidFill>
                  <a:srgbClr val="00B050"/>
                </a:solidFill>
              </a:rPr>
              <a:t>(par).</a:t>
            </a:r>
            <a:r>
              <a:rPr lang="en-US" sz="1200" dirty="0" err="1">
                <a:solidFill>
                  <a:srgbClr val="00B050"/>
                </a:solidFill>
              </a:rPr>
              <a:t>style.backgroundColor</a:t>
            </a:r>
            <a:r>
              <a:rPr lang="en-US" sz="1200" dirty="0">
                <a:solidFill>
                  <a:srgbClr val="00B050"/>
                </a:solidFill>
              </a:rPr>
              <a:t> = "gold"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50"/>
                </a:solidFill>
              </a:rPr>
              <a:t>	}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50"/>
                </a:solidFill>
              </a:rPr>
              <a:t>	else if (x === "gold") {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50"/>
                </a:solidFill>
              </a:rPr>
              <a:t>		</a:t>
            </a:r>
            <a:r>
              <a:rPr lang="en-US" sz="1200" dirty="0" err="1">
                <a:solidFill>
                  <a:srgbClr val="00B050"/>
                </a:solidFill>
              </a:rPr>
              <a:t>document.getElementById</a:t>
            </a:r>
            <a:r>
              <a:rPr lang="en-US" sz="1200" dirty="0">
                <a:solidFill>
                  <a:srgbClr val="00B050"/>
                </a:solidFill>
              </a:rPr>
              <a:t>(par).</a:t>
            </a:r>
            <a:r>
              <a:rPr lang="en-US" sz="1200" dirty="0" err="1">
                <a:solidFill>
                  <a:srgbClr val="00B050"/>
                </a:solidFill>
              </a:rPr>
              <a:t>style.backgroundColor</a:t>
            </a:r>
            <a:r>
              <a:rPr lang="en-US" sz="1200" dirty="0">
                <a:solidFill>
                  <a:srgbClr val="00B050"/>
                </a:solidFill>
              </a:rPr>
              <a:t> = "</a:t>
            </a:r>
            <a:r>
              <a:rPr lang="en-US" sz="1200" dirty="0" err="1">
                <a:solidFill>
                  <a:srgbClr val="00B050"/>
                </a:solidFill>
              </a:rPr>
              <a:t>lightgray</a:t>
            </a:r>
            <a:r>
              <a:rPr lang="en-US" sz="1200" dirty="0">
                <a:solidFill>
                  <a:srgbClr val="00B050"/>
                </a:solidFill>
              </a:rPr>
              <a:t>"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50"/>
                </a:solidFill>
              </a:rPr>
              <a:t>	}</a:t>
            </a:r>
            <a:endParaRPr lang="en-US" sz="1200" dirty="0">
              <a:solidFill>
                <a:srgbClr val="FF0000"/>
              </a:solidFill>
            </a:endParaRP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>
                <a:solidFill>
                  <a:srgbClr val="00B0F0"/>
                </a:solidFill>
              </a:rPr>
              <a:t>x = </a:t>
            </a:r>
            <a:r>
              <a:rPr lang="en-US" sz="1200" dirty="0" err="1">
                <a:solidFill>
                  <a:srgbClr val="00B0F0"/>
                </a:solidFill>
              </a:rPr>
              <a:t>document.getElementById</a:t>
            </a:r>
            <a:r>
              <a:rPr lang="en-US" sz="1200" dirty="0">
                <a:solidFill>
                  <a:srgbClr val="00B0F0"/>
                </a:solidFill>
              </a:rPr>
              <a:t>(par).</a:t>
            </a:r>
            <a:r>
              <a:rPr lang="en-US" sz="1200" dirty="0" err="1">
                <a:solidFill>
                  <a:srgbClr val="00B0F0"/>
                </a:solidFill>
              </a:rPr>
              <a:t>style.color</a:t>
            </a:r>
            <a:endParaRPr lang="en-US" sz="1200" dirty="0">
              <a:solidFill>
                <a:srgbClr val="00B0F0"/>
              </a:solidFill>
            </a:endParaRP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	if (x === "gray") {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		</a:t>
            </a:r>
            <a:r>
              <a:rPr lang="en-US" sz="1200" dirty="0" err="1">
                <a:solidFill>
                  <a:srgbClr val="00B0F0"/>
                </a:solidFill>
              </a:rPr>
              <a:t>document.getElementById</a:t>
            </a:r>
            <a:r>
              <a:rPr lang="en-US" sz="1200" dirty="0">
                <a:solidFill>
                  <a:srgbClr val="00B0F0"/>
                </a:solidFill>
              </a:rPr>
              <a:t>(par).</a:t>
            </a:r>
            <a:r>
              <a:rPr lang="en-US" sz="1200" dirty="0" err="1">
                <a:solidFill>
                  <a:srgbClr val="00B0F0"/>
                </a:solidFill>
              </a:rPr>
              <a:t>style.color</a:t>
            </a:r>
            <a:r>
              <a:rPr lang="en-US" sz="1200" dirty="0">
                <a:solidFill>
                  <a:srgbClr val="00B0F0"/>
                </a:solidFill>
              </a:rPr>
              <a:t> = "</a:t>
            </a:r>
            <a:r>
              <a:rPr lang="en-US" sz="1200" dirty="0" err="1">
                <a:solidFill>
                  <a:srgbClr val="00B0F0"/>
                </a:solidFill>
              </a:rPr>
              <a:t>mediumblue</a:t>
            </a:r>
            <a:r>
              <a:rPr lang="en-US" sz="1200" dirty="0">
                <a:solidFill>
                  <a:srgbClr val="00B0F0"/>
                </a:solidFill>
              </a:rPr>
              <a:t>"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	}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	else if (x === "</a:t>
            </a:r>
            <a:r>
              <a:rPr lang="en-US" sz="1200" dirty="0" err="1">
                <a:solidFill>
                  <a:srgbClr val="00B0F0"/>
                </a:solidFill>
              </a:rPr>
              <a:t>mediumblue</a:t>
            </a:r>
            <a:r>
              <a:rPr lang="en-US" sz="1200" dirty="0">
                <a:solidFill>
                  <a:srgbClr val="00B0F0"/>
                </a:solidFill>
              </a:rPr>
              <a:t>") {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		</a:t>
            </a:r>
            <a:r>
              <a:rPr lang="en-US" sz="1200" dirty="0" err="1">
                <a:solidFill>
                  <a:srgbClr val="00B0F0"/>
                </a:solidFill>
              </a:rPr>
              <a:t>document.getElementById</a:t>
            </a:r>
            <a:r>
              <a:rPr lang="en-US" sz="1200" dirty="0">
                <a:solidFill>
                  <a:srgbClr val="00B0F0"/>
                </a:solidFill>
              </a:rPr>
              <a:t>(par).</a:t>
            </a:r>
            <a:r>
              <a:rPr lang="en-US" sz="1200" dirty="0" err="1">
                <a:solidFill>
                  <a:srgbClr val="00B0F0"/>
                </a:solidFill>
              </a:rPr>
              <a:t>style.color</a:t>
            </a:r>
            <a:r>
              <a:rPr lang="en-US" sz="1200" dirty="0">
                <a:solidFill>
                  <a:srgbClr val="00B0F0"/>
                </a:solidFill>
              </a:rPr>
              <a:t> = "gray"</a:t>
            </a:r>
          </a:p>
          <a:p>
            <a:pPr marL="0" indent="0" defTabSz="342900">
              <a:spcBef>
                <a:spcPts val="10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	}</a:t>
            </a:r>
            <a:endParaRPr lang="en-US" sz="800" dirty="0">
              <a:solidFill>
                <a:srgbClr val="00B0F0"/>
              </a:solidFill>
            </a:endParaRPr>
          </a:p>
          <a:p>
            <a:pPr marL="0" indent="0" defTabSz="342900">
              <a:spcBef>
                <a:spcPts val="60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}</a:t>
            </a:r>
          </a:p>
        </p:txBody>
      </p:sp>
      <p:pic>
        <p:nvPicPr>
          <p:cNvPr id="5" name="Picture 4" descr="Baby elephant touching trunks with adult elephant">
            <a:extLst>
              <a:ext uri="{FF2B5EF4-FFF2-40B4-BE49-F238E27FC236}">
                <a16:creationId xmlns:a16="http://schemas.microsoft.com/office/drawing/2014/main" id="{3273DA10-F037-4915-A305-D673D09ED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r="3729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1528E2-8EE7-4A1D-978E-969D56668100}"/>
              </a:ext>
            </a:extLst>
          </p:cNvPr>
          <p:cNvCxnSpPr/>
          <p:nvPr/>
        </p:nvCxnSpPr>
        <p:spPr>
          <a:xfrm flipH="1">
            <a:off x="9609667" y="2611967"/>
            <a:ext cx="630766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6C60A7-B308-4F2B-9A74-67E1EF5D024A}"/>
              </a:ext>
            </a:extLst>
          </p:cNvPr>
          <p:cNvSpPr txBox="1"/>
          <p:nvPr/>
        </p:nvSpPr>
        <p:spPr>
          <a:xfrm>
            <a:off x="10147300" y="2263802"/>
            <a:ext cx="1998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Switches border color between </a:t>
            </a:r>
            <a:r>
              <a:rPr lang="en-US" sz="1400" dirty="0" err="1"/>
              <a:t>deeppink</a:t>
            </a:r>
            <a:r>
              <a:rPr lang="en-US" sz="1400" dirty="0"/>
              <a:t> and </a:t>
            </a:r>
            <a:r>
              <a:rPr lang="en-US" sz="1400" dirty="0" err="1"/>
              <a:t>darkgray</a:t>
            </a:r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87E68D-720B-4EBA-89EC-EA89C93180A4}"/>
              </a:ext>
            </a:extLst>
          </p:cNvPr>
          <p:cNvCxnSpPr>
            <a:cxnSpLocks/>
          </p:cNvCxnSpPr>
          <p:nvPr/>
        </p:nvCxnSpPr>
        <p:spPr>
          <a:xfrm flipH="1" flipV="1">
            <a:off x="9220200" y="4055533"/>
            <a:ext cx="833966" cy="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044920-9726-4A65-96A4-7A227736E426}"/>
              </a:ext>
            </a:extLst>
          </p:cNvPr>
          <p:cNvSpPr txBox="1"/>
          <p:nvPr/>
        </p:nvSpPr>
        <p:spPr>
          <a:xfrm>
            <a:off x="9961033" y="3762968"/>
            <a:ext cx="1998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Switches background color between gold and </a:t>
            </a:r>
            <a:r>
              <a:rPr lang="en-US" sz="1400" dirty="0" err="1"/>
              <a:t>lightgray</a:t>
            </a: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B3D5B1-0668-4D82-91D5-03F272A87EBB}"/>
              </a:ext>
            </a:extLst>
          </p:cNvPr>
          <p:cNvCxnSpPr>
            <a:cxnSpLocks/>
          </p:cNvCxnSpPr>
          <p:nvPr/>
        </p:nvCxnSpPr>
        <p:spPr>
          <a:xfrm flipH="1" flipV="1">
            <a:off x="8922929" y="5506532"/>
            <a:ext cx="833966" cy="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470E7B-DFC4-41EC-B524-DE31354D6E91}"/>
              </a:ext>
            </a:extLst>
          </p:cNvPr>
          <p:cNvSpPr txBox="1"/>
          <p:nvPr/>
        </p:nvSpPr>
        <p:spPr>
          <a:xfrm>
            <a:off x="9663762" y="5213967"/>
            <a:ext cx="1998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Switches font color between medium blue and gray</a:t>
            </a:r>
          </a:p>
        </p:txBody>
      </p:sp>
    </p:spTree>
    <p:extLst>
      <p:ext uri="{BB962C8B-B14F-4D97-AF65-F5344CB8AC3E}">
        <p14:creationId xmlns:p14="http://schemas.microsoft.com/office/powerpoint/2010/main" val="160217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6691-69A3-48EC-BD6F-0A268761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A9CC-A964-4242-90F1-773FFC46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</a:t>
            </a:r>
            <a:r>
              <a:rPr lang="en-US" dirty="0" err="1"/>
              <a:t>getElementById</a:t>
            </a:r>
            <a:r>
              <a:rPr lang="en-US" dirty="0"/>
              <a:t> to both get and change thing on your web page</a:t>
            </a:r>
          </a:p>
          <a:p>
            <a:r>
              <a:rPr lang="en-US" dirty="0"/>
              <a:t>You can use </a:t>
            </a:r>
            <a:r>
              <a:rPr lang="en-US" dirty="0" err="1"/>
              <a:t>getElementById</a:t>
            </a:r>
            <a:r>
              <a:rPr lang="en-US" dirty="0"/>
              <a:t> to get info about the style, and then change it</a:t>
            </a:r>
          </a:p>
          <a:p>
            <a:endParaRPr lang="en-US" dirty="0"/>
          </a:p>
          <a:p>
            <a:r>
              <a:rPr lang="en-US" dirty="0"/>
              <a:t>You can both get info about and change: </a:t>
            </a:r>
          </a:p>
          <a:p>
            <a:pPr lvl="1"/>
            <a:r>
              <a:rPr lang="en-US" dirty="0"/>
              <a:t>The border color</a:t>
            </a:r>
          </a:p>
          <a:p>
            <a:pPr lvl="1"/>
            <a:r>
              <a:rPr lang="en-US" dirty="0"/>
              <a:t>The background color</a:t>
            </a:r>
          </a:p>
          <a:p>
            <a:pPr lvl="1"/>
            <a:r>
              <a:rPr lang="en-US" dirty="0"/>
              <a:t>The font color</a:t>
            </a:r>
          </a:p>
          <a:p>
            <a:pPr lvl="1"/>
            <a:r>
              <a:rPr lang="en-US"/>
              <a:t>ANY STYLE THAT IS SET IN YOUR HTML CODE OR CSS CODE!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9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869</Words>
  <Application>Microsoft Office PowerPoint</Application>
  <PresentationFormat>Widescreen</PresentationFormat>
  <Paragraphs>106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Office Theme</vt:lpstr>
      <vt:lpstr>getElementById:</vt:lpstr>
      <vt:lpstr>So Far:</vt:lpstr>
      <vt:lpstr>Getting BorderColor  Let’s get more info from your web page!</vt:lpstr>
      <vt:lpstr>Works for anything with a border!</vt:lpstr>
      <vt:lpstr>Combining getting info and setting info…</vt:lpstr>
      <vt:lpstr>More: Switching Back and forth 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getElementById:</dc:title>
  <dc:creator>Yarrington, Debra</dc:creator>
  <cp:lastModifiedBy>Yarrington, Debra</cp:lastModifiedBy>
  <cp:revision>12</cp:revision>
  <dcterms:created xsi:type="dcterms:W3CDTF">2021-04-21T02:56:53Z</dcterms:created>
  <dcterms:modified xsi:type="dcterms:W3CDTF">2021-04-21T04:19:52Z</dcterms:modified>
</cp:coreProperties>
</file>