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00FFFF"/>
    <a:srgbClr val="FFC000"/>
    <a:srgbClr val="FF9900"/>
    <a:srgbClr val="213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59" autoAdjust="0"/>
    <p:restoredTop sz="94660"/>
  </p:normalViewPr>
  <p:slideViewPr>
    <p:cSldViewPr snapToGrid="0">
      <p:cViewPr varScale="1">
        <p:scale>
          <a:sx n="84" d="100"/>
          <a:sy n="84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9543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0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52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9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3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6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7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4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37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925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lowers under the sunlight">
            <a:extLst>
              <a:ext uri="{FF2B5EF4-FFF2-40B4-BE49-F238E27FC236}">
                <a16:creationId xmlns:a16="http://schemas.microsoft.com/office/drawing/2014/main" id="{1E94AA6E-67DF-4112-9C9A-D5C2AD8A76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008" b="12660"/>
          <a:stretch/>
        </p:blipFill>
        <p:spPr>
          <a:xfrm>
            <a:off x="20" y="10"/>
            <a:ext cx="12191977" cy="401477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5826000" y="546258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D54CF0D-F589-4F76-9DF3-A4F803AEA69A}"/>
              </a:ext>
            </a:extLst>
          </p:cNvPr>
          <p:cNvSpPr txBox="1"/>
          <p:nvPr/>
        </p:nvSpPr>
        <p:spPr>
          <a:xfrm>
            <a:off x="934278" y="4591877"/>
            <a:ext cx="11097039" cy="1384995"/>
          </a:xfrm>
          <a:prstGeom prst="rect">
            <a:avLst/>
          </a:prstGeom>
          <a:solidFill>
            <a:srgbClr val="213B3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200" dirty="0" err="1">
                <a:solidFill>
                  <a:schemeClr val="accent4">
                    <a:lumMod val="20000"/>
                    <a:lumOff val="80000"/>
                  </a:schemeClr>
                </a:solidFill>
              </a:rPr>
              <a:t>getElementById</a:t>
            </a:r>
            <a:r>
              <a:rPr lang="en-US" sz="42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:  </a:t>
            </a:r>
            <a:br>
              <a:rPr lang="en-US" sz="4200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US" sz="42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getting info off the web page</a:t>
            </a:r>
          </a:p>
        </p:txBody>
      </p:sp>
    </p:spTree>
    <p:extLst>
      <p:ext uri="{BB962C8B-B14F-4D97-AF65-F5344CB8AC3E}">
        <p14:creationId xmlns:p14="http://schemas.microsoft.com/office/powerpoint/2010/main" val="377165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159DB-9420-4BA9-BC11-0BFB2685A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673" y="1336814"/>
            <a:ext cx="11166613" cy="5446644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have used </a:t>
            </a:r>
            <a:r>
              <a:rPr lang="en-US" sz="24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change existing information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 can also use </a:t>
            </a:r>
            <a:r>
              <a:rPr lang="en-US" sz="24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obtain information about your html page.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Let’s use </a:t>
            </a:r>
            <a:r>
              <a:rPr lang="en-US" sz="2400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getElementById</a:t>
            </a:r>
            <a:r>
              <a:rPr lang="en-US" sz="2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 an alt tag from an image on your web page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HTML: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“shark.jpg”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style = “width: 100px; height: 250px;”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b="1" i="0" dirty="0">
                <a:solidFill>
                  <a:srgbClr val="92D05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alt = “pic of a shark swimming”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id = “pic1”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getAlt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(‘pic1’)”&gt;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JS:</a:t>
            </a:r>
          </a:p>
          <a:p>
            <a:pPr marL="719138" lvl="4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9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getAlt</a:t>
            </a: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1433738" lvl="5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</a:t>
            </a:r>
            <a:r>
              <a:rPr lang="en-US" sz="19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9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(par).alt</a:t>
            </a:r>
          </a:p>
          <a:p>
            <a:pPr marL="1433738" lvl="5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alert(x)</a:t>
            </a:r>
          </a:p>
          <a:p>
            <a:pPr marL="719138" lvl="4" indent="1952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987283-2189-43CD-9166-65BF0D53EC6C}"/>
              </a:ext>
            </a:extLst>
          </p:cNvPr>
          <p:cNvSpPr txBox="1"/>
          <p:nvPr/>
        </p:nvSpPr>
        <p:spPr>
          <a:xfrm>
            <a:off x="800100" y="442291"/>
            <a:ext cx="10613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Use </a:t>
            </a:r>
            <a:r>
              <a:rPr lang="en-US" sz="3600" dirty="0" err="1"/>
              <a:t>getElementById</a:t>
            </a:r>
            <a:r>
              <a:rPr lang="en-US" sz="3600" dirty="0"/>
              <a:t> to get info off your web page</a:t>
            </a:r>
          </a:p>
        </p:txBody>
      </p:sp>
      <p:pic>
        <p:nvPicPr>
          <p:cNvPr id="8" name="Picture 7" descr="A cat wearing a hat&#10;&#10;Description automatically generated with medium confidence">
            <a:extLst>
              <a:ext uri="{FF2B5EF4-FFF2-40B4-BE49-F238E27FC236}">
                <a16:creationId xmlns:a16="http://schemas.microsoft.com/office/drawing/2014/main" id="{505D45C1-4D7D-44D2-BC37-D33D5CC60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150" y="3740150"/>
            <a:ext cx="3117850" cy="311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4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B52D5-A727-4577-A2D2-BC16845FE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150" y="1311965"/>
            <a:ext cx="10414000" cy="5190435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Here: </a:t>
            </a:r>
          </a:p>
          <a:p>
            <a:pPr marL="34290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on the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RIGHT,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means that whatever value it holds will be put into the variable on the </a:t>
            </a:r>
            <a:r>
              <a:rPr lang="en-US" sz="20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LEFT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FF99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prompt(“Enter a color”)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Above, whatever the user types into the prompt box ends up in x.  </a:t>
            </a:r>
          </a:p>
          <a:p>
            <a:pPr marL="0" marR="0" indent="0">
              <a:lnSpc>
                <a:spcPct val="107000"/>
              </a:lnSpc>
              <a:spcBef>
                <a:spcPts val="2500"/>
              </a:spcBef>
              <a:spcAft>
                <a:spcPts val="8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doesn’t work the other way around  like below;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prompt(“Enter a color”) = x  /* THIS DOESN”T WORK!!*/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Because in this case you’re taking what is in x and trying to put it into the prompt box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prompt boxes that doesn’t work.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530C71-11D6-41A3-9D66-D2599C32F38B}"/>
              </a:ext>
            </a:extLst>
          </p:cNvPr>
          <p:cNvSpPr txBox="1"/>
          <p:nvPr/>
        </p:nvSpPr>
        <p:spPr>
          <a:xfrm>
            <a:off x="692150" y="521806"/>
            <a:ext cx="100918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</a:t>
            </a:r>
            <a:r>
              <a:rPr lang="en-US" sz="30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3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(par).alt  </a:t>
            </a: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Explained</a:t>
            </a:r>
          </a:p>
        </p:txBody>
      </p:sp>
    </p:spTree>
    <p:extLst>
      <p:ext uri="{BB962C8B-B14F-4D97-AF65-F5344CB8AC3E}">
        <p14:creationId xmlns:p14="http://schemas.microsoft.com/office/powerpoint/2010/main" val="394415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7FF26-DC99-4F4A-82C4-ACBD0D32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Rule: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38B13-24DF-4B29-A940-51182A832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value on the right goes into the value on the left, e.g.,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3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prompt(“enter a number”)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</a:t>
            </a:r>
            <a:r>
              <a:rPr lang="en-US" sz="20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(par).alt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each of the above examples, the value on the </a:t>
            </a:r>
            <a:r>
              <a:rPr lang="en-US" sz="2000" dirty="0">
                <a:solidFill>
                  <a:srgbClr val="FFFF00">
                    <a:alpha val="70000"/>
                  </a:srgb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goes into the variable x on the </a:t>
            </a:r>
            <a:r>
              <a:rPr lang="en-US" sz="2000" dirty="0">
                <a:solidFill>
                  <a:srgbClr val="FFFF00">
                    <a:alpha val="70000"/>
                  </a:srgb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left.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67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B569-0D76-4BB8-A8DE-47E58E65B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Finally: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2E554-1F80-4F26-89E3-2377CD476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(par).alt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alert(x)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Whatever id is inside the parameter par – that’s the element on the web page we’re getting info from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We’re getting the alt from that element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We’re putting the alt into x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we’re printing out what’s in x, or the alt, in an alert box.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1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159DB-9420-4BA9-BC11-0BFB2685A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673" y="1336814"/>
            <a:ext cx="11166613" cy="5446644"/>
          </a:xfrm>
        </p:spPr>
        <p:txBody>
          <a:bodyPr>
            <a:normAutofit/>
          </a:bodyPr>
          <a:lstStyle/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HTML: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img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“shark.jpg”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style = “width: 100px; height: 250px;”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b="1" i="0" dirty="0">
                <a:solidFill>
                  <a:srgbClr val="92D05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alt = “pic of a shark swimming”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id = “pic1” </a:t>
            </a:r>
            <a:b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1800" i="0" dirty="0" err="1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getAlt</a:t>
            </a:r>
            <a:r>
              <a:rPr lang="en-US" sz="1800" i="0" dirty="0">
                <a:solidFill>
                  <a:srgbClr val="FFFF00"/>
                </a:solidFill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(‘pic1’)”&gt;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JS:</a:t>
            </a:r>
          </a:p>
          <a:p>
            <a:pPr marL="719138" lvl="4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900" dirty="0" err="1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getAlt</a:t>
            </a: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1433738" lvl="5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</a:t>
            </a:r>
            <a:r>
              <a:rPr lang="en-US" sz="1900" b="1" dirty="0" err="1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9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(par).alt</a:t>
            </a:r>
          </a:p>
          <a:p>
            <a:pPr marL="1433738" lvl="5" indent="195263">
              <a:lnSpc>
                <a:spcPct val="107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alert(x)</a:t>
            </a:r>
          </a:p>
          <a:p>
            <a:pPr marL="719138" lvl="4" indent="19526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900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987283-2189-43CD-9166-65BF0D53EC6C}"/>
              </a:ext>
            </a:extLst>
          </p:cNvPr>
          <p:cNvSpPr txBox="1"/>
          <p:nvPr/>
        </p:nvSpPr>
        <p:spPr>
          <a:xfrm>
            <a:off x="800100" y="442291"/>
            <a:ext cx="2731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Remember?</a:t>
            </a:r>
          </a:p>
        </p:txBody>
      </p:sp>
      <p:pic>
        <p:nvPicPr>
          <p:cNvPr id="8" name="Picture 7" descr="A cat wearing a hat&#10;&#10;Description automatically generated with medium confidence">
            <a:extLst>
              <a:ext uri="{FF2B5EF4-FFF2-40B4-BE49-F238E27FC236}">
                <a16:creationId xmlns:a16="http://schemas.microsoft.com/office/drawing/2014/main" id="{505D45C1-4D7D-44D2-BC37-D33D5CC60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4150" y="3740150"/>
            <a:ext cx="3117850" cy="3117850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6CF1A43-9E2A-4F84-92A8-A5D3319D4F6A}"/>
              </a:ext>
            </a:extLst>
          </p:cNvPr>
          <p:cNvCxnSpPr/>
          <p:nvPr/>
        </p:nvCxnSpPr>
        <p:spPr>
          <a:xfrm flipH="1">
            <a:off x="3521122" y="3525672"/>
            <a:ext cx="950794" cy="9871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6AA4586-0199-41E7-81CA-B2FDBBA05054}"/>
              </a:ext>
            </a:extLst>
          </p:cNvPr>
          <p:cNvCxnSpPr/>
          <p:nvPr/>
        </p:nvCxnSpPr>
        <p:spPr>
          <a:xfrm>
            <a:off x="3625755" y="4717576"/>
            <a:ext cx="2065361" cy="209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231FDF4-933B-4EAE-92A3-3DA5A3138D61}"/>
              </a:ext>
            </a:extLst>
          </p:cNvPr>
          <p:cNvCxnSpPr/>
          <p:nvPr/>
        </p:nvCxnSpPr>
        <p:spPr>
          <a:xfrm flipH="1" flipV="1">
            <a:off x="5359021" y="2997958"/>
            <a:ext cx="896203" cy="1887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5EA1D3-2A41-480F-A67D-D60237C0D051}"/>
              </a:ext>
            </a:extLst>
          </p:cNvPr>
          <p:cNvCxnSpPr>
            <a:cxnSpLocks/>
          </p:cNvCxnSpPr>
          <p:nvPr/>
        </p:nvCxnSpPr>
        <p:spPr>
          <a:xfrm flipH="1">
            <a:off x="3117852" y="2997958"/>
            <a:ext cx="214476" cy="2233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64BE0E0-C632-4545-B263-481C310466E4}"/>
              </a:ext>
            </a:extLst>
          </p:cNvPr>
          <p:cNvSpPr txBox="1"/>
          <p:nvPr/>
        </p:nvSpPr>
        <p:spPr>
          <a:xfrm>
            <a:off x="4380930" y="443055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06558E-BE28-4667-B5AE-8C08C4E67B67}"/>
              </a:ext>
            </a:extLst>
          </p:cNvPr>
          <p:cNvSpPr txBox="1"/>
          <p:nvPr/>
        </p:nvSpPr>
        <p:spPr>
          <a:xfrm>
            <a:off x="4005619" y="38054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542290-2C63-4626-888B-03E735D1CB21}"/>
              </a:ext>
            </a:extLst>
          </p:cNvPr>
          <p:cNvSpPr txBox="1"/>
          <p:nvPr/>
        </p:nvSpPr>
        <p:spPr>
          <a:xfrm>
            <a:off x="5729793" y="360030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C40FF1-415B-4756-BF09-142C60B75820}"/>
              </a:ext>
            </a:extLst>
          </p:cNvPr>
          <p:cNvSpPr txBox="1"/>
          <p:nvPr/>
        </p:nvSpPr>
        <p:spPr>
          <a:xfrm>
            <a:off x="3000221" y="371859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64052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66C9CD-6BF4-44CA-8078-0BB819080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F91740-5B09-4AE0-BF49-16653F2BE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341" y="1171974"/>
            <a:ext cx="6120000" cy="689365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Takeaways: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D7A03E-EA6F-4164-A4D2-1A2BAD59D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19" y="1972386"/>
            <a:ext cx="3330001" cy="333000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C6DF49-CBE3-4038-AC78-35DE4FD7C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74750" y="2310207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2C6B5-07BC-4DBA-BFAD-69C4C6F67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0639" y="2759076"/>
            <a:ext cx="8061277" cy="387373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US" dirty="0"/>
              <a:t>We can use </a:t>
            </a:r>
            <a:r>
              <a:rPr lang="en-US" dirty="0" err="1"/>
              <a:t>document.getElementById</a:t>
            </a:r>
            <a:r>
              <a:rPr lang="en-US" dirty="0"/>
              <a:t> to both change items on our web page AND to get info from our web page</a:t>
            </a:r>
          </a:p>
          <a:p>
            <a:pPr lvl="1">
              <a:lnSpc>
                <a:spcPct val="115000"/>
              </a:lnSpc>
              <a:spcBef>
                <a:spcPts val="2500"/>
              </a:spcBef>
            </a:pPr>
            <a:r>
              <a:rPr lang="en-US" sz="1900" dirty="0"/>
              <a:t>Depends on which side you put the variable</a:t>
            </a:r>
          </a:p>
          <a:p>
            <a:pPr lvl="1">
              <a:lnSpc>
                <a:spcPct val="115000"/>
              </a:lnSpc>
              <a:spcBef>
                <a:spcPts val="2500"/>
              </a:spcBef>
            </a:pPr>
            <a:r>
              <a:rPr lang="en-US" sz="1900" dirty="0"/>
              <a:t>	</a:t>
            </a:r>
            <a:r>
              <a:rPr lang="en-US" sz="1900" i="0" dirty="0" err="1">
                <a:solidFill>
                  <a:srgbClr val="FFFF00"/>
                </a:solidFill>
              </a:rPr>
              <a:t>document.getElementById</a:t>
            </a:r>
            <a:r>
              <a:rPr lang="en-US" sz="1900" i="0" dirty="0">
                <a:solidFill>
                  <a:srgbClr val="FFFF00"/>
                </a:solidFill>
              </a:rPr>
              <a:t>(‘id1’).</a:t>
            </a:r>
            <a:r>
              <a:rPr lang="en-US" sz="1900" i="0" dirty="0" err="1">
                <a:solidFill>
                  <a:srgbClr val="FFFF00"/>
                </a:solidFill>
              </a:rPr>
              <a:t>src</a:t>
            </a:r>
            <a:r>
              <a:rPr lang="en-US" sz="1900" i="0" dirty="0">
                <a:solidFill>
                  <a:srgbClr val="FFFF00"/>
                </a:solidFill>
              </a:rPr>
              <a:t> = y </a:t>
            </a:r>
            <a:r>
              <a:rPr lang="en-US" sz="1900" i="0" dirty="0"/>
              <a:t>   </a:t>
            </a:r>
            <a:br>
              <a:rPr lang="en-US" sz="1900" i="0" dirty="0"/>
            </a:br>
            <a:r>
              <a:rPr lang="en-US" sz="1900" i="0" dirty="0"/>
              <a:t>	changes the </a:t>
            </a:r>
            <a:r>
              <a:rPr lang="en-US" sz="1900" i="0" dirty="0" err="1"/>
              <a:t>src</a:t>
            </a:r>
            <a:r>
              <a:rPr lang="en-US" sz="1900" i="0" dirty="0"/>
              <a:t> to whatever’s in variable y</a:t>
            </a:r>
          </a:p>
          <a:p>
            <a:pPr lvl="1">
              <a:lnSpc>
                <a:spcPct val="115000"/>
              </a:lnSpc>
              <a:spcBef>
                <a:spcPts val="2500"/>
              </a:spcBef>
            </a:pPr>
            <a:r>
              <a:rPr lang="en-US" sz="1900" i="0" dirty="0"/>
              <a:t>	</a:t>
            </a:r>
            <a:r>
              <a:rPr lang="en-US" sz="1900" i="0" dirty="0">
                <a:solidFill>
                  <a:srgbClr val="FFFF00"/>
                </a:solidFill>
              </a:rPr>
              <a:t>x = </a:t>
            </a:r>
            <a:r>
              <a:rPr lang="en-US" sz="1900" i="0" dirty="0" err="1">
                <a:solidFill>
                  <a:srgbClr val="FFFF00"/>
                </a:solidFill>
              </a:rPr>
              <a:t>document.getElementById</a:t>
            </a:r>
            <a:r>
              <a:rPr lang="en-US" sz="1900" i="0" dirty="0">
                <a:solidFill>
                  <a:srgbClr val="FFFF00"/>
                </a:solidFill>
              </a:rPr>
              <a:t>(‘id2’).alt     </a:t>
            </a:r>
            <a:br>
              <a:rPr lang="en-US" sz="1900" i="0" dirty="0">
                <a:solidFill>
                  <a:srgbClr val="FFFF00"/>
                </a:solidFill>
              </a:rPr>
            </a:br>
            <a:r>
              <a:rPr lang="en-US" sz="1900" i="0" dirty="0">
                <a:solidFill>
                  <a:srgbClr val="FFFF00"/>
                </a:solidFill>
              </a:rPr>
              <a:t>	</a:t>
            </a:r>
            <a:r>
              <a:rPr lang="en-US" sz="1900" i="0" dirty="0"/>
              <a:t>puts the alt text into variable x</a:t>
            </a:r>
          </a:p>
        </p:txBody>
      </p:sp>
    </p:spTree>
    <p:extLst>
      <p:ext uri="{BB962C8B-B14F-4D97-AF65-F5344CB8AC3E}">
        <p14:creationId xmlns:p14="http://schemas.microsoft.com/office/powerpoint/2010/main" val="654433491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LightSeedLeftStep">
      <a:dk1>
        <a:srgbClr val="000000"/>
      </a:dk1>
      <a:lt1>
        <a:srgbClr val="FFFFFF"/>
      </a:lt1>
      <a:dk2>
        <a:srgbClr val="213B34"/>
      </a:dk2>
      <a:lt2>
        <a:srgbClr val="E5E8E2"/>
      </a:lt2>
      <a:accent1>
        <a:srgbClr val="B090CC"/>
      </a:accent1>
      <a:accent2>
        <a:srgbClr val="8077C1"/>
      </a:accent2>
      <a:accent3>
        <a:srgbClr val="90A2CC"/>
      </a:accent3>
      <a:accent4>
        <a:srgbClr val="74AAC0"/>
      </a:accent4>
      <a:accent5>
        <a:srgbClr val="7BAEA7"/>
      </a:accent5>
      <a:accent6>
        <a:srgbClr val="6EB18C"/>
      </a:accent6>
      <a:hlink>
        <a:srgbClr val="6E8C55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537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Avenir Next LT Pro Light</vt:lpstr>
      <vt:lpstr>Calibri</vt:lpstr>
      <vt:lpstr>Consolas</vt:lpstr>
      <vt:lpstr>Rockwell Nova Light</vt:lpstr>
      <vt:lpstr>Wingdings</vt:lpstr>
      <vt:lpstr>LeafVTI</vt:lpstr>
      <vt:lpstr>PowerPoint Presentation</vt:lpstr>
      <vt:lpstr>PowerPoint Presentation</vt:lpstr>
      <vt:lpstr>PowerPoint Presentation</vt:lpstr>
      <vt:lpstr>The Rule: </vt:lpstr>
      <vt:lpstr>Finally:</vt:lpstr>
      <vt:lpstr>PowerPoint Presentation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Yarrington, Debra</dc:creator>
  <cp:lastModifiedBy>Yarrington, Debra</cp:lastModifiedBy>
  <cp:revision>10</cp:revision>
  <dcterms:created xsi:type="dcterms:W3CDTF">2021-04-20T17:12:48Z</dcterms:created>
  <dcterms:modified xsi:type="dcterms:W3CDTF">2021-04-20T20:23:46Z</dcterms:modified>
</cp:coreProperties>
</file>