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565A"/>
    <a:srgbClr val="572E1A"/>
    <a:srgbClr val="ABC0E4"/>
    <a:srgbClr val="F6F8FC"/>
    <a:srgbClr val="577C15"/>
    <a:srgbClr val="FF9900"/>
    <a:srgbClr val="6795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>
        <p:scale>
          <a:sx n="75" d="100"/>
          <a:sy n="75" d="100"/>
        </p:scale>
        <p:origin x="739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83981-60CA-4507-A099-371B46EF5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9C223-5CE8-44C1-ABEF-9243A9A2A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E6950-CE60-4AFB-8C18-2D24F8C89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250FB-FF5A-4E53-8217-7A49165E1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7AA21-BB18-4C22-B23B-DBFFE7EA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02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7286-AB7F-4A06-BD4A-27FC03067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84C3A5-9C35-4F73-AC79-606516C973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F35A7-C5FA-416B-A7A9-BC4556B2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46B52-02F4-4DD7-80DC-3E1895A39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8163F-1462-4AE8-A3EF-42CD8084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57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6A0EBE-FEE2-444A-B060-625127CD1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1766E-9AE3-460D-92AB-117F29BA6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04BAF-58BF-4841-816E-984A69BC1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61797-BED9-42BB-B09B-A21F9E00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19B08-9432-4C7A-AA6B-44666AC9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1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698F0-153E-45AB-9C93-CA659F9C4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D2E6C-54D2-4925-B98B-CE84EFBFB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CA295-EB72-45C4-82AD-200791293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E9E8C-C80A-4446-A63E-C60A52095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44692-439F-4912-821F-FE745347D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0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F1BAA-E65F-4E8C-8A8F-4A5858FA8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C35EA-9EA7-4C4A-B941-ABE20D15A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336F8-6B83-4674-B0D7-4E295346F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8105B-C0B6-438C-9F16-1AB2A24CD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767EF-F398-4149-804D-66C8E0416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3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E1805-30F3-4F88-9806-2A8FB723B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4ADC10-7340-414D-A1C1-B035B78AB1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0773B9-42BC-41EA-899F-54D1BB406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41D22C-7F1A-4D2D-86F3-81FC028E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0E5FD-B352-4907-BB7F-9288C05F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EAC2D-4E36-41C8-A2F0-D27DD21B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6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D32D1-C5EB-4A18-84B0-A88658E2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10BA6-2067-4BCB-85CF-54F55ED175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A4B24-4FAB-40CD-BFC2-6C99BAA03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83A618-1676-4F4D-BF53-213A64128F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75D927-8857-411D-8F02-71874FA32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3DB66-5C6E-419D-B255-A425533DA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E3813F-CAEE-43C8-B1C3-7883BE80B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E3DF9B-438E-4500-B0F3-8A15A665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79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05DF8-B60F-4AAB-B882-A2F0B5CFE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E96FC0-22DF-48F6-A592-175BF1BFB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8718FA-6F8E-4089-85E8-F4472C4E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351D3-583C-41DE-8472-69782821C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1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3A9872-4588-46BE-82EA-DA4BACADF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3978CC-371F-43B7-A20C-B027DBB97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25E13-AF34-4A76-944A-723494F6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08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05BC8-9A06-4F2E-9C18-CF315D93C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21D83-D299-4260-B052-6394FC859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47213-0137-4707-92D1-28AB6B2CB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819BED-4FE8-400D-AA36-E9D8DC33F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74BF6-158D-4791-9BE8-3DBE683E6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7C579-27D3-42D1-BDA6-636A6099F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6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0539D-5DFB-4592-A20E-1DF27F21D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792BC-9DC2-4991-AF64-F965EF9FC2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25B1E-AA32-46EB-BAFA-2EAC90BCD0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B7954-569C-4E94-8DFA-05444CE9C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D8734-CEDB-4CA8-9552-69853693A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7E244-61C3-4E64-95BC-62EDC981D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1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D00568-BDE1-4C84-89C8-CD5C1451E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B9500B-DA46-4E3E-91B6-4E4B8C094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7F525-DA47-4BAB-A95E-3459948BB9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4A976-944C-41AB-9C1C-5B7A245A222E}" type="datetimeFigureOut">
              <a:rPr lang="en-US" smtClean="0"/>
              <a:t>4/22/2021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5F87A-515E-474B-9CE3-5E3561AF74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BB0D7-B040-4805-8D58-DA2178DC6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9F843-45FF-4F19-8A26-649F52004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1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D29928-ADA7-4B96-B408-6D850A0C120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77C1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sloth on a tree&#10;&#10;Description automatically generated with medium confidence">
            <a:extLst>
              <a:ext uri="{FF2B5EF4-FFF2-40B4-BE49-F238E27FC236}">
                <a16:creationId xmlns:a16="http://schemas.microsoft.com/office/drawing/2014/main" id="{ED9ED7DA-7638-48AA-A7DB-FFFA53EB68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426" y="0"/>
            <a:ext cx="10399148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F020745-2022-4896-AAEC-D669B2D1B4DE}"/>
              </a:ext>
            </a:extLst>
          </p:cNvPr>
          <p:cNvSpPr/>
          <p:nvPr/>
        </p:nvSpPr>
        <p:spPr>
          <a:xfrm>
            <a:off x="0" y="4942840"/>
            <a:ext cx="8361680" cy="1102360"/>
          </a:xfrm>
          <a:prstGeom prst="rect">
            <a:avLst/>
          </a:prstGeom>
          <a:solidFill>
            <a:srgbClr val="FF99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0EE68B-A220-443B-9E3F-7B6F64304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261042"/>
            <a:ext cx="9362440" cy="2621597"/>
          </a:xfrm>
        </p:spPr>
        <p:txBody>
          <a:bodyPr>
            <a:normAutofit/>
          </a:bodyPr>
          <a:lstStyle/>
          <a:p>
            <a:pPr algn="l"/>
            <a:r>
              <a:rPr lang="en-US" sz="4600" b="1" kern="1400" spc="-50" dirty="0">
                <a:solidFill>
                  <a:srgbClr val="577C15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Joining Strings together: </a:t>
            </a:r>
            <a:endParaRPr lang="en-US" sz="4600" b="1" dirty="0">
              <a:solidFill>
                <a:srgbClr val="577C1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61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BBF52-D809-4920-A343-1C221D03C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4100"/>
              <a:t>String: Anything between quotes!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8289B-EE96-456E-B9DE-ADEC00126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marR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Javascript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considers anything between quotes to be a string.  </a:t>
            </a:r>
          </a:p>
          <a:p>
            <a:pPr marL="457200" lvl="1">
              <a:spcBef>
                <a:spcPts val="20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quotes can either be double quotes or single quotes. </a:t>
            </a:r>
          </a:p>
          <a:p>
            <a:pPr marL="457200" lvl="1">
              <a:spcBef>
                <a:spcPts val="200"/>
              </a:spcBef>
              <a:spcAft>
                <a:spcPts val="2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 a string is 	</a:t>
            </a: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mbol" panose="05050102010706020507" pitchFamily="18" charset="2"/>
              </a:rPr>
              <a:t>“cat”,</a:t>
            </a: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mbol" panose="05050102010706020507" pitchFamily="18" charset="2"/>
              </a:rPr>
              <a:t>“p1”</a:t>
            </a: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mbol" panose="05050102010706020507" pitchFamily="18" charset="2"/>
              </a:rPr>
              <a:t>“This is a string”</a:t>
            </a: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mbol" panose="05050102010706020507" pitchFamily="18" charset="2"/>
              </a:rPr>
              <a:t>“10”</a:t>
            </a:r>
          </a:p>
          <a:p>
            <a:pPr marL="457200" lvl="1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Yep, if you put quotes around it, it’s considered a string, even if what is between the quotes is a number.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Font typeface="Symbol" panose="05050102010706020507" pitchFamily="18" charset="2"/>
              <a:buChar char=""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Symbol" panose="05050102010706020507" pitchFamily="18" charset="2"/>
            </a:endParaRPr>
          </a:p>
          <a:p>
            <a:endParaRPr lang="en-US" sz="2000" dirty="0"/>
          </a:p>
        </p:txBody>
      </p:sp>
      <p:pic>
        <p:nvPicPr>
          <p:cNvPr id="8" name="Picture 7" descr="Happy cat">
            <a:extLst>
              <a:ext uri="{FF2B5EF4-FFF2-40B4-BE49-F238E27FC236}">
                <a16:creationId xmlns:a16="http://schemas.microsoft.com/office/drawing/2014/main" id="{ABE321DC-AD98-4455-98DA-FC93F722F1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78" r="21214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693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0FAE09-E459-40C8-8103-055ED9415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700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Joining Strings:</a:t>
            </a:r>
            <a:br>
              <a:rPr lang="en-US" sz="3700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7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3CF5C-431F-4928-8F3C-CE0469EBA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 marL="0" marR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join 2 different strings together into a new string using the + sign as follows: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“&lt;p&gt;”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 = “dog”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z = “&lt;/p&gt;”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q = x + y + z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gives you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“&lt;p&gt; dog &lt;/p&gt;”</a:t>
            </a:r>
          </a:p>
          <a:p>
            <a:endParaRPr lang="en-US" sz="2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og with its mouth open&#10;&#10;Description automatically generated with medium confidence">
            <a:extLst>
              <a:ext uri="{FF2B5EF4-FFF2-40B4-BE49-F238E27FC236}">
                <a16:creationId xmlns:a16="http://schemas.microsoft.com/office/drawing/2014/main" id="{3CAEA514-8A1C-4C18-BEAB-1F5090495D3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7" r="8312" b="-2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98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25B31-C6B9-4F7E-9F8D-04281DBCD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243205"/>
            <a:ext cx="10515600" cy="79819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1F3763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Adding to the end of a string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D83C0-BB0F-443E-BEAD-7B35D6538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1097280"/>
            <a:ext cx="5928360" cy="5527040"/>
          </a:xfrm>
          <a:solidFill>
            <a:schemeClr val="bg1">
              <a:lumMod val="9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you can also just add on to the end of a string.  So, instead of a variable being something new, you’d say: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“”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“&lt;p&gt;”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“dog”</a:t>
            </a:r>
          </a:p>
          <a:p>
            <a:pPr marL="0" marR="0" indent="0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“&lt;/p&gt;”</a:t>
            </a:r>
          </a:p>
          <a:p>
            <a:pPr marL="0" marR="0" indent="0">
              <a:lnSpc>
                <a:spcPct val="106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= “”</a:t>
            </a:r>
            <a:endParaRPr lang="en-US" sz="2800" b="1" i="1" dirty="0">
              <a:solidFill>
                <a:srgbClr val="FF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6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is initialized (starts out) holding no characters – it’s an empty string. We want to “clear the slate” before we start adding to it.</a:t>
            </a:r>
          </a:p>
          <a:p>
            <a:pPr marL="0" marR="0" indent="0">
              <a:lnSpc>
                <a:spcPct val="106000"/>
              </a:lnSpc>
              <a:spcBef>
                <a:spcPts val="1800"/>
              </a:spcBef>
              <a:spcAft>
                <a:spcPts val="500"/>
              </a:spcAft>
              <a:buNone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= x + “&lt;p&gt;”</a:t>
            </a:r>
            <a:endParaRPr lang="en-US" sz="2800" b="1" i="1" dirty="0">
              <a:solidFill>
                <a:srgbClr val="FF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6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you’ve joined on to the end of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(which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currently empty)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do that, you join &lt;p&gt; to the empty string.  So now 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holds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  <a:p>
            <a:pPr marL="0" marR="0" indent="0">
              <a:lnSpc>
                <a:spcPct val="106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= x + “dog”</a:t>
            </a:r>
            <a:endParaRPr lang="en-US" sz="2800" b="1" i="1" dirty="0">
              <a:solidFill>
                <a:srgbClr val="FF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6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 you join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onto the end of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So you’re joining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dog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onto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resulting in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&lt;p&gt;dog</a:t>
            </a:r>
            <a:endParaRPr lang="en-US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6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800" b="1" i="0" dirty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= x + “&lt;/p&gt;” </a:t>
            </a:r>
            <a:endParaRPr lang="en-US" sz="2800" b="1" i="1" dirty="0">
              <a:solidFill>
                <a:srgbClr val="FF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defTabSz="346075">
              <a:lnSpc>
                <a:spcPct val="106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next you’re joining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&lt;/p&gt;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onto the end of x, so you’d end up with </a:t>
            </a:r>
            <a:r>
              <a:rPr lang="en-US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&lt;p&gt;dog&lt;/p&gt;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inside of </a:t>
            </a:r>
            <a:r>
              <a:rPr lang="en-US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4449563-D3BA-40FE-9737-D884146C73D9}"/>
              </a:ext>
            </a:extLst>
          </p:cNvPr>
          <p:cNvSpPr txBox="1">
            <a:spLocks/>
          </p:cNvSpPr>
          <p:nvPr/>
        </p:nvSpPr>
        <p:spPr>
          <a:xfrm>
            <a:off x="6380480" y="1097280"/>
            <a:ext cx="4841240" cy="31851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6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1F3763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 Together:</a:t>
            </a:r>
            <a:br>
              <a:rPr lang="en-US" b="1" dirty="0">
                <a:solidFill>
                  <a:srgbClr val="1F3763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dirty="0">
              <a:solidFill>
                <a:srgbClr val="C00000"/>
              </a:solidFill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6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joinString</a:t>
            </a: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""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alert("x currently holds: "+x)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"&lt;p&gt;"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alert("x currently holds: "+x)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"dog"	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alert("x currently holds: "+x)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"&lt;/p&gt;"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alert("x currently holds: "+x)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6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26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2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x</a:t>
            </a:r>
          </a:p>
          <a:p>
            <a:pPr marL="0" indent="0" defTabSz="346075">
              <a:lnSpc>
                <a:spcPct val="106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</a:pPr>
            <a:r>
              <a:rPr lang="en-US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</p:txBody>
      </p:sp>
      <p:pic>
        <p:nvPicPr>
          <p:cNvPr id="8" name="Picture 7" descr="A dog with its mouth open&#10;&#10;Description automatically generated">
            <a:extLst>
              <a:ext uri="{FF2B5EF4-FFF2-40B4-BE49-F238E27FC236}">
                <a16:creationId xmlns:a16="http://schemas.microsoft.com/office/drawing/2014/main" id="{27768BA9-0BC7-4513-AA5A-FC38E2C966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340" y="3759200"/>
            <a:ext cx="2709580" cy="294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03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6AEF-BF3C-49A5-9AA1-BC0BCE293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5888" y="34909"/>
            <a:ext cx="6586491" cy="696606"/>
          </a:xfrm>
        </p:spPr>
        <p:txBody>
          <a:bodyPr anchor="b">
            <a:normAutofit/>
          </a:bodyPr>
          <a:lstStyle/>
          <a:p>
            <a:r>
              <a:rPr lang="en-US" sz="4100" dirty="0"/>
              <a:t>Joining strings using prompt: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FBB60-F509-4478-9620-908F666B0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6200" y="817880"/>
            <a:ext cx="6985000" cy="5867400"/>
          </a:xfrm>
        </p:spPr>
        <p:txBody>
          <a:bodyPr>
            <a:normAutofit lnSpcReduction="10000"/>
          </a:bodyPr>
          <a:lstStyle/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could use a prompt to get a variable, and then join that to a variable:</a:t>
            </a: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previous example, change the alert lines to:</a:t>
            </a:r>
          </a:p>
          <a:p>
            <a:pPr marL="0"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y=prompt(“Enter a pronoun”)</a:t>
            </a:r>
          </a:p>
          <a:p>
            <a:pPr marL="0"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z = prompt(“Enter an adverb”)</a:t>
            </a:r>
          </a:p>
          <a:p>
            <a:pPr marL="0"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q=prompt(“Enter a verb”)</a:t>
            </a: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 = prompt(“Enter a noun phrase”)</a:t>
            </a:r>
          </a:p>
          <a:p>
            <a:pPr marL="0" marR="0" defTabSz="457200">
              <a:spcBef>
                <a:spcPts val="0"/>
              </a:spcBef>
              <a:spcAft>
                <a:spcPts val="500"/>
              </a:spcAft>
            </a:pPr>
            <a:endParaRPr lang="en-US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Together:</a:t>
            </a:r>
          </a:p>
          <a:p>
            <a:pPr indent="0" defTabSz="457200">
              <a:spcBef>
                <a:spcPts val="0"/>
              </a:spcBef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joinString2(par) {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""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 = prompt("Enter a pronoun")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y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z = prompt("Enter an adverb")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z	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q = prompt("Enter a verb")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q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 = prompt("Enter a noun or noun phrase")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= x + r</a:t>
            </a:r>
          </a:p>
          <a:p>
            <a:pPr marR="0" indent="0" defTabSz="45720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14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x</a:t>
            </a:r>
          </a:p>
          <a:p>
            <a:pPr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Right now, all the words might be strung together.  To fix that:</a:t>
            </a: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x + y + " "</a:t>
            </a:r>
          </a:p>
          <a:p>
            <a:pPr marL="0" marR="0" indent="0" defTabSz="45720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for each time you join a new variable to x, you want to join a space as well.</a:t>
            </a:r>
          </a:p>
          <a:p>
            <a:pPr marL="0" marR="0" indent="0" defTabSz="457200">
              <a:spcBef>
                <a:spcPts val="1800"/>
              </a:spcBef>
              <a:spcAft>
                <a:spcPts val="500"/>
              </a:spcAft>
              <a:buNone/>
            </a:pP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there should be spaces between the prompted words</a:t>
            </a:r>
          </a:p>
          <a:p>
            <a:endParaRPr lang="en-US" sz="800" dirty="0"/>
          </a:p>
        </p:txBody>
      </p:sp>
      <p:pic>
        <p:nvPicPr>
          <p:cNvPr id="8" name="Picture 7" descr="Table&#10;&#10;Description automatically generated">
            <a:extLst>
              <a:ext uri="{FF2B5EF4-FFF2-40B4-BE49-F238E27FC236}">
                <a16:creationId xmlns:a16="http://schemas.microsoft.com/office/drawing/2014/main" id="{B5BF11D0-B5B2-4BFF-849A-33CA8480D2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8" r="2078"/>
          <a:stretch/>
        </p:blipFill>
        <p:spPr>
          <a:xfrm>
            <a:off x="-8126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FAA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81CC7632-1229-42AB-BBB1-68BF6C971F65}"/>
              </a:ext>
            </a:extLst>
          </p:cNvPr>
          <p:cNvSpPr/>
          <p:nvPr/>
        </p:nvSpPr>
        <p:spPr>
          <a:xfrm>
            <a:off x="2931160" y="1584960"/>
            <a:ext cx="48768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58CC0D-75E4-4ECE-B7B3-4063965F4A43}"/>
              </a:ext>
            </a:extLst>
          </p:cNvPr>
          <p:cNvSpPr/>
          <p:nvPr/>
        </p:nvSpPr>
        <p:spPr>
          <a:xfrm>
            <a:off x="-86360" y="0"/>
            <a:ext cx="4892040" cy="6893520"/>
          </a:xfrm>
          <a:prstGeom prst="rect">
            <a:avLst/>
          </a:prstGeom>
          <a:solidFill>
            <a:schemeClr val="accent1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5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3781A-649C-4C5B-AA3F-89E4265E8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1" y="401321"/>
            <a:ext cx="5296170" cy="1666239"/>
          </a:xfrm>
        </p:spPr>
        <p:txBody>
          <a:bodyPr anchor="b">
            <a:normAutofit/>
          </a:bodyPr>
          <a:lstStyle/>
          <a:p>
            <a:r>
              <a:rPr lang="en-US" sz="4100" b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Numbers vs Strings of characters</a:t>
            </a:r>
            <a:endParaRPr lang="en-US" sz="41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45318-A991-4BE3-A6CC-EC6373BD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We’re using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join strings together.  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 you had numbers, you’d add the numbers*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E.g., if you have 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“hi” + “ there”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hold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“hi there”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 have </a:t>
            </a:r>
            <a:b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3 + 4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should hold </a:t>
            </a: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not “34”</a:t>
            </a:r>
          </a:p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works differently with numbers and with strings. </a:t>
            </a:r>
            <a:endParaRPr lang="en-US" sz="2000" dirty="0"/>
          </a:p>
        </p:txBody>
      </p:sp>
      <p:pic>
        <p:nvPicPr>
          <p:cNvPr id="6" name="Picture 5" descr="A cat with green eyes&#10;&#10;Description automatically generated with low confidence">
            <a:extLst>
              <a:ext uri="{FF2B5EF4-FFF2-40B4-BE49-F238E27FC236}">
                <a16:creationId xmlns:a16="http://schemas.microsoft.com/office/drawing/2014/main" id="{7004C7B2-95AF-485B-A74D-7B005D5F3F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7" r="9103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A1625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00EA77D-78C9-4D04-982C-9BF63A96BEE8}"/>
              </a:ext>
            </a:extLst>
          </p:cNvPr>
          <p:cNvSpPr txBox="1"/>
          <p:nvPr/>
        </p:nvSpPr>
        <p:spPr>
          <a:xfrm>
            <a:off x="50800" y="6492238"/>
            <a:ext cx="11958320" cy="2923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3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*This is called operator overloading, and it means that the same operator, the + sign, does something different with strings of characters (or words) than it does with numbers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516887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E9516-7960-4DCB-BA36-962462885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373" y="3752850"/>
            <a:ext cx="3290887" cy="2452687"/>
          </a:xfrm>
        </p:spPr>
        <p:txBody>
          <a:bodyPr anchor="ctr">
            <a:normAutofit/>
          </a:bodyPr>
          <a:lstStyle/>
          <a:p>
            <a:r>
              <a:rPr lang="en-US" sz="3600" dirty="0"/>
              <a:t>Meanness:</a:t>
            </a:r>
          </a:p>
        </p:txBody>
      </p:sp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86A70DC9-08B3-4160-BC1D-9405A272FD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4" r="1" b="2306"/>
          <a:stretch/>
        </p:blipFill>
        <p:spPr>
          <a:xfrm>
            <a:off x="20" y="-28238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FBE95-6A73-481A-8C4A-3CCEC21D2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2720" y="3850640"/>
            <a:ext cx="9398000" cy="3007360"/>
          </a:xfrm>
        </p:spPr>
        <p:txBody>
          <a:bodyPr anchor="t">
            <a:normAutofit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are “”around something, it’s a string, even if the quotes are around a number.  </a:t>
            </a:r>
          </a:p>
          <a:p>
            <a:pPr marL="0" marR="0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“3” + “4” </a:t>
            </a:r>
          </a:p>
          <a:p>
            <a:pPr marL="0" marR="0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 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will hold 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“34”</a:t>
            </a:r>
          </a:p>
          <a:p>
            <a:pPr marL="0" marR="0" indent="0">
              <a:spcBef>
                <a:spcPts val="2200"/>
              </a:spcBef>
              <a:spcAft>
                <a:spcPts val="500"/>
              </a:spcAft>
              <a:buNone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Example: Try:</a:t>
            </a:r>
          </a:p>
          <a:p>
            <a:pPr marL="457200" lvl="1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3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NumAsStrings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 {</a:t>
            </a:r>
          </a:p>
          <a:p>
            <a:pPr marL="685800" lvl="2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= prompt (“Enter a number”)</a:t>
            </a:r>
          </a:p>
          <a:p>
            <a:pPr marL="685800" lvl="2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 = prompt(“Enter another number”)</a:t>
            </a:r>
          </a:p>
          <a:p>
            <a:pPr marL="685800" lvl="2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3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document.getElementById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(par).</a:t>
            </a:r>
            <a:r>
              <a:rPr lang="en-US" sz="13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innerHTML</a:t>
            </a: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y + z</a:t>
            </a:r>
          </a:p>
          <a:p>
            <a:pPr marL="457200" lvl="2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3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lvl="1" indent="0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7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Hmmmm</a:t>
            </a:r>
            <a:r>
              <a:rPr lang="en-US" sz="1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385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2AA57-A30C-4FB2-A79E-2EC5F05C4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280" y="339725"/>
            <a:ext cx="10515600" cy="564515"/>
          </a:xfrm>
        </p:spPr>
        <p:txBody>
          <a:bodyPr>
            <a:normAutofit fontScale="90000"/>
          </a:bodyPr>
          <a:lstStyle/>
          <a:p>
            <a:r>
              <a:rPr lang="en-US" sz="4400" b="1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parseInt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2978C-0F5B-4512-A843-5A75F0FC0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1239520"/>
            <a:ext cx="10607040" cy="4937443"/>
          </a:xfrm>
        </p:spPr>
        <p:txBody>
          <a:bodyPr>
            <a:normAutofit fontScale="92500" lnSpcReduction="20000"/>
          </a:bodyPr>
          <a:lstStyle/>
          <a:p>
            <a:pPr marL="0" marR="0" defTabSz="346075">
              <a:spcBef>
                <a:spcPts val="1500"/>
              </a:spcBef>
              <a:spcAft>
                <a:spcPts val="5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 of ugly word to convert a string to a number that can be added.</a:t>
            </a:r>
          </a:p>
          <a:p>
            <a:pPr marL="457200" lvl="1" defTabSz="346075">
              <a:spcBef>
                <a:spcPts val="150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need to tell the computer that the numbers you are reading in are numbers, and not strings.  </a:t>
            </a:r>
          </a:p>
          <a:p>
            <a:pPr marL="457200" lvl="1" defTabSz="346075">
              <a:spcBef>
                <a:spcPts val="150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you will need to add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parseInt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914400" lvl="2" defTabSz="346075">
              <a:spcBef>
                <a:spcPts val="1500"/>
              </a:spcBef>
              <a:spcAft>
                <a:spcPts val="5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(that’s an I as in Iguana, not an L as in Llama) to each prompt:</a:t>
            </a:r>
          </a:p>
          <a:p>
            <a:pPr marL="0" marR="0" indent="0" defTabSz="346075">
              <a:spcBef>
                <a:spcPts val="1500"/>
              </a:spcBef>
              <a:spcAft>
                <a:spcPts val="500"/>
              </a:spcAft>
              <a:buNone/>
            </a:pP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= </a:t>
            </a:r>
            <a:r>
              <a:rPr lang="en-US" sz="2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parseInt</a:t>
            </a:r>
            <a:r>
              <a:rPr lang="en-US" sz="2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(prompt(“Enter a number”))</a:t>
            </a:r>
            <a:endParaRPr lang="en-US" sz="2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defTabSz="346075">
              <a:spcBef>
                <a:spcPts val="1500"/>
              </a:spcBef>
              <a:spcAft>
                <a:spcPts val="500"/>
              </a:spcAft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converts a string of characters to an integer.   </a:t>
            </a:r>
          </a:p>
          <a:p>
            <a:r>
              <a:rPr lang="en-US" dirty="0"/>
              <a:t>Try:</a:t>
            </a:r>
          </a:p>
          <a:p>
            <a:pPr marL="457200" lvl="1" indent="0">
              <a:buNone/>
            </a:pPr>
            <a:r>
              <a:rPr lang="en-US" sz="1900" dirty="0">
                <a:solidFill>
                  <a:srgbClr val="FF0000"/>
                </a:solidFill>
              </a:rPr>
              <a:t>function </a:t>
            </a:r>
            <a:r>
              <a:rPr lang="en-US" sz="1900" dirty="0" err="1">
                <a:solidFill>
                  <a:srgbClr val="FF0000"/>
                </a:solidFill>
              </a:rPr>
              <a:t>NumAsStrings</a:t>
            </a:r>
            <a:r>
              <a:rPr lang="en-US" sz="1900" dirty="0">
                <a:solidFill>
                  <a:srgbClr val="FF0000"/>
                </a:solidFill>
              </a:rPr>
              <a:t>(par) {</a:t>
            </a:r>
          </a:p>
          <a:p>
            <a:pPr marL="914400" lvl="2" indent="0">
              <a:buNone/>
            </a:pPr>
            <a:r>
              <a:rPr lang="en-US" sz="1900" dirty="0">
                <a:solidFill>
                  <a:srgbClr val="FF0000"/>
                </a:solidFill>
              </a:rPr>
              <a:t>y = </a:t>
            </a:r>
            <a:r>
              <a:rPr lang="en-US" sz="1900" dirty="0" err="1">
                <a:solidFill>
                  <a:srgbClr val="FF0000"/>
                </a:solidFill>
              </a:rPr>
              <a:t>parseInt</a:t>
            </a:r>
            <a:r>
              <a:rPr lang="en-US" sz="1900" dirty="0">
                <a:solidFill>
                  <a:srgbClr val="FF0000"/>
                </a:solidFill>
              </a:rPr>
              <a:t>(prompt ("Enter a number"))</a:t>
            </a:r>
          </a:p>
          <a:p>
            <a:pPr marL="914400" lvl="2" indent="0">
              <a:buNone/>
            </a:pPr>
            <a:r>
              <a:rPr lang="en-US" sz="1900" dirty="0">
                <a:solidFill>
                  <a:srgbClr val="FF0000"/>
                </a:solidFill>
              </a:rPr>
              <a:t>z = </a:t>
            </a:r>
            <a:r>
              <a:rPr lang="en-US" sz="1900" dirty="0" err="1">
                <a:solidFill>
                  <a:srgbClr val="FF0000"/>
                </a:solidFill>
              </a:rPr>
              <a:t>parseInt</a:t>
            </a:r>
            <a:r>
              <a:rPr lang="en-US" sz="1900" dirty="0">
                <a:solidFill>
                  <a:srgbClr val="FF0000"/>
                </a:solidFill>
              </a:rPr>
              <a:t>(prompt("Enter another number"))</a:t>
            </a:r>
          </a:p>
          <a:p>
            <a:pPr marL="914400" lvl="2" indent="0">
              <a:buNone/>
            </a:pPr>
            <a:r>
              <a:rPr lang="en-US" sz="1900" dirty="0" err="1">
                <a:solidFill>
                  <a:srgbClr val="FF0000"/>
                </a:solidFill>
              </a:rPr>
              <a:t>document.getElementById</a:t>
            </a:r>
            <a:r>
              <a:rPr lang="en-US" sz="1900" dirty="0">
                <a:solidFill>
                  <a:srgbClr val="FF0000"/>
                </a:solidFill>
              </a:rPr>
              <a:t>(par).</a:t>
            </a:r>
            <a:r>
              <a:rPr lang="en-US" sz="1900" dirty="0" err="1">
                <a:solidFill>
                  <a:srgbClr val="FF0000"/>
                </a:solidFill>
              </a:rPr>
              <a:t>innerHTML</a:t>
            </a:r>
            <a:r>
              <a:rPr lang="en-US" sz="1900" dirty="0">
                <a:solidFill>
                  <a:srgbClr val="FF0000"/>
                </a:solidFill>
              </a:rPr>
              <a:t> = y + z</a:t>
            </a:r>
          </a:p>
          <a:p>
            <a:pPr marL="457200" lvl="1" indent="0">
              <a:buNone/>
            </a:pPr>
            <a:r>
              <a:rPr lang="en-US" sz="190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C4B198-7CD5-4A46-B24C-44BACDC46D33}"/>
              </a:ext>
            </a:extLst>
          </p:cNvPr>
          <p:cNvSpPr txBox="1"/>
          <p:nvPr/>
        </p:nvSpPr>
        <p:spPr>
          <a:xfrm>
            <a:off x="8590280" y="2600959"/>
            <a:ext cx="336804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47565A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Think of texting – if you texted “I’m 2 tired 4 work”, those numbers are really being used as a word, or string of characters.  But if you wanted to add, you’d use 2 differently.  The computer sees 2 and “2” as two different entities.  In order to be able to tell the difference between those 2,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parseInt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clarifies that the number should be used as  number.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998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2E484-A9F1-42DE-9768-FC9B4A57E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182245"/>
            <a:ext cx="10515600" cy="60515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TakeAways</a:t>
            </a:r>
            <a:r>
              <a:rPr lang="en-US" dirty="0"/>
              <a:t>:</a:t>
            </a:r>
          </a:p>
        </p:txBody>
      </p:sp>
      <p:pic>
        <p:nvPicPr>
          <p:cNvPr id="9" name="Picture 8" descr="Curious dog poking his head into view">
            <a:extLst>
              <a:ext uri="{FF2B5EF4-FFF2-40B4-BE49-F238E27FC236}">
                <a16:creationId xmlns:a16="http://schemas.microsoft.com/office/drawing/2014/main" id="{67837A16-A306-4922-A410-0B7C6D9AD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5880" y="1513840"/>
            <a:ext cx="12192000" cy="534416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F61D3-A199-4268-9841-52B023A4B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" y="868681"/>
            <a:ext cx="10886440" cy="40741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Strings are words or phrases (in other words, a series of characters) with quotes around them</a:t>
            </a:r>
          </a:p>
          <a:p>
            <a:pPr lvl="1"/>
            <a:r>
              <a:rPr lang="en-US" dirty="0"/>
              <a:t>Either single or double</a:t>
            </a:r>
          </a:p>
          <a:p>
            <a:r>
              <a:rPr lang="en-US" dirty="0"/>
              <a:t>You can join two strings using +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x = “thunder” + “storm” </a:t>
            </a:r>
          </a:p>
          <a:p>
            <a:pPr lvl="2"/>
            <a:r>
              <a:rPr lang="en-US" dirty="0"/>
              <a:t>Now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en-US" dirty="0"/>
              <a:t>holds </a:t>
            </a:r>
            <a:r>
              <a:rPr lang="en-US" dirty="0">
                <a:solidFill>
                  <a:srgbClr val="FF0000"/>
                </a:solidFill>
              </a:rPr>
              <a:t>“thunderstorm”</a:t>
            </a:r>
          </a:p>
          <a:p>
            <a:r>
              <a:rPr lang="en-US" dirty="0"/>
              <a:t>This is different from adding numbers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x = 4 + 2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en-US" dirty="0"/>
              <a:t>now holds </a:t>
            </a:r>
            <a:r>
              <a:rPr lang="en-US" dirty="0">
                <a:solidFill>
                  <a:srgbClr val="FF0000"/>
                </a:solidFill>
              </a:rPr>
              <a:t>6</a:t>
            </a:r>
          </a:p>
          <a:p>
            <a:r>
              <a:rPr lang="en-US" dirty="0"/>
              <a:t>Prompt returns strings!!!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x = prompt(“enter a num”)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 will hold maybe </a:t>
            </a:r>
            <a:r>
              <a:rPr lang="en-US" dirty="0">
                <a:solidFill>
                  <a:srgbClr val="FF0000"/>
                </a:solidFill>
              </a:rPr>
              <a:t>“7” </a:t>
            </a:r>
            <a:r>
              <a:rPr lang="en-US" dirty="0"/>
              <a:t>as opposed to 7</a:t>
            </a:r>
          </a:p>
          <a:p>
            <a:pPr lvl="1"/>
            <a:r>
              <a:rPr lang="en-US" dirty="0"/>
              <a:t>To make it a number: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x = </a:t>
            </a:r>
            <a:r>
              <a:rPr lang="en-US" dirty="0" err="1">
                <a:solidFill>
                  <a:srgbClr val="FF0000"/>
                </a:solidFill>
              </a:rPr>
              <a:t>parseInt</a:t>
            </a:r>
            <a:r>
              <a:rPr lang="en-US" dirty="0">
                <a:solidFill>
                  <a:srgbClr val="FF0000"/>
                </a:solidFill>
              </a:rPr>
              <a:t>(prompt(“enter a num”))</a:t>
            </a:r>
          </a:p>
          <a:p>
            <a:pPr lvl="2"/>
            <a:r>
              <a:rPr lang="en-US" dirty="0"/>
              <a:t>Now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dirty="0"/>
              <a:t> might hold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805469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1152</Words>
  <Application>Microsoft Office PowerPoint</Application>
  <PresentationFormat>Widescreen</PresentationFormat>
  <Paragraphs>120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Theme</vt:lpstr>
      <vt:lpstr>Joining Strings together: </vt:lpstr>
      <vt:lpstr>String: Anything between quotes!</vt:lpstr>
      <vt:lpstr>Joining Strings: </vt:lpstr>
      <vt:lpstr>Adding to the end of a string</vt:lpstr>
      <vt:lpstr>Joining strings using prompt:</vt:lpstr>
      <vt:lpstr>Numbers vs Strings of characters</vt:lpstr>
      <vt:lpstr>Meanness:</vt:lpstr>
      <vt:lpstr>parseInt</vt:lpstr>
      <vt:lpstr>TakeAways: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Joining Strings together: </dc:title>
  <dc:creator>Yarrington, Debra</dc:creator>
  <cp:lastModifiedBy>Yarrington, Debra</cp:lastModifiedBy>
  <cp:revision>19</cp:revision>
  <dcterms:created xsi:type="dcterms:W3CDTF">2021-04-22T19:57:34Z</dcterms:created>
  <dcterms:modified xsi:type="dcterms:W3CDTF">2021-04-23T00:45:53Z</dcterms:modified>
</cp:coreProperties>
</file>